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29"/>
  </p:notesMasterIdLst>
  <p:sldIdLst>
    <p:sldId id="1212" r:id="rId3"/>
    <p:sldId id="1213" r:id="rId4"/>
    <p:sldId id="1217" r:id="rId5"/>
    <p:sldId id="1227" r:id="rId6"/>
    <p:sldId id="1214" r:id="rId7"/>
    <p:sldId id="1163" r:id="rId8"/>
    <p:sldId id="1167" r:id="rId9"/>
    <p:sldId id="1154" r:id="rId10"/>
    <p:sldId id="1191" r:id="rId11"/>
    <p:sldId id="1175" r:id="rId12"/>
    <p:sldId id="1195" r:id="rId13"/>
    <p:sldId id="1219" r:id="rId14"/>
    <p:sldId id="1218" r:id="rId15"/>
    <p:sldId id="1169" r:id="rId16"/>
    <p:sldId id="1223" r:id="rId17"/>
    <p:sldId id="1220" r:id="rId18"/>
    <p:sldId id="1221" r:id="rId19"/>
    <p:sldId id="1222" r:id="rId20"/>
    <p:sldId id="1205" r:id="rId21"/>
    <p:sldId id="1226" r:id="rId22"/>
    <p:sldId id="1206" r:id="rId23"/>
    <p:sldId id="1225" r:id="rId24"/>
    <p:sldId id="1208" r:id="rId25"/>
    <p:sldId id="1209" r:id="rId26"/>
    <p:sldId id="1210" r:id="rId27"/>
    <p:sldId id="1211" r:id="rId28"/>
  </p:sldIdLst>
  <p:sldSz cx="10571163" cy="7927975"/>
  <p:notesSz cx="6858000" cy="9144000"/>
  <p:defaultTextStyle>
    <a:defPPr>
      <a:defRPr lang="en-US"/>
    </a:defPPr>
    <a:lvl1pPr algn="l" rtl="0" eaLnBrk="0" fontAlgn="base" hangingPunct="0">
      <a:spcBef>
        <a:spcPct val="0"/>
      </a:spcBef>
      <a:spcAft>
        <a:spcPct val="0"/>
      </a:spcAft>
      <a:defRPr sz="2000" kern="1200">
        <a:solidFill>
          <a:schemeClr val="bg1"/>
        </a:solidFill>
        <a:latin typeface="Century Gothic" charset="0"/>
        <a:ea typeface="ＭＳ Ｐゴシック" charset="0"/>
        <a:cs typeface="ＭＳ Ｐゴシック" charset="0"/>
      </a:defRPr>
    </a:lvl1pPr>
    <a:lvl2pPr marL="457200" algn="l" rtl="0" eaLnBrk="0" fontAlgn="base" hangingPunct="0">
      <a:spcBef>
        <a:spcPct val="0"/>
      </a:spcBef>
      <a:spcAft>
        <a:spcPct val="0"/>
      </a:spcAft>
      <a:defRPr sz="2000" kern="1200">
        <a:solidFill>
          <a:schemeClr val="bg1"/>
        </a:solidFill>
        <a:latin typeface="Century Gothic" charset="0"/>
        <a:ea typeface="ＭＳ Ｐゴシック" charset="0"/>
        <a:cs typeface="ＭＳ Ｐゴシック" charset="0"/>
      </a:defRPr>
    </a:lvl2pPr>
    <a:lvl3pPr marL="914400" algn="l" rtl="0" eaLnBrk="0" fontAlgn="base" hangingPunct="0">
      <a:spcBef>
        <a:spcPct val="0"/>
      </a:spcBef>
      <a:spcAft>
        <a:spcPct val="0"/>
      </a:spcAft>
      <a:defRPr sz="2000" kern="1200">
        <a:solidFill>
          <a:schemeClr val="bg1"/>
        </a:solidFill>
        <a:latin typeface="Century Gothic" charset="0"/>
        <a:ea typeface="ＭＳ Ｐゴシック" charset="0"/>
        <a:cs typeface="ＭＳ Ｐゴシック" charset="0"/>
      </a:defRPr>
    </a:lvl3pPr>
    <a:lvl4pPr marL="1371600" algn="l" rtl="0" eaLnBrk="0" fontAlgn="base" hangingPunct="0">
      <a:spcBef>
        <a:spcPct val="0"/>
      </a:spcBef>
      <a:spcAft>
        <a:spcPct val="0"/>
      </a:spcAft>
      <a:defRPr sz="2000" kern="1200">
        <a:solidFill>
          <a:schemeClr val="bg1"/>
        </a:solidFill>
        <a:latin typeface="Century Gothic" charset="0"/>
        <a:ea typeface="ＭＳ Ｐゴシック" charset="0"/>
        <a:cs typeface="ＭＳ Ｐゴシック" charset="0"/>
      </a:defRPr>
    </a:lvl4pPr>
    <a:lvl5pPr marL="1828800" algn="l" rtl="0" eaLnBrk="0" fontAlgn="base" hangingPunct="0">
      <a:spcBef>
        <a:spcPct val="0"/>
      </a:spcBef>
      <a:spcAft>
        <a:spcPct val="0"/>
      </a:spcAft>
      <a:defRPr sz="2000" kern="1200">
        <a:solidFill>
          <a:schemeClr val="bg1"/>
        </a:solidFill>
        <a:latin typeface="Century Gothic" charset="0"/>
        <a:ea typeface="ＭＳ Ｐゴシック" charset="0"/>
        <a:cs typeface="ＭＳ Ｐゴシック" charset="0"/>
      </a:defRPr>
    </a:lvl5pPr>
    <a:lvl6pPr marL="2286000" algn="l" defTabSz="457200" rtl="0" eaLnBrk="1" latinLnBrk="0" hangingPunct="1">
      <a:defRPr sz="2000" kern="1200">
        <a:solidFill>
          <a:schemeClr val="bg1"/>
        </a:solidFill>
        <a:latin typeface="Century Gothic" charset="0"/>
        <a:ea typeface="ＭＳ Ｐゴシック" charset="0"/>
        <a:cs typeface="ＭＳ Ｐゴシック" charset="0"/>
      </a:defRPr>
    </a:lvl6pPr>
    <a:lvl7pPr marL="2743200" algn="l" defTabSz="457200" rtl="0" eaLnBrk="1" latinLnBrk="0" hangingPunct="1">
      <a:defRPr sz="2000" kern="1200">
        <a:solidFill>
          <a:schemeClr val="bg1"/>
        </a:solidFill>
        <a:latin typeface="Century Gothic" charset="0"/>
        <a:ea typeface="ＭＳ Ｐゴシック" charset="0"/>
        <a:cs typeface="ＭＳ Ｐゴシック" charset="0"/>
      </a:defRPr>
    </a:lvl7pPr>
    <a:lvl8pPr marL="3200400" algn="l" defTabSz="457200" rtl="0" eaLnBrk="1" latinLnBrk="0" hangingPunct="1">
      <a:defRPr sz="2000" kern="1200">
        <a:solidFill>
          <a:schemeClr val="bg1"/>
        </a:solidFill>
        <a:latin typeface="Century Gothic" charset="0"/>
        <a:ea typeface="ＭＳ Ｐゴシック" charset="0"/>
        <a:cs typeface="ＭＳ Ｐゴシック" charset="0"/>
      </a:defRPr>
    </a:lvl8pPr>
    <a:lvl9pPr marL="3657600" algn="l" defTabSz="457200" rtl="0" eaLnBrk="1" latinLnBrk="0" hangingPunct="1">
      <a:defRPr sz="2000" kern="1200">
        <a:solidFill>
          <a:schemeClr val="bg1"/>
        </a:solidFill>
        <a:latin typeface="Century Gothic"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AD14"/>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F4C27"/>
    <a:srgbClr val="56652F"/>
    <a:srgbClr val="CE2020"/>
    <a:srgbClr val="FE2517"/>
    <a:srgbClr val="C8E6E8"/>
    <a:srgbClr val="073264"/>
    <a:srgbClr val="073366"/>
    <a:srgbClr val="A8A9A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5" autoAdjust="0"/>
    <p:restoredTop sz="94660"/>
  </p:normalViewPr>
  <p:slideViewPr>
    <p:cSldViewPr>
      <p:cViewPr>
        <p:scale>
          <a:sx n="80" d="100"/>
          <a:sy n="80" d="100"/>
        </p:scale>
        <p:origin x="-1832" y="-120"/>
      </p:cViewPr>
      <p:guideLst>
        <p:guide orient="horz" pos="2497"/>
        <p:guide pos="3329"/>
      </p:guideLst>
    </p:cSldViewPr>
  </p:slideViewPr>
  <p:outlineViewPr>
    <p:cViewPr>
      <p:scale>
        <a:sx n="33" d="100"/>
        <a:sy n="33" d="100"/>
      </p:scale>
      <p:origin x="0" y="2864"/>
    </p:cViewPr>
  </p:outlineViewPr>
  <p:notesTextViewPr>
    <p:cViewPr>
      <p:scale>
        <a:sx n="75" d="100"/>
        <a:sy n="75"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rgbClr val="FFFF00"/>
                </a:solidFill>
                <a:latin typeface="Comic Sans MS" charset="0"/>
                <a:ea typeface="ＭＳ Ｐゴシック" charset="-128"/>
                <a:cs typeface="ＭＳ Ｐゴシック" charset="-128"/>
              </a:defRPr>
            </a:lvl1pPr>
          </a:lstStyle>
          <a:p>
            <a:pPr>
              <a:defRPr/>
            </a:pPr>
            <a:endParaRPr lang="en-US"/>
          </a:p>
        </p:txBody>
      </p:sp>
      <p:sp>
        <p:nvSpPr>
          <p:cNvPr id="392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FFFF00"/>
                </a:solidFill>
                <a:latin typeface="Comic Sans MS" charset="0"/>
                <a:ea typeface="ＭＳ Ｐゴシック" charset="-128"/>
                <a:cs typeface="ＭＳ Ｐゴシック"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2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2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a:solidFill>
                  <a:srgbClr val="FFFF00"/>
                </a:solidFill>
                <a:latin typeface="Comic Sans MS" charset="0"/>
                <a:ea typeface="ＭＳ Ｐゴシック" charset="-128"/>
                <a:cs typeface="ＭＳ Ｐゴシック" charset="-128"/>
              </a:defRPr>
            </a:lvl1pPr>
          </a:lstStyle>
          <a:p>
            <a:pPr>
              <a:defRPr/>
            </a:pPr>
            <a:endParaRPr lang="en-US"/>
          </a:p>
        </p:txBody>
      </p:sp>
      <p:sp>
        <p:nvSpPr>
          <p:cNvPr id="392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solidFill>
                  <a:srgbClr val="FFFF00"/>
                </a:solidFill>
                <a:latin typeface="Comic Sans MS" charset="0"/>
              </a:defRPr>
            </a:lvl1pPr>
          </a:lstStyle>
          <a:p>
            <a:fld id="{1DF3226C-D3FF-6C45-95E6-6117731C9828}" type="slidenum">
              <a:rPr lang="en-US"/>
              <a:pPr/>
              <a:t>‹#›</a:t>
            </a:fld>
            <a:endParaRPr lang="en-US"/>
          </a:p>
        </p:txBody>
      </p:sp>
    </p:spTree>
    <p:extLst>
      <p:ext uri="{BB962C8B-B14F-4D97-AF65-F5344CB8AC3E}">
        <p14:creationId xmlns:p14="http://schemas.microsoft.com/office/powerpoint/2010/main" val="1095539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dirty="0" err="1" smtClean="0"/>
              <a:t>Proposal</a:t>
            </a:r>
            <a:r>
              <a:rPr lang="ca-ES" dirty="0" smtClean="0"/>
              <a:t> of </a:t>
            </a:r>
            <a:r>
              <a:rPr lang="ca-ES" dirty="0" err="1" smtClean="0"/>
              <a:t>the</a:t>
            </a:r>
            <a:r>
              <a:rPr lang="ca-ES" dirty="0" smtClean="0"/>
              <a:t> </a:t>
            </a:r>
            <a:r>
              <a:rPr lang="ca-ES" dirty="0" err="1" smtClean="0"/>
              <a:t>title</a:t>
            </a:r>
            <a:r>
              <a:rPr lang="ca-ES" dirty="0" smtClean="0"/>
              <a:t>???</a:t>
            </a:r>
            <a:endParaRPr lang="ca-ES" dirty="0"/>
          </a:p>
        </p:txBody>
      </p:sp>
      <p:sp>
        <p:nvSpPr>
          <p:cNvPr id="4" name="3 Marcador de número de diapositiva"/>
          <p:cNvSpPr>
            <a:spLocks noGrp="1"/>
          </p:cNvSpPr>
          <p:nvPr>
            <p:ph type="sldNum" sz="quarter" idx="10"/>
          </p:nvPr>
        </p:nvSpPr>
        <p:spPr/>
        <p:txBody>
          <a:bodyPr/>
          <a:lstStyle/>
          <a:p>
            <a:fld id="{1B46E0A4-EDCD-4006-B299-FC6D521846E0}" type="slidenum">
              <a:rPr lang="ca-ES" smtClean="0">
                <a:solidFill>
                  <a:prstClr val="black"/>
                </a:solidFill>
                <a:latin typeface="Calibri"/>
              </a:rPr>
              <a:pPr/>
              <a:t>1</a:t>
            </a:fld>
            <a:endParaRPr lang="ca-ES">
              <a:solidFill>
                <a:prstClr val="black"/>
              </a:solidFill>
              <a:latin typeface="Calibri"/>
            </a:endParaRPr>
          </a:p>
        </p:txBody>
      </p:sp>
    </p:spTree>
    <p:extLst>
      <p:ext uri="{BB962C8B-B14F-4D97-AF65-F5344CB8AC3E}">
        <p14:creationId xmlns:p14="http://schemas.microsoft.com/office/powerpoint/2010/main" val="2312132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1A97A7D-26B0-6E46-B5BA-91A1E101E7F9}" type="slidenum">
              <a:rPr lang="en-US" sz="1200" b="1">
                <a:solidFill>
                  <a:srgbClr val="FFFF00"/>
                </a:solidFill>
                <a:latin typeface="Comic Sans MS" pitchFamily="-84" charset="0"/>
                <a:ea typeface="ＭＳ Ｐゴシック" pitchFamily="-84" charset="-128"/>
                <a:cs typeface="ＭＳ Ｐゴシック" pitchFamily="-84" charset="-128"/>
              </a:rPr>
              <a:pPr algn="r"/>
              <a:t>10</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marL="228600" indent="-228600"/>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90A1A4E-C041-174A-81F6-A439BA2898F5}" type="slidenum">
              <a:rPr lang="en-US" sz="1200" b="1">
                <a:solidFill>
                  <a:srgbClr val="FFFF00"/>
                </a:solidFill>
                <a:latin typeface="Comic Sans MS" pitchFamily="-84" charset="0"/>
                <a:ea typeface="ＭＳ Ｐゴシック" pitchFamily="-84" charset="-128"/>
                <a:cs typeface="ＭＳ Ｐゴシック" pitchFamily="-84" charset="-128"/>
              </a:rPr>
              <a:pPr algn="r"/>
              <a:t>11</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en-US" dirty="0" smtClean="0">
              <a:solidFill>
                <a:srgbClr val="000000"/>
              </a:solidFill>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18742B8B-95FB-F143-B240-A5AD17493CD1}" type="slidenum">
              <a:rPr lang="en-US" sz="1200" b="1">
                <a:solidFill>
                  <a:srgbClr val="FFFF00"/>
                </a:solidFill>
                <a:latin typeface="Comic Sans MS" pitchFamily="-84" charset="0"/>
                <a:ea typeface="ＭＳ Ｐゴシック" pitchFamily="-84" charset="-128"/>
                <a:cs typeface="ＭＳ Ｐゴシック" pitchFamily="-84" charset="-128"/>
              </a:rPr>
              <a:pPr algn="r"/>
              <a:t>12</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r>
              <a:rPr lang="en-US" smtClean="0">
                <a:latin typeface="Times" pitchFamily="-84" charset="0"/>
                <a:ea typeface="ＭＳ Ｐゴシック" pitchFamily="-84" charset="-128"/>
                <a:cs typeface="ＭＳ Ｐゴシック" pitchFamily="-84" charset="-128"/>
              </a:rPr>
              <a:t>As a program flowchart this looks like this. We use multiple tools and algorithms programmed in our lab or in other labs. The pipeline has recently been published as part of our study on hyperkalemia, a cardio-vascular disease.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90A1A4E-C041-174A-81F6-A439BA2898F5}" type="slidenum">
              <a:rPr lang="en-US" sz="1200" b="1">
                <a:solidFill>
                  <a:srgbClr val="FFFF00"/>
                </a:solidFill>
                <a:latin typeface="Comic Sans MS" pitchFamily="-84" charset="0"/>
                <a:ea typeface="ＭＳ Ｐゴシック" pitchFamily="-84" charset="-128"/>
                <a:cs typeface="ＭＳ Ｐゴシック" pitchFamily="-84" charset="-128"/>
              </a:rPr>
              <a:pPr algn="r"/>
              <a:t>13</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r>
              <a:rPr lang="en-US" dirty="0" smtClean="0">
                <a:solidFill>
                  <a:srgbClr val="000000"/>
                </a:solidFill>
                <a:latin typeface="Times New Roman" pitchFamily="-84" charset="0"/>
                <a:ea typeface="ＭＳ Ｐゴシック" pitchFamily="-84" charset="-128"/>
                <a:cs typeface="ＭＳ Ｐゴシック" pitchFamily="-84" charset="-128"/>
              </a:rPr>
              <a:t>a) Identify mutations specific</a:t>
            </a:r>
            <a:r>
              <a:rPr lang="en-US" baseline="0" dirty="0" smtClean="0">
                <a:solidFill>
                  <a:srgbClr val="000000"/>
                </a:solidFill>
                <a:latin typeface="Times New Roman" pitchFamily="-84" charset="0"/>
                <a:ea typeface="ＭＳ Ｐゴシック" pitchFamily="-84" charset="-128"/>
                <a:cs typeface="ＭＳ Ｐゴシック" pitchFamily="-84" charset="-128"/>
              </a:rPr>
              <a:t> to small sub-clones (low frequency); b) distinguish the driving mutations/genes from passengers; c) identify mutations causing relapse post treatment</a:t>
            </a:r>
            <a:endParaRPr lang="en-US" dirty="0" smtClean="0">
              <a:solidFill>
                <a:srgbClr val="000000"/>
              </a:solidFill>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90A1A4E-C041-174A-81F6-A439BA2898F5}" type="slidenum">
              <a:rPr lang="en-US" sz="1200" b="1">
                <a:solidFill>
                  <a:srgbClr val="FFFF00"/>
                </a:solidFill>
                <a:latin typeface="Comic Sans MS" pitchFamily="-84" charset="0"/>
                <a:ea typeface="ＭＳ Ｐゴシック" pitchFamily="-84" charset="-128"/>
                <a:cs typeface="ＭＳ Ｐゴシック" pitchFamily="-84" charset="-128"/>
              </a:rPr>
              <a:pPr algn="r"/>
              <a:t>14</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r>
              <a:rPr lang="en-US" dirty="0" smtClean="0">
                <a:solidFill>
                  <a:srgbClr val="000000"/>
                </a:solidFill>
                <a:latin typeface="Times New Roman" pitchFamily="-84" charset="0"/>
                <a:ea typeface="ＭＳ Ｐゴシック" pitchFamily="-84" charset="-128"/>
                <a:cs typeface="ＭＳ Ｐゴシック" pitchFamily="-84" charset="-128"/>
              </a:rPr>
              <a:t>When we started to think about identification of causal variants in regulatory regions we faced several problems. First</a:t>
            </a:r>
            <a:r>
              <a:rPr lang="en-US" baseline="0" dirty="0" smtClean="0">
                <a:solidFill>
                  <a:srgbClr val="000000"/>
                </a:solidFill>
                <a:latin typeface="Times New Roman" pitchFamily="-84" charset="0"/>
                <a:ea typeface="ＭＳ Ｐゴシック" pitchFamily="-84" charset="-128"/>
                <a:cs typeface="ＭＳ Ｐゴシック" pitchFamily="-84" charset="-128"/>
              </a:rPr>
              <a:t> </a:t>
            </a:r>
            <a:r>
              <a:rPr lang="en-US" baseline="0" dirty="0" err="1" smtClean="0">
                <a:solidFill>
                  <a:srgbClr val="000000"/>
                </a:solidFill>
                <a:latin typeface="Times New Roman" pitchFamily="-84" charset="0"/>
                <a:ea typeface="ＭＳ Ｐゴシック" pitchFamily="-84" charset="-128"/>
                <a:cs typeface="ＭＳ Ｐゴシック" pitchFamily="-84" charset="-128"/>
              </a:rPr>
              <a:t>exome-seq</a:t>
            </a:r>
            <a:r>
              <a:rPr lang="en-US" baseline="0" dirty="0" smtClean="0">
                <a:solidFill>
                  <a:srgbClr val="000000"/>
                </a:solidFill>
                <a:latin typeface="Times New Roman" pitchFamily="-84" charset="0"/>
                <a:ea typeface="ＭＳ Ｐゴシック" pitchFamily="-84" charset="-128"/>
                <a:cs typeface="ＭＳ Ｐゴシック" pitchFamily="-84" charset="-128"/>
              </a:rPr>
              <a:t> as the most common study type does not</a:t>
            </a:r>
          </a:p>
          <a:p>
            <a:r>
              <a:rPr lang="en-US" baseline="0" dirty="0" smtClean="0">
                <a:solidFill>
                  <a:srgbClr val="000000"/>
                </a:solidFill>
                <a:latin typeface="Times New Roman" pitchFamily="-84" charset="0"/>
                <a:ea typeface="ＭＳ Ｐゴシック" pitchFamily="-84" charset="-128"/>
                <a:cs typeface="ＭＳ Ｐゴシック" pitchFamily="-84" charset="-128"/>
              </a:rPr>
              <a:t>identify these variants, while WGS-</a:t>
            </a:r>
            <a:r>
              <a:rPr lang="en-US" baseline="0" dirty="0" err="1" smtClean="0">
                <a:solidFill>
                  <a:srgbClr val="000000"/>
                </a:solidFill>
                <a:latin typeface="Times New Roman" pitchFamily="-84" charset="0"/>
                <a:ea typeface="ＭＳ Ｐゴシック" pitchFamily="-84" charset="-128"/>
                <a:cs typeface="ＭＳ Ｐゴシック" pitchFamily="-84" charset="-128"/>
              </a:rPr>
              <a:t>seq</a:t>
            </a:r>
            <a:r>
              <a:rPr lang="en-US" baseline="0" dirty="0" smtClean="0">
                <a:solidFill>
                  <a:srgbClr val="000000"/>
                </a:solidFill>
                <a:latin typeface="Times New Roman" pitchFamily="-84" charset="0"/>
                <a:ea typeface="ＭＳ Ｐゴシック" pitchFamily="-84" charset="-128"/>
                <a:cs typeface="ＭＳ Ｐゴシック" pitchFamily="-84" charset="-128"/>
              </a:rPr>
              <a:t> is too expensive for larger cohorts. Second, even if all regulatory variants would be identified there is at the moment no simple measure</a:t>
            </a:r>
          </a:p>
          <a:p>
            <a:r>
              <a:rPr lang="en-US" baseline="0" dirty="0" smtClean="0">
                <a:solidFill>
                  <a:srgbClr val="000000"/>
                </a:solidFill>
                <a:latin typeface="Times New Roman" pitchFamily="-84" charset="0"/>
                <a:ea typeface="ＭＳ Ｐゴシック" pitchFamily="-84" charset="-128"/>
                <a:cs typeface="ＭＳ Ｐゴシック" pitchFamily="-84" charset="-128"/>
              </a:rPr>
              <a:t>for their effect on e.g. TFBS binding, except if the mutations directly hits a known binding motif. However it has recently been shown that epigenetic marks can very efficiently </a:t>
            </a:r>
          </a:p>
          <a:p>
            <a:r>
              <a:rPr lang="en-US" baseline="0" dirty="0" smtClean="0">
                <a:solidFill>
                  <a:srgbClr val="000000"/>
                </a:solidFill>
                <a:latin typeface="Times New Roman" pitchFamily="-84" charset="0"/>
                <a:ea typeface="ＭＳ Ｐゴシック" pitchFamily="-84" charset="-128"/>
                <a:cs typeface="ＭＳ Ｐゴシック" pitchFamily="-84" charset="-128"/>
              </a:rPr>
              <a:t>identify regulatory regions and also give an indication of their activity in a specific tissues. Thus epigenetic patterns can help us to identify variants in active regulatory elements, </a:t>
            </a:r>
          </a:p>
          <a:p>
            <a:r>
              <a:rPr lang="en-US" baseline="0" dirty="0" smtClean="0">
                <a:solidFill>
                  <a:srgbClr val="000000"/>
                </a:solidFill>
                <a:latin typeface="Times New Roman" pitchFamily="-84" charset="0"/>
                <a:ea typeface="ＭＳ Ｐゴシック" pitchFamily="-84" charset="-128"/>
                <a:cs typeface="ＭＳ Ｐゴシック" pitchFamily="-84" charset="-128"/>
              </a:rPr>
              <a:t>which we could then correlate to differential expression patterns.</a:t>
            </a:r>
            <a:endParaRPr lang="en-US" dirty="0" smtClean="0">
              <a:solidFill>
                <a:srgbClr val="000000"/>
              </a:solidFill>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90A1A4E-C041-174A-81F6-A439BA2898F5}" type="slidenum">
              <a:rPr lang="en-US" sz="1200" b="1">
                <a:solidFill>
                  <a:srgbClr val="FFFF00"/>
                </a:solidFill>
                <a:latin typeface="Comic Sans MS" pitchFamily="-84" charset="0"/>
                <a:ea typeface="ＭＳ Ｐゴシック" pitchFamily="-84" charset="-128"/>
                <a:cs typeface="ＭＳ Ｐゴシック" pitchFamily="-84" charset="-128"/>
              </a:rPr>
              <a:pPr algn="r"/>
              <a:t>15</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r>
              <a:rPr lang="en-US" dirty="0" smtClean="0">
                <a:solidFill>
                  <a:srgbClr val="000000"/>
                </a:solidFill>
                <a:latin typeface="Times New Roman" pitchFamily="-84" charset="0"/>
                <a:ea typeface="ＭＳ Ｐゴシック" pitchFamily="-84" charset="-128"/>
                <a:cs typeface="ＭＳ Ｐゴシック" pitchFamily="-84" charset="-128"/>
              </a:rPr>
              <a:t>a) Identify mutations specific</a:t>
            </a:r>
            <a:r>
              <a:rPr lang="en-US" baseline="0" dirty="0" smtClean="0">
                <a:solidFill>
                  <a:srgbClr val="000000"/>
                </a:solidFill>
                <a:latin typeface="Times New Roman" pitchFamily="-84" charset="0"/>
                <a:ea typeface="ＭＳ Ｐゴシック" pitchFamily="-84" charset="-128"/>
                <a:cs typeface="ＭＳ Ｐゴシック" pitchFamily="-84" charset="-128"/>
              </a:rPr>
              <a:t> to small sub-clones (low frequency); b) distinguish the driving mutations/genes from passengers; c) identify mutations causing relapse post treatment</a:t>
            </a:r>
            <a:endParaRPr lang="en-US" dirty="0" smtClean="0">
              <a:solidFill>
                <a:srgbClr val="000000"/>
              </a:solidFill>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90A1A4E-C041-174A-81F6-A439BA2898F5}" type="slidenum">
              <a:rPr lang="en-US" sz="1200" b="1">
                <a:solidFill>
                  <a:srgbClr val="FFFF00"/>
                </a:solidFill>
                <a:latin typeface="Comic Sans MS" pitchFamily="-84" charset="0"/>
                <a:ea typeface="ＭＳ Ｐゴシック" pitchFamily="-84" charset="-128"/>
                <a:cs typeface="ＭＳ Ｐゴシック" pitchFamily="-84" charset="-128"/>
              </a:rPr>
              <a:pPr algn="r"/>
              <a:t>16</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es-ES" sz="1200" dirty="0">
              <a:latin typeface="Gill Sans Light"/>
              <a:ea typeface="Gill Sans MT" charset="0"/>
              <a:cs typeface="Gill Sans 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90A1A4E-C041-174A-81F6-A439BA2898F5}" type="slidenum">
              <a:rPr lang="en-US" sz="1200" b="1">
                <a:solidFill>
                  <a:srgbClr val="FFFF00"/>
                </a:solidFill>
                <a:latin typeface="Comic Sans MS" pitchFamily="-84" charset="0"/>
                <a:ea typeface="ＭＳ Ｐゴシック" pitchFamily="-84" charset="-128"/>
                <a:cs typeface="ＭＳ Ｐゴシック" pitchFamily="-84" charset="-128"/>
              </a:rPr>
              <a:pPr algn="r"/>
              <a:t>17</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en-US" dirty="0" smtClean="0">
              <a:solidFill>
                <a:srgbClr val="000000"/>
              </a:solidFill>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990A1A4E-C041-174A-81F6-A439BA2898F5}" type="slidenum">
              <a:rPr lang="en-US" sz="1200" b="1">
                <a:solidFill>
                  <a:srgbClr val="FFFF00"/>
                </a:solidFill>
                <a:latin typeface="Comic Sans MS" pitchFamily="-84" charset="0"/>
                <a:ea typeface="ＭＳ Ｐゴシック" pitchFamily="-84" charset="-128"/>
                <a:cs typeface="ＭＳ Ｐゴシック" pitchFamily="-84" charset="-128"/>
              </a:rPr>
              <a:pPr algn="r"/>
              <a:t>18</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en-US" dirty="0" smtClean="0">
              <a:solidFill>
                <a:srgbClr val="000000"/>
              </a:solidFill>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1A97A7D-26B0-6E46-B5BA-91A1E101E7F9}" type="slidenum">
              <a:rPr lang="en-US" sz="1200" b="1">
                <a:solidFill>
                  <a:srgbClr val="FFFF00"/>
                </a:solidFill>
                <a:latin typeface="Comic Sans MS" pitchFamily="-84" charset="0"/>
                <a:ea typeface="ＭＳ Ｐゴシック" pitchFamily="-84" charset="-128"/>
                <a:cs typeface="ＭＳ Ｐゴシック" pitchFamily="-84" charset="-128"/>
              </a:rPr>
              <a:pPr algn="r"/>
              <a:t>19</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dirty="0" smtClean="0">
                <a:latin typeface="Times" pitchFamily="-84" charset="0"/>
                <a:ea typeface="ＭＳ Ｐゴシック" pitchFamily="-84" charset="-128"/>
                <a:cs typeface="ＭＳ Ｐゴシック" pitchFamily="-84" charset="-128"/>
              </a:rPr>
              <a:t>Today I will discuss one specific disease model we have studied using NGS, chronic lymphocytic leukemia.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cancers of white blood cells, and there classification is closely connected to the </a:t>
            </a:r>
            <a:r>
              <a:rPr lang="en-US" baseline="0" dirty="0" err="1" smtClean="0">
                <a:latin typeface="Times" pitchFamily="-84" charset="0"/>
                <a:ea typeface="ＭＳ Ｐゴシック" pitchFamily="-84" charset="-128"/>
                <a:cs typeface="ＭＳ Ｐゴシック" pitchFamily="-84" charset="-128"/>
              </a:rPr>
              <a:t>hematopoiesis</a:t>
            </a:r>
            <a:r>
              <a:rPr lang="en-US" baseline="0" dirty="0" smtClean="0">
                <a:latin typeface="Times" pitchFamily="-84" charset="0"/>
                <a:ea typeface="ＭＳ Ｐゴシック" pitchFamily="-84" charset="-128"/>
                <a:cs typeface="ＭＳ Ｐゴシック" pitchFamily="-84" charset="-128"/>
              </a:rPr>
              <a:t>, i.e. the differentiation of the different white blood cell types from hematopoietic stem cells. There are two major progenitor cells differentiated from the stem cells, the myeloid and the lymphoid progenitors. Similarly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divided into myeloid and lymphoid or lymphocytic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Furthermore we distinguish between acute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rapid progression and short survival </a:t>
            </a:r>
            <a:r>
              <a:rPr lang="en-US" baseline="0" dirty="0" err="1" smtClean="0">
                <a:latin typeface="Times" pitchFamily="-84" charset="0"/>
                <a:ea typeface="ＭＳ Ｐゴシック" pitchFamily="-84" charset="-128"/>
                <a:cs typeface="ＭＳ Ｐゴシック" pitchFamily="-84" charset="-128"/>
              </a:rPr>
              <a:t>vs</a:t>
            </a:r>
            <a:r>
              <a:rPr lang="en-US" baseline="0" dirty="0" smtClean="0">
                <a:latin typeface="Times" pitchFamily="-84" charset="0"/>
                <a:ea typeface="ＭＳ Ｐゴシック" pitchFamily="-84" charset="-128"/>
                <a:cs typeface="ＭＳ Ｐゴシック" pitchFamily="-84" charset="-128"/>
              </a:rPr>
              <a:t> chronic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slow progression and long survival. The main model leukemia used in my group is B-cell CLL. </a:t>
            </a:r>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B0D5F1C-46F8-4942-9A32-AE5B76DD01DE}" type="slidenum">
              <a:rPr lang="en-US" sz="1200" b="1">
                <a:solidFill>
                  <a:srgbClr val="FFFF00"/>
                </a:solidFill>
                <a:latin typeface="Comic Sans MS" pitchFamily="-84" charset="0"/>
                <a:ea typeface="ＭＳ Ｐゴシック" pitchFamily="-84" charset="-128"/>
                <a:cs typeface="ＭＳ Ｐゴシック" pitchFamily="-84" charset="-128"/>
              </a:rPr>
              <a:pPr algn="r"/>
              <a:t>2</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marL="228600" indent="-228600"/>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1A97A7D-26B0-6E46-B5BA-91A1E101E7F9}" type="slidenum">
              <a:rPr lang="en-US" sz="1200" b="1">
                <a:solidFill>
                  <a:srgbClr val="FFFF00"/>
                </a:solidFill>
                <a:latin typeface="Comic Sans MS" pitchFamily="-84" charset="0"/>
                <a:ea typeface="ＭＳ Ｐゴシック" pitchFamily="-84" charset="-128"/>
                <a:cs typeface="ＭＳ Ｐゴシック" pitchFamily="-84" charset="-128"/>
              </a:rPr>
              <a:pPr algn="r"/>
              <a:t>20</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dirty="0" smtClean="0">
                <a:latin typeface="Times" pitchFamily="-84" charset="0"/>
                <a:ea typeface="ＭＳ Ｐゴシック" pitchFamily="-84" charset="-128"/>
                <a:cs typeface="ＭＳ Ｐゴシック" pitchFamily="-84" charset="-128"/>
              </a:rPr>
              <a:t>Today I will discuss one specific disease model we have studied using NGS, chronic lymphocytic leukemia.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cancers of white blood cells, and there classification is closely connected to the </a:t>
            </a:r>
            <a:r>
              <a:rPr lang="en-US" baseline="0" dirty="0" err="1" smtClean="0">
                <a:latin typeface="Times" pitchFamily="-84" charset="0"/>
                <a:ea typeface="ＭＳ Ｐゴシック" pitchFamily="-84" charset="-128"/>
                <a:cs typeface="ＭＳ Ｐゴシック" pitchFamily="-84" charset="-128"/>
              </a:rPr>
              <a:t>hematopoiesis</a:t>
            </a:r>
            <a:r>
              <a:rPr lang="en-US" baseline="0" dirty="0" smtClean="0">
                <a:latin typeface="Times" pitchFamily="-84" charset="0"/>
                <a:ea typeface="ＭＳ Ｐゴシック" pitchFamily="-84" charset="-128"/>
                <a:cs typeface="ＭＳ Ｐゴシック" pitchFamily="-84" charset="-128"/>
              </a:rPr>
              <a:t>, i.e. the differentiation of the different white blood cell types from hematopoietic stem cells. There are two major progenitor cells differentiated from the stem cells, the myeloid and the lymphoid progenitors. Similarly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divided into myeloid and lymphoid or lymphocytic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Furthermore we distinguish between acute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rapid progression and short survival </a:t>
            </a:r>
            <a:r>
              <a:rPr lang="en-US" baseline="0" dirty="0" err="1" smtClean="0">
                <a:latin typeface="Times" pitchFamily="-84" charset="0"/>
                <a:ea typeface="ＭＳ Ｐゴシック" pitchFamily="-84" charset="-128"/>
                <a:cs typeface="ＭＳ Ｐゴシック" pitchFamily="-84" charset="-128"/>
              </a:rPr>
              <a:t>vs</a:t>
            </a:r>
            <a:r>
              <a:rPr lang="en-US" baseline="0" dirty="0" smtClean="0">
                <a:latin typeface="Times" pitchFamily="-84" charset="0"/>
                <a:ea typeface="ＭＳ Ｐゴシック" pitchFamily="-84" charset="-128"/>
                <a:cs typeface="ＭＳ Ｐゴシック" pitchFamily="-84" charset="-128"/>
              </a:rPr>
              <a:t> chronic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slow progression and long survival. The main model leukemia used in my group is B-cell CLL. </a:t>
            </a:r>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1A97A7D-26B0-6E46-B5BA-91A1E101E7F9}" type="slidenum">
              <a:rPr lang="en-US" sz="1200" b="1">
                <a:solidFill>
                  <a:srgbClr val="FFFF00"/>
                </a:solidFill>
                <a:latin typeface="Comic Sans MS" pitchFamily="-84" charset="0"/>
                <a:ea typeface="ＭＳ Ｐゴシック" pitchFamily="-84" charset="-128"/>
                <a:cs typeface="ＭＳ Ｐゴシック" pitchFamily="-84" charset="-128"/>
              </a:rPr>
              <a:pPr algn="r"/>
              <a:t>21</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dirty="0" smtClean="0">
                <a:latin typeface="Times" pitchFamily="-84" charset="0"/>
                <a:ea typeface="ＭＳ Ｐゴシック" pitchFamily="-84" charset="-128"/>
                <a:cs typeface="ＭＳ Ｐゴシック" pitchFamily="-84" charset="-128"/>
              </a:rPr>
              <a:t>Today I will discuss one specific disease model we have studied using NGS, chronic lymphocytic leukemia.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cancers of white blood cells, and there classification is closely connected to the </a:t>
            </a:r>
            <a:r>
              <a:rPr lang="en-US" baseline="0" dirty="0" err="1" smtClean="0">
                <a:latin typeface="Times" pitchFamily="-84" charset="0"/>
                <a:ea typeface="ＭＳ Ｐゴシック" pitchFamily="-84" charset="-128"/>
                <a:cs typeface="ＭＳ Ｐゴシック" pitchFamily="-84" charset="-128"/>
              </a:rPr>
              <a:t>hematopoiesis</a:t>
            </a:r>
            <a:r>
              <a:rPr lang="en-US" baseline="0" dirty="0" smtClean="0">
                <a:latin typeface="Times" pitchFamily="-84" charset="0"/>
                <a:ea typeface="ＭＳ Ｐゴシック" pitchFamily="-84" charset="-128"/>
                <a:cs typeface="ＭＳ Ｐゴシック" pitchFamily="-84" charset="-128"/>
              </a:rPr>
              <a:t>, i.e. the differentiation of the different white blood cell types from hematopoietic stem cells. There are two major progenitor cells differentiated from the stem cells, the myeloid and the lymphoid progenitors. Similarly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divided into myeloid and lymphoid or lymphocytic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Furthermore we distinguish between acute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rapid progression and short survival </a:t>
            </a:r>
            <a:r>
              <a:rPr lang="en-US" baseline="0" dirty="0" err="1" smtClean="0">
                <a:latin typeface="Times" pitchFamily="-84" charset="0"/>
                <a:ea typeface="ＭＳ Ｐゴシック" pitchFamily="-84" charset="-128"/>
                <a:cs typeface="ＭＳ Ｐゴシック" pitchFamily="-84" charset="-128"/>
              </a:rPr>
              <a:t>vs</a:t>
            </a:r>
            <a:r>
              <a:rPr lang="en-US" baseline="0" dirty="0" smtClean="0">
                <a:latin typeface="Times" pitchFamily="-84" charset="0"/>
                <a:ea typeface="ＭＳ Ｐゴシック" pitchFamily="-84" charset="-128"/>
                <a:cs typeface="ＭＳ Ｐゴシック" pitchFamily="-84" charset="-128"/>
              </a:rPr>
              <a:t> chronic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slow progression and long survival. The main model leukemia used in my group is B-cell CLL. </a:t>
            </a:r>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1A97A7D-26B0-6E46-B5BA-91A1E101E7F9}" type="slidenum">
              <a:rPr lang="en-US" sz="1200" b="1">
                <a:solidFill>
                  <a:srgbClr val="FFFF00"/>
                </a:solidFill>
                <a:latin typeface="Comic Sans MS" pitchFamily="-84" charset="0"/>
                <a:ea typeface="ＭＳ Ｐゴシック" pitchFamily="-84" charset="-128"/>
                <a:cs typeface="ＭＳ Ｐゴシック" pitchFamily="-84" charset="-128"/>
              </a:rPr>
              <a:pPr algn="r"/>
              <a:t>22</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dirty="0" smtClean="0">
                <a:latin typeface="Times" pitchFamily="-84" charset="0"/>
                <a:ea typeface="ＭＳ Ｐゴシック" pitchFamily="-84" charset="-128"/>
                <a:cs typeface="ＭＳ Ｐゴシック" pitchFamily="-84" charset="-128"/>
              </a:rPr>
              <a:t>Today I will discuss one specific disease model we have studied using NGS, chronic lymphocytic leukemia.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cancers of white blood cells, and there classification is closely connected to the </a:t>
            </a:r>
            <a:r>
              <a:rPr lang="en-US" baseline="0" dirty="0" err="1" smtClean="0">
                <a:latin typeface="Times" pitchFamily="-84" charset="0"/>
                <a:ea typeface="ＭＳ Ｐゴシック" pitchFamily="-84" charset="-128"/>
                <a:cs typeface="ＭＳ Ｐゴシック" pitchFamily="-84" charset="-128"/>
              </a:rPr>
              <a:t>hematopoiesis</a:t>
            </a:r>
            <a:r>
              <a:rPr lang="en-US" baseline="0" dirty="0" smtClean="0">
                <a:latin typeface="Times" pitchFamily="-84" charset="0"/>
                <a:ea typeface="ＭＳ Ｐゴシック" pitchFamily="-84" charset="-128"/>
                <a:cs typeface="ＭＳ Ｐゴシック" pitchFamily="-84" charset="-128"/>
              </a:rPr>
              <a:t>, i.e. the differentiation of the different white blood cell types from hematopoietic stem cells. There are two major progenitor cells differentiated from the stem cells, the myeloid and the lymphoid progenitors. Similarly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divided into myeloid and lymphoid or lymphocytic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Furthermore we distinguish between acute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rapid progression and short survival </a:t>
            </a:r>
            <a:r>
              <a:rPr lang="en-US" baseline="0" dirty="0" err="1" smtClean="0">
                <a:latin typeface="Times" pitchFamily="-84" charset="0"/>
                <a:ea typeface="ＭＳ Ｐゴシック" pitchFamily="-84" charset="-128"/>
                <a:cs typeface="ＭＳ Ｐゴシック" pitchFamily="-84" charset="-128"/>
              </a:rPr>
              <a:t>vs</a:t>
            </a:r>
            <a:r>
              <a:rPr lang="en-US" baseline="0" dirty="0" smtClean="0">
                <a:latin typeface="Times" pitchFamily="-84" charset="0"/>
                <a:ea typeface="ＭＳ Ｐゴシック" pitchFamily="-84" charset="-128"/>
                <a:cs typeface="ＭＳ Ｐゴシック" pitchFamily="-84" charset="-128"/>
              </a:rPr>
              <a:t> chronic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slow progression and long survival. The main model leukemia used in my group is B-cell CLL. </a:t>
            </a:r>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1A97A7D-26B0-6E46-B5BA-91A1E101E7F9}" type="slidenum">
              <a:rPr lang="en-US" sz="1200" b="1">
                <a:solidFill>
                  <a:srgbClr val="FFFF00"/>
                </a:solidFill>
                <a:latin typeface="Comic Sans MS" pitchFamily="-84" charset="0"/>
                <a:ea typeface="ＭＳ Ｐゴシック" pitchFamily="-84" charset="-128"/>
                <a:cs typeface="ＭＳ Ｐゴシック" pitchFamily="-84" charset="-128"/>
              </a:rPr>
              <a:pPr algn="r"/>
              <a:t>23</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dirty="0" smtClean="0">
                <a:latin typeface="Times" pitchFamily="-84" charset="0"/>
                <a:ea typeface="ＭＳ Ｐゴシック" pitchFamily="-84" charset="-128"/>
                <a:cs typeface="ＭＳ Ｐゴシック" pitchFamily="-84" charset="-128"/>
              </a:rPr>
              <a:t>Today I will discuss one specific disease model we have studied using NGS, chronic lymphocytic leukemia.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cancers of white blood cells, and there classification is closely connected to the </a:t>
            </a:r>
            <a:r>
              <a:rPr lang="en-US" baseline="0" dirty="0" err="1" smtClean="0">
                <a:latin typeface="Times" pitchFamily="-84" charset="0"/>
                <a:ea typeface="ＭＳ Ｐゴシック" pitchFamily="-84" charset="-128"/>
                <a:cs typeface="ＭＳ Ｐゴシック" pitchFamily="-84" charset="-128"/>
              </a:rPr>
              <a:t>hematopoiesis</a:t>
            </a:r>
            <a:r>
              <a:rPr lang="en-US" baseline="0" dirty="0" smtClean="0">
                <a:latin typeface="Times" pitchFamily="-84" charset="0"/>
                <a:ea typeface="ＭＳ Ｐゴシック" pitchFamily="-84" charset="-128"/>
                <a:cs typeface="ＭＳ Ｐゴシック" pitchFamily="-84" charset="-128"/>
              </a:rPr>
              <a:t>, i.e. the differentiation of the different white blood cell types from hematopoietic stem cells. There are two major progenitor cells differentiated from the stem cells, the myeloid and the lymphoid progenitors. Similarly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divided into myeloid and lymphoid or lymphocytic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Furthermore we distinguish between acute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rapid progression and short survival </a:t>
            </a:r>
            <a:r>
              <a:rPr lang="en-US" baseline="0" dirty="0" err="1" smtClean="0">
                <a:latin typeface="Times" pitchFamily="-84" charset="0"/>
                <a:ea typeface="ＭＳ Ｐゴシック" pitchFamily="-84" charset="-128"/>
                <a:cs typeface="ＭＳ Ｐゴシック" pitchFamily="-84" charset="-128"/>
              </a:rPr>
              <a:t>vs</a:t>
            </a:r>
            <a:r>
              <a:rPr lang="en-US" baseline="0" dirty="0" smtClean="0">
                <a:latin typeface="Times" pitchFamily="-84" charset="0"/>
                <a:ea typeface="ＭＳ Ｐゴシック" pitchFamily="-84" charset="-128"/>
                <a:cs typeface="ＭＳ Ｐゴシック" pitchFamily="-84" charset="-128"/>
              </a:rPr>
              <a:t> chronic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slow progression and long survival. The main model leukemia used in my group is B-cell CLL. </a:t>
            </a:r>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1A97A7D-26B0-6E46-B5BA-91A1E101E7F9}" type="slidenum">
              <a:rPr lang="en-US" sz="1200" b="1">
                <a:solidFill>
                  <a:srgbClr val="FFFF00"/>
                </a:solidFill>
                <a:latin typeface="Comic Sans MS" pitchFamily="-84" charset="0"/>
                <a:ea typeface="ＭＳ Ｐゴシック" pitchFamily="-84" charset="-128"/>
                <a:cs typeface="ＭＳ Ｐゴシック" pitchFamily="-84" charset="-128"/>
              </a:rPr>
              <a:pPr algn="r"/>
              <a:t>24</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dirty="0" smtClean="0">
                <a:latin typeface="Times" pitchFamily="-84" charset="0"/>
                <a:ea typeface="ＭＳ Ｐゴシック" pitchFamily="-84" charset="-128"/>
                <a:cs typeface="ＭＳ Ｐゴシック" pitchFamily="-84" charset="-128"/>
              </a:rPr>
              <a:t>Today I will discuss one specific disease model we have studied using NGS, chronic lymphocytic leukemia.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cancers of white blood cells, and there classification is closely connected to the </a:t>
            </a:r>
            <a:r>
              <a:rPr lang="en-US" baseline="0" dirty="0" err="1" smtClean="0">
                <a:latin typeface="Times" pitchFamily="-84" charset="0"/>
                <a:ea typeface="ＭＳ Ｐゴシック" pitchFamily="-84" charset="-128"/>
                <a:cs typeface="ＭＳ Ｐゴシック" pitchFamily="-84" charset="-128"/>
              </a:rPr>
              <a:t>hematopoiesis</a:t>
            </a:r>
            <a:r>
              <a:rPr lang="en-US" baseline="0" dirty="0" smtClean="0">
                <a:latin typeface="Times" pitchFamily="-84" charset="0"/>
                <a:ea typeface="ＭＳ Ｐゴシック" pitchFamily="-84" charset="-128"/>
                <a:cs typeface="ＭＳ Ｐゴシック" pitchFamily="-84" charset="-128"/>
              </a:rPr>
              <a:t>, i.e. the differentiation of the different white blood cell types from hematopoietic stem cells. There are two major progenitor cells differentiated from the stem cells, the myeloid and the lymphoid progenitors. Similarly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divided into myeloid and lymphoid or lymphocytic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Furthermore we distinguish between acute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rapid progression and short survival </a:t>
            </a:r>
            <a:r>
              <a:rPr lang="en-US" baseline="0" dirty="0" err="1" smtClean="0">
                <a:latin typeface="Times" pitchFamily="-84" charset="0"/>
                <a:ea typeface="ＭＳ Ｐゴシック" pitchFamily="-84" charset="-128"/>
                <a:cs typeface="ＭＳ Ｐゴシック" pitchFamily="-84" charset="-128"/>
              </a:rPr>
              <a:t>vs</a:t>
            </a:r>
            <a:r>
              <a:rPr lang="en-US" baseline="0" dirty="0" smtClean="0">
                <a:latin typeface="Times" pitchFamily="-84" charset="0"/>
                <a:ea typeface="ＭＳ Ｐゴシック" pitchFamily="-84" charset="-128"/>
                <a:cs typeface="ＭＳ Ｐゴシック" pitchFamily="-84" charset="-128"/>
              </a:rPr>
              <a:t> chronic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slow progression and long survival. The main model leukemia used in my group is B-cell CLL. </a:t>
            </a:r>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1A97A7D-26B0-6E46-B5BA-91A1E101E7F9}" type="slidenum">
              <a:rPr lang="en-US" sz="1200" b="1">
                <a:solidFill>
                  <a:srgbClr val="FFFF00"/>
                </a:solidFill>
                <a:latin typeface="Comic Sans MS" pitchFamily="-84" charset="0"/>
                <a:ea typeface="ＭＳ Ｐゴシック" pitchFamily="-84" charset="-128"/>
                <a:cs typeface="ＭＳ Ｐゴシック" pitchFamily="-84" charset="-128"/>
              </a:rPr>
              <a:pPr algn="r"/>
              <a:t>25</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dirty="0" smtClean="0">
                <a:latin typeface="Times" pitchFamily="-84" charset="0"/>
                <a:ea typeface="ＭＳ Ｐゴシック" pitchFamily="-84" charset="-128"/>
                <a:cs typeface="ＭＳ Ｐゴシック" pitchFamily="-84" charset="-128"/>
              </a:rPr>
              <a:t>Today I will discuss one specific disease model we have studied using NGS, chronic lymphocytic leukemia.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cancers of white blood cells, and there classification is closely connected to the </a:t>
            </a:r>
            <a:r>
              <a:rPr lang="en-US" baseline="0" dirty="0" err="1" smtClean="0">
                <a:latin typeface="Times" pitchFamily="-84" charset="0"/>
                <a:ea typeface="ＭＳ Ｐゴシック" pitchFamily="-84" charset="-128"/>
                <a:cs typeface="ＭＳ Ｐゴシック" pitchFamily="-84" charset="-128"/>
              </a:rPr>
              <a:t>hematopoiesis</a:t>
            </a:r>
            <a:r>
              <a:rPr lang="en-US" baseline="0" dirty="0" smtClean="0">
                <a:latin typeface="Times" pitchFamily="-84" charset="0"/>
                <a:ea typeface="ＭＳ Ｐゴシック" pitchFamily="-84" charset="-128"/>
                <a:cs typeface="ＭＳ Ｐゴシック" pitchFamily="-84" charset="-128"/>
              </a:rPr>
              <a:t>, i.e. the differentiation of the different white blood cell types from hematopoietic stem cells. There are two major progenitor cells differentiated from the stem cells, the myeloid and the lymphoid progenitors. Similarly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are divided into myeloid and lymphoid or lymphocytic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Furthermore we distinguish between acute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rapid progression and short survival </a:t>
            </a:r>
            <a:r>
              <a:rPr lang="en-US" baseline="0" dirty="0" err="1" smtClean="0">
                <a:latin typeface="Times" pitchFamily="-84" charset="0"/>
                <a:ea typeface="ＭＳ Ｐゴシック" pitchFamily="-84" charset="-128"/>
                <a:cs typeface="ＭＳ Ｐゴシック" pitchFamily="-84" charset="-128"/>
              </a:rPr>
              <a:t>vs</a:t>
            </a:r>
            <a:r>
              <a:rPr lang="en-US" baseline="0" dirty="0" smtClean="0">
                <a:latin typeface="Times" pitchFamily="-84" charset="0"/>
                <a:ea typeface="ＭＳ Ｐゴシック" pitchFamily="-84" charset="-128"/>
                <a:cs typeface="ＭＳ Ｐゴシック" pitchFamily="-84" charset="-128"/>
              </a:rPr>
              <a:t> chronic </a:t>
            </a:r>
            <a:r>
              <a:rPr lang="en-US" baseline="0" dirty="0" err="1" smtClean="0">
                <a:latin typeface="Times" pitchFamily="-84" charset="0"/>
                <a:ea typeface="ＭＳ Ｐゴシック" pitchFamily="-84" charset="-128"/>
                <a:cs typeface="ＭＳ Ｐゴシック" pitchFamily="-84" charset="-128"/>
              </a:rPr>
              <a:t>leukemias</a:t>
            </a:r>
            <a:r>
              <a:rPr lang="en-US" baseline="0" dirty="0" smtClean="0">
                <a:latin typeface="Times" pitchFamily="-84" charset="0"/>
                <a:ea typeface="ＭＳ Ｐゴシック" pitchFamily="-84" charset="-128"/>
                <a:cs typeface="ＭＳ Ｐゴシック" pitchFamily="-84" charset="-128"/>
              </a:rPr>
              <a:t> with slow progression and long survival. The main model leukemia used in my group is B-cell CLL. </a:t>
            </a:r>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p:spPr>
        <p:txBody>
          <a:bodyPr/>
          <a:lstStyle/>
          <a:p>
            <a:endParaRPr lang="en-US" sz="3200" b="1" dirty="0" smtClean="0">
              <a:solidFill>
                <a:schemeClr val="bg1"/>
              </a:solidFill>
              <a:latin typeface="Century Gothic" pitchFamily="-84" charset="0"/>
              <a:ea typeface="ＭＳ Ｐゴシック" pitchFamily="-84" charset="-128"/>
              <a:cs typeface="ＭＳ Ｐゴシック" pitchFamily="-8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B0D5F1C-46F8-4942-9A32-AE5B76DD01DE}" type="slidenum">
              <a:rPr lang="en-US" sz="1200" b="1">
                <a:solidFill>
                  <a:srgbClr val="FFFF00"/>
                </a:solidFill>
                <a:latin typeface="Comic Sans MS" pitchFamily="-84" charset="0"/>
                <a:ea typeface="ＭＳ Ｐゴシック" pitchFamily="-84" charset="-128"/>
                <a:cs typeface="ＭＳ Ｐゴシック" pitchFamily="-84" charset="-128"/>
              </a:rPr>
              <a:pPr algn="r"/>
              <a:t>3</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marL="228600" indent="-228600"/>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B0D5F1C-46F8-4942-9A32-AE5B76DD01DE}" type="slidenum">
              <a:rPr lang="en-US" sz="1200" b="1">
                <a:solidFill>
                  <a:srgbClr val="FFFF00"/>
                </a:solidFill>
                <a:latin typeface="Comic Sans MS" pitchFamily="-84" charset="0"/>
                <a:ea typeface="ＭＳ Ｐゴシック" pitchFamily="-84" charset="-128"/>
                <a:cs typeface="ＭＳ Ｐゴシック" pitchFamily="-84" charset="-128"/>
              </a:rPr>
              <a:pPr algn="r"/>
              <a:t>4</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marL="228600" indent="-228600"/>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B0D5F1C-46F8-4942-9A32-AE5B76DD01DE}" type="slidenum">
              <a:rPr lang="en-US" sz="1200" b="1">
                <a:solidFill>
                  <a:srgbClr val="FFFF00"/>
                </a:solidFill>
                <a:latin typeface="Comic Sans MS" pitchFamily="-84" charset="0"/>
                <a:ea typeface="ＭＳ Ｐゴシック" pitchFamily="-84" charset="-128"/>
                <a:cs typeface="ＭＳ Ｐゴシック" pitchFamily="-84" charset="-128"/>
              </a:rPr>
              <a:pPr algn="r"/>
              <a:t>5</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marL="228600" indent="-228600"/>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bg1"/>
                </a:solidFill>
                <a:latin typeface="Century Gothic" charset="0"/>
                <a:ea typeface="ＭＳ Ｐゴシック" charset="0"/>
                <a:cs typeface="ＭＳ Ｐゴシック" charset="0"/>
              </a:defRPr>
            </a:lvl1pPr>
            <a:lvl2pPr marL="37931725" indent="-37474525">
              <a:defRPr sz="2000">
                <a:solidFill>
                  <a:schemeClr val="bg1"/>
                </a:solidFill>
                <a:latin typeface="Century Gothic" charset="0"/>
                <a:ea typeface="ＭＳ Ｐゴシック" charset="0"/>
              </a:defRPr>
            </a:lvl2pPr>
            <a:lvl3pPr>
              <a:defRPr sz="2000">
                <a:solidFill>
                  <a:schemeClr val="bg1"/>
                </a:solidFill>
                <a:latin typeface="Century Gothic" charset="0"/>
                <a:ea typeface="ＭＳ Ｐゴシック" charset="0"/>
              </a:defRPr>
            </a:lvl3pPr>
            <a:lvl4pPr>
              <a:defRPr sz="2000">
                <a:solidFill>
                  <a:schemeClr val="bg1"/>
                </a:solidFill>
                <a:latin typeface="Century Gothic" charset="0"/>
                <a:ea typeface="ＭＳ Ｐゴシック" charset="0"/>
              </a:defRPr>
            </a:lvl4pPr>
            <a:lvl5pPr>
              <a:defRPr sz="2000">
                <a:solidFill>
                  <a:schemeClr val="bg1"/>
                </a:solidFill>
                <a:latin typeface="Century Gothic" charset="0"/>
                <a:ea typeface="ＭＳ Ｐゴシック" charset="0"/>
              </a:defRPr>
            </a:lvl5pPr>
            <a:lvl6pPr marL="457200" eaLnBrk="0" fontAlgn="base" hangingPunct="0">
              <a:spcBef>
                <a:spcPct val="0"/>
              </a:spcBef>
              <a:spcAft>
                <a:spcPct val="0"/>
              </a:spcAft>
              <a:defRPr sz="2000">
                <a:solidFill>
                  <a:schemeClr val="bg1"/>
                </a:solidFill>
                <a:latin typeface="Century Gothic" charset="0"/>
                <a:ea typeface="ＭＳ Ｐゴシック" charset="0"/>
              </a:defRPr>
            </a:lvl6pPr>
            <a:lvl7pPr marL="914400" eaLnBrk="0" fontAlgn="base" hangingPunct="0">
              <a:spcBef>
                <a:spcPct val="0"/>
              </a:spcBef>
              <a:spcAft>
                <a:spcPct val="0"/>
              </a:spcAft>
              <a:defRPr sz="2000">
                <a:solidFill>
                  <a:schemeClr val="bg1"/>
                </a:solidFill>
                <a:latin typeface="Century Gothic" charset="0"/>
                <a:ea typeface="ＭＳ Ｐゴシック" charset="0"/>
              </a:defRPr>
            </a:lvl7pPr>
            <a:lvl8pPr marL="1371600" eaLnBrk="0" fontAlgn="base" hangingPunct="0">
              <a:spcBef>
                <a:spcPct val="0"/>
              </a:spcBef>
              <a:spcAft>
                <a:spcPct val="0"/>
              </a:spcAft>
              <a:defRPr sz="2000">
                <a:solidFill>
                  <a:schemeClr val="bg1"/>
                </a:solidFill>
                <a:latin typeface="Century Gothic" charset="0"/>
                <a:ea typeface="ＭＳ Ｐゴシック" charset="0"/>
              </a:defRPr>
            </a:lvl8pPr>
            <a:lvl9pPr marL="1828800" eaLnBrk="0" fontAlgn="base" hangingPunct="0">
              <a:spcBef>
                <a:spcPct val="0"/>
              </a:spcBef>
              <a:spcAft>
                <a:spcPct val="0"/>
              </a:spcAft>
              <a:defRPr sz="2000">
                <a:solidFill>
                  <a:schemeClr val="bg1"/>
                </a:solidFill>
                <a:latin typeface="Century Gothic" charset="0"/>
                <a:ea typeface="ＭＳ Ｐゴシック" charset="0"/>
              </a:defRPr>
            </a:lvl9pPr>
          </a:lstStyle>
          <a:p>
            <a:pPr algn="r"/>
            <a:fld id="{5214E292-A6A7-D849-B2CB-465DBD7A6165}" type="slidenum">
              <a:rPr lang="en-US" sz="1200" b="1">
                <a:solidFill>
                  <a:srgbClr val="FFFF00"/>
                </a:solidFill>
                <a:latin typeface="Comic Sans MS" charset="0"/>
              </a:rPr>
              <a:pPr algn="r"/>
              <a:t>6</a:t>
            </a:fld>
            <a:endParaRPr lang="en-US" sz="1200" b="1">
              <a:solidFill>
                <a:srgbClr val="FFFF00"/>
              </a:solidFill>
              <a:latin typeface="Comic Sans MS" charset="0"/>
            </a:endParaRPr>
          </a:p>
        </p:txBody>
      </p:sp>
      <p:sp>
        <p:nvSpPr>
          <p:cNvPr id="17411" name="Rectangle 2"/>
          <p:cNvSpPr>
            <a:spLocks noGrp="1" noRot="1" noChangeAspect="1" noChangeArrowheads="1" noTextEdit="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a:latin typeface="Times" charset="0"/>
                <a:ea typeface="ＭＳ Ｐゴシック" charset="0"/>
                <a:cs typeface="ＭＳ Ｐゴシック" charset="0"/>
              </a:rPr>
              <a:t>At the very core of studying genetic disaeses is the question of how to correlate genotypes (here shown as chromosomes) with phenotypes and most importantly for us disease phenotypes. This question can be addressed from different angles, for instance we could have a number of patients with the same disease and ask, if there is a common genetic or epigenetic cause. Similarly if we detect a mutation we would ask if it is damaging enough to cause an observable phenotype. Now to better  understand this correlation between genotype and phenotype we need to study the imensly complex regulatory program of the chromatin responsible for the timely expression of genes. This includes studying variations at the primary DNA sequence, methylation of the Cytosines, nucleosome positioning, histone modifications, insulator proteins and even noncoding RNAs.</a:t>
            </a:r>
          </a:p>
          <a:p>
            <a:pPr marL="228600" indent="-228600"/>
            <a:r>
              <a:rPr lang="en-US">
                <a:latin typeface="Times" charset="0"/>
                <a:ea typeface="ＭＳ Ｐゴシック" charset="0"/>
                <a:cs typeface="ＭＳ Ｐゴシック" charset="0"/>
              </a:rPr>
              <a:t>We should also not forget another layer of complexity, the human microbiome, billions of bacteria living in our gut or nose etc.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BB0D5F1C-46F8-4942-9A32-AE5B76DD01DE}" type="slidenum">
              <a:rPr lang="en-US" sz="1200" b="1">
                <a:solidFill>
                  <a:srgbClr val="FFFF00"/>
                </a:solidFill>
                <a:latin typeface="Comic Sans MS" pitchFamily="-84" charset="0"/>
                <a:ea typeface="ＭＳ Ｐゴシック" pitchFamily="-84" charset="-128"/>
                <a:cs typeface="ＭＳ Ｐゴシック" pitchFamily="-84" charset="-128"/>
              </a:rPr>
              <a:pPr algn="r"/>
              <a:t>7</a:t>
            </a:fld>
            <a:endParaRPr lang="en-US" sz="1200" b="1">
              <a:solidFill>
                <a:srgbClr val="FFFF00"/>
              </a:solidFill>
              <a:latin typeface="Comic Sans MS" pitchFamily="-84" charset="0"/>
              <a:ea typeface="ＭＳ Ｐゴシック" pitchFamily="-84" charset="-128"/>
              <a:cs typeface="ＭＳ Ｐゴシック" pitchFamily="-84" charset="-128"/>
            </a:endParaRPr>
          </a:p>
        </p:txBody>
      </p:sp>
      <p:sp>
        <p:nvSpPr>
          <p:cNvPr id="19459"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marL="228600" indent="-228600"/>
            <a:endParaRPr lang="en-US" dirty="0" smtClean="0">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bg1"/>
                </a:solidFill>
                <a:latin typeface="Century Gothic" charset="0"/>
                <a:ea typeface="ＭＳ Ｐゴシック" charset="0"/>
                <a:cs typeface="ＭＳ Ｐゴシック" charset="0"/>
              </a:defRPr>
            </a:lvl1pPr>
            <a:lvl2pPr marL="37931725" indent="-37474525">
              <a:defRPr sz="2000">
                <a:solidFill>
                  <a:schemeClr val="bg1"/>
                </a:solidFill>
                <a:latin typeface="Century Gothic" charset="0"/>
                <a:ea typeface="ＭＳ Ｐゴシック" charset="0"/>
              </a:defRPr>
            </a:lvl2pPr>
            <a:lvl3pPr>
              <a:defRPr sz="2000">
                <a:solidFill>
                  <a:schemeClr val="bg1"/>
                </a:solidFill>
                <a:latin typeface="Century Gothic" charset="0"/>
                <a:ea typeface="ＭＳ Ｐゴシック" charset="0"/>
              </a:defRPr>
            </a:lvl3pPr>
            <a:lvl4pPr>
              <a:defRPr sz="2000">
                <a:solidFill>
                  <a:schemeClr val="bg1"/>
                </a:solidFill>
                <a:latin typeface="Century Gothic" charset="0"/>
                <a:ea typeface="ＭＳ Ｐゴシック" charset="0"/>
              </a:defRPr>
            </a:lvl4pPr>
            <a:lvl5pPr>
              <a:defRPr sz="2000">
                <a:solidFill>
                  <a:schemeClr val="bg1"/>
                </a:solidFill>
                <a:latin typeface="Century Gothic" charset="0"/>
                <a:ea typeface="ＭＳ Ｐゴシック" charset="0"/>
              </a:defRPr>
            </a:lvl5pPr>
            <a:lvl6pPr marL="457200" eaLnBrk="0" fontAlgn="base" hangingPunct="0">
              <a:spcBef>
                <a:spcPct val="0"/>
              </a:spcBef>
              <a:spcAft>
                <a:spcPct val="0"/>
              </a:spcAft>
              <a:defRPr sz="2000">
                <a:solidFill>
                  <a:schemeClr val="bg1"/>
                </a:solidFill>
                <a:latin typeface="Century Gothic" charset="0"/>
                <a:ea typeface="ＭＳ Ｐゴシック" charset="0"/>
              </a:defRPr>
            </a:lvl6pPr>
            <a:lvl7pPr marL="914400" eaLnBrk="0" fontAlgn="base" hangingPunct="0">
              <a:spcBef>
                <a:spcPct val="0"/>
              </a:spcBef>
              <a:spcAft>
                <a:spcPct val="0"/>
              </a:spcAft>
              <a:defRPr sz="2000">
                <a:solidFill>
                  <a:schemeClr val="bg1"/>
                </a:solidFill>
                <a:latin typeface="Century Gothic" charset="0"/>
                <a:ea typeface="ＭＳ Ｐゴシック" charset="0"/>
              </a:defRPr>
            </a:lvl7pPr>
            <a:lvl8pPr marL="1371600" eaLnBrk="0" fontAlgn="base" hangingPunct="0">
              <a:spcBef>
                <a:spcPct val="0"/>
              </a:spcBef>
              <a:spcAft>
                <a:spcPct val="0"/>
              </a:spcAft>
              <a:defRPr sz="2000">
                <a:solidFill>
                  <a:schemeClr val="bg1"/>
                </a:solidFill>
                <a:latin typeface="Century Gothic" charset="0"/>
                <a:ea typeface="ＭＳ Ｐゴシック" charset="0"/>
              </a:defRPr>
            </a:lvl8pPr>
            <a:lvl9pPr marL="1828800" eaLnBrk="0" fontAlgn="base" hangingPunct="0">
              <a:spcBef>
                <a:spcPct val="0"/>
              </a:spcBef>
              <a:spcAft>
                <a:spcPct val="0"/>
              </a:spcAft>
              <a:defRPr sz="2000">
                <a:solidFill>
                  <a:schemeClr val="bg1"/>
                </a:solidFill>
                <a:latin typeface="Century Gothic" charset="0"/>
                <a:ea typeface="ＭＳ Ｐゴシック" charset="0"/>
              </a:defRPr>
            </a:lvl9pPr>
          </a:lstStyle>
          <a:p>
            <a:pPr algn="r"/>
            <a:fld id="{DC7E57DB-4F05-5643-845F-4937F3BA8E89}" type="slidenum">
              <a:rPr lang="en-US" sz="1200" b="1">
                <a:solidFill>
                  <a:srgbClr val="FFFF00"/>
                </a:solidFill>
                <a:latin typeface="Comic Sans MS" charset="0"/>
              </a:rPr>
              <a:pPr algn="r"/>
              <a:t>8</a:t>
            </a:fld>
            <a:endParaRPr lang="en-US" sz="1200" b="1">
              <a:solidFill>
                <a:srgbClr val="FFFF00"/>
              </a:solidFill>
              <a:latin typeface="Comic Sans MS" charset="0"/>
            </a:endParaRPr>
          </a:p>
        </p:txBody>
      </p:sp>
      <p:sp>
        <p:nvSpPr>
          <p:cNvPr id="23555" name="Rectangle 2"/>
          <p:cNvSpPr>
            <a:spLocks noGrp="1" noRot="1" noChangeAspect="1" noChangeArrowheads="1" noTextEdit="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marL="228600" indent="-228600"/>
            <a:r>
              <a:rPr lang="en-US">
                <a:solidFill>
                  <a:srgbClr val="000000"/>
                </a:solidFill>
                <a:latin typeface="Times New Roman" charset="0"/>
                <a:ea typeface="ＭＳ Ｐゴシック" charset="0"/>
                <a:cs typeface="ＭＳ Ｐゴシック" charset="0"/>
              </a:rPr>
              <a:t>So what kind of specific questions do we address using Next Generation Sequencing? Our main goal is to determine genetic and epigenetic variations causing disease and cancer. We are for instance involved in the ICGC were we analyze the genomic data from several hundred patients with Chronic lymphocytic leukemia. Leukemias are</a:t>
            </a:r>
            <a:r>
              <a:rPr lang="en-US">
                <a:latin typeface="Times" charset="0"/>
                <a:ea typeface="ＭＳ Ｐゴシック" charset="0"/>
                <a:cs typeface="ＭＳ Ｐゴシック" charset="0"/>
              </a:rPr>
              <a:t> cancers of the white blood cell and CLL is the most common type of leukemia.</a:t>
            </a:r>
            <a:r>
              <a:rPr lang="en-US">
                <a:solidFill>
                  <a:srgbClr val="000000"/>
                </a:solidFill>
                <a:latin typeface="Times New Roman" charset="0"/>
                <a:ea typeface="ＭＳ Ｐゴシック" charset="0"/>
                <a:cs typeface="ＭＳ Ｐゴシック" charset="0"/>
              </a:rPr>
              <a:t>  </a:t>
            </a:r>
          </a:p>
          <a:p>
            <a:pPr marL="228600" indent="-228600"/>
            <a:endParaRPr lang="en-US">
              <a:solidFill>
                <a:srgbClr val="000000"/>
              </a:solidFill>
              <a:latin typeface="Times New Roman" charset="0"/>
              <a:ea typeface="ＭＳ Ｐゴシック" charset="0"/>
              <a:cs typeface="ＭＳ Ｐゴシック" charset="0"/>
            </a:endParaRPr>
          </a:p>
          <a:p>
            <a:pPr marL="228600" indent="-228600"/>
            <a:r>
              <a:rPr lang="en-US">
                <a:latin typeface="Times" charset="0"/>
                <a:ea typeface="ＭＳ Ｐゴシック" charset="0"/>
                <a:cs typeface="ＭＳ Ｐゴシック" charset="0"/>
              </a:rPr>
              <a:t>In a second project we are studying the human brain epigenome with the specific goal of comparing epigenomic profiles of healthy brains to brains effected by Alzheimer</a:t>
            </a:r>
            <a:r>
              <a:rPr lang="ja-JP" altLang="en-US">
                <a:latin typeface="Times" charset="0"/>
                <a:ea typeface="ＭＳ Ｐゴシック" charset="0"/>
                <a:cs typeface="ＭＳ Ｐゴシック" charset="0"/>
              </a:rPr>
              <a:t>’</a:t>
            </a:r>
            <a:r>
              <a:rPr lang="en-US">
                <a:latin typeface="Times" charset="0"/>
                <a:ea typeface="ＭＳ Ｐゴシック" charset="0"/>
                <a:cs typeface="ＭＳ Ｐゴシック" charset="0"/>
              </a:rPr>
              <a:t>s disease and Parkinson</a:t>
            </a:r>
            <a:r>
              <a:rPr lang="ja-JP" altLang="en-US">
                <a:latin typeface="Times" charset="0"/>
                <a:ea typeface="ＭＳ Ｐゴシック" charset="0"/>
                <a:cs typeface="ＭＳ Ｐゴシック" charset="0"/>
              </a:rPr>
              <a:t>’</a:t>
            </a:r>
            <a:r>
              <a:rPr lang="en-US">
                <a:latin typeface="Times" charset="0"/>
                <a:ea typeface="ＭＳ Ｐゴシック" charset="0"/>
                <a:cs typeface="ＭＳ Ｐゴシック" charset="0"/>
              </a:rPr>
              <a:t>s disease. Therefore we are sequencing different types of epigenomic marks like DNA methylation, histone modifications and chromatin conformation in 7 regions of the brain. We hope that comparison of epigenomic profiles will reveal new biomarkers for the diseases and might reveal new targets for drug development.</a:t>
            </a:r>
          </a:p>
          <a:p>
            <a:pPr marL="228600" indent="-228600"/>
            <a:endParaRPr lang="en-US">
              <a:latin typeface="Times" charset="0"/>
              <a:ea typeface="ＭＳ Ｐゴシック" charset="0"/>
              <a:cs typeface="ＭＳ Ｐゴシック" charset="0"/>
            </a:endParaRPr>
          </a:p>
          <a:p>
            <a:pPr marL="228600" indent="-228600"/>
            <a:r>
              <a:rPr lang="en-US">
                <a:latin typeface="Times" charset="0"/>
                <a:ea typeface="ＭＳ Ｐゴシック" charset="0"/>
                <a:cs typeface="ＭＳ Ｐゴシック" charset="0"/>
              </a:rPr>
              <a:t>Our third project is concerned with detecting causal variants for both rare and common neurological and cardio-vascular diseases. Most of the diseases studied here are complex, which means that they are influenced by more then one gene. To detect genetic variation in these genes we use a technique called exome sequencing, in which the DNA of the coding regions of the human genome is enriched and sequenced. This enrichment makes the sequencing process dramatically cheaper and thus allows us to sequence many more patients. By comparing the variants from healthy people to the variants found in a specific disease we might be able to identify variants that are specific for the disease.</a:t>
            </a:r>
          </a:p>
          <a:p>
            <a:pPr marL="228600" indent="-228600"/>
            <a:endParaRPr lang="en-US">
              <a:latin typeface="Times" charset="0"/>
              <a:ea typeface="ＭＳ Ｐゴシック" charset="0"/>
              <a:cs typeface="ＭＳ Ｐゴシック" charset="0"/>
            </a:endParaRPr>
          </a:p>
          <a:p>
            <a:pPr marL="228600" indent="-228600"/>
            <a:r>
              <a:rPr lang="en-US">
                <a:latin typeface="Times" charset="0"/>
                <a:ea typeface="ＭＳ Ｐゴシック" charset="0"/>
                <a:cs typeface="ＭＳ Ｐゴシック" charset="0"/>
              </a:rPr>
              <a:t>Finally we are analyzing pathogenic Staphylococcus aureus bacteria with multiple </a:t>
            </a:r>
            <a:r>
              <a:rPr lang="en-GB">
                <a:latin typeface="Times" charset="0"/>
                <a:ea typeface="ＭＳ Ｐゴシック" charset="0"/>
                <a:cs typeface="ＭＳ Ｐゴシック" charset="0"/>
              </a:rPr>
              <a:t>antibiotic resistances</a:t>
            </a:r>
            <a:r>
              <a:rPr lang="en-US">
                <a:latin typeface="Times" charset="0"/>
                <a:ea typeface="ＭＳ Ｐゴシック" charset="0"/>
                <a:cs typeface="ＭＳ Ｐゴシック" charset="0"/>
              </a:rPr>
              <a:t> that are responsible for significant mortality in hospital environments.  By sequencing the genomes and transcriptomes of 6 pathogenic bacteria and comparing them to 6 non-pathogenic bacteria we hope to identify causal variants and correlated genes and pathways.</a:t>
            </a:r>
          </a:p>
          <a:p>
            <a:pPr marL="228600" indent="-228600"/>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p:spPr>
        <p:txBody>
          <a:bodyPr/>
          <a:lstStyle/>
          <a:p>
            <a:r>
              <a:rPr lang="en-US" dirty="0" smtClean="0">
                <a:latin typeface="Times" pitchFamily="-84" charset="0"/>
                <a:ea typeface="ＭＳ Ｐゴシック" pitchFamily="-84" charset="-128"/>
                <a:cs typeface="ＭＳ Ｐゴシック" pitchFamily="-84" charset="-128"/>
              </a:rPr>
              <a:t>I would like to start with explaining our main sequencing analysis pipeline, which we developed over the last year. The process of </a:t>
            </a:r>
            <a:r>
              <a:rPr lang="en-US" dirty="0" err="1" smtClean="0">
                <a:latin typeface="Times" pitchFamily="-84" charset="0"/>
                <a:ea typeface="ＭＳ Ｐゴシック" pitchFamily="-84" charset="-128"/>
                <a:cs typeface="ＭＳ Ｐゴシック" pitchFamily="-84" charset="-128"/>
              </a:rPr>
              <a:t>analysing</a:t>
            </a:r>
            <a:r>
              <a:rPr lang="en-US" dirty="0" smtClean="0">
                <a:latin typeface="Times" pitchFamily="-84" charset="0"/>
                <a:ea typeface="ＭＳ Ｐゴシック" pitchFamily="-84" charset="-128"/>
                <a:cs typeface="ＭＳ Ｐゴシック" pitchFamily="-84" charset="-128"/>
              </a:rPr>
              <a:t> Exome-</a:t>
            </a:r>
            <a:r>
              <a:rPr lang="en-US" dirty="0" err="1" smtClean="0">
                <a:latin typeface="Times" pitchFamily="-84" charset="0"/>
                <a:ea typeface="ＭＳ Ｐゴシック" pitchFamily="-84" charset="-128"/>
                <a:cs typeface="ＭＳ Ｐゴシック" pitchFamily="-84" charset="-128"/>
              </a:rPr>
              <a:t>seq</a:t>
            </a:r>
            <a:r>
              <a:rPr lang="en-US" dirty="0" smtClean="0">
                <a:latin typeface="Times" pitchFamily="-84" charset="0"/>
                <a:ea typeface="ＭＳ Ｐゴシック" pitchFamily="-84" charset="-128"/>
                <a:cs typeface="ＭＳ Ｐゴシック" pitchFamily="-84" charset="-128"/>
              </a:rPr>
              <a:t> can be visualized as a distillation process, starting with with a cohort of patients, a bunch of clinical data and millions of sequencing that lead to the detection of a single causal mutation. As you can </a:t>
            </a:r>
            <a:r>
              <a:rPr lang="en-US" dirty="0" err="1" smtClean="0">
                <a:latin typeface="Times" pitchFamily="-84" charset="0"/>
                <a:ea typeface="ＭＳ Ｐゴシック" pitchFamily="-84" charset="-128"/>
                <a:cs typeface="ＭＳ Ｐゴシック" pitchFamily="-84" charset="-128"/>
              </a:rPr>
              <a:t>imagin</a:t>
            </a:r>
            <a:r>
              <a:rPr lang="en-US" dirty="0" smtClean="0">
                <a:latin typeface="Times" pitchFamily="-84" charset="0"/>
                <a:ea typeface="ＭＳ Ｐゴシック" pitchFamily="-84" charset="-128"/>
                <a:cs typeface="ＭＳ Ｐゴシック" pitchFamily="-84" charset="-128"/>
              </a:rPr>
              <a:t> this requires a  clever analysis pipeline starting with an optimal alignment and variant prediction, the use of all available functional </a:t>
            </a:r>
            <a:r>
              <a:rPr lang="en-US" dirty="0" err="1" smtClean="0">
                <a:latin typeface="Times" pitchFamily="-84" charset="0"/>
                <a:ea typeface="ＭＳ Ｐゴシック" pitchFamily="-84" charset="-128"/>
                <a:cs typeface="ＭＳ Ｐゴシック" pitchFamily="-84" charset="-128"/>
              </a:rPr>
              <a:t>OMICsdata</a:t>
            </a:r>
            <a:r>
              <a:rPr lang="en-US" dirty="0" smtClean="0">
                <a:latin typeface="Times" pitchFamily="-84" charset="0"/>
                <a:ea typeface="ＭＳ Ｐゴシック" pitchFamily="-84" charset="-128"/>
                <a:cs typeface="ＭＳ Ｐゴシック" pitchFamily="-84" charset="-128"/>
              </a:rPr>
              <a:t>  and clinical info and an algorithm for automatically prioritizing causal variants.</a:t>
            </a:r>
          </a:p>
        </p:txBody>
      </p:sp>
      <p:sp>
        <p:nvSpPr>
          <p:cNvPr id="27652" name="Slide Number Placeholder 3"/>
          <p:cNvSpPr>
            <a:spLocks noGrp="1"/>
          </p:cNvSpPr>
          <p:nvPr>
            <p:ph type="sldNum" sz="quarter" idx="5"/>
          </p:nvPr>
        </p:nvSpPr>
        <p:spPr>
          <a:noFill/>
        </p:spPr>
        <p:txBody>
          <a:bodyPr/>
          <a:lstStyle/>
          <a:p>
            <a:fld id="{1EBF1FB7-2A66-7548-96D0-FDE5C2AFCE00}" type="slidenum">
              <a:rPr lang="en-US" smtClean="0">
                <a:latin typeface="Comic Sans MS" pitchFamily="-84" charset="0"/>
                <a:ea typeface="ＭＳ Ｐゴシック" pitchFamily="-84" charset="-128"/>
                <a:cs typeface="ＭＳ Ｐゴシック" pitchFamily="-84" charset="-128"/>
              </a:rPr>
              <a:pPr/>
              <a:t>9</a:t>
            </a:fld>
            <a:endParaRPr lang="en-US" smtClean="0">
              <a:latin typeface="Comic Sans MS" pitchFamily="-84" charset="0"/>
              <a:ea typeface="ＭＳ Ｐゴシック" pitchFamily="-84" charset="-128"/>
              <a:cs typeface="ＭＳ Ｐゴシック" pitchFamily="-8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92163" y="2462213"/>
            <a:ext cx="8986837" cy="1700212"/>
          </a:xfrm>
        </p:spPr>
        <p:txBody>
          <a:bodyPr/>
          <a:lstStyle/>
          <a:p>
            <a:r>
              <a:rPr lang="de-DE" smtClean="0"/>
              <a:t>Click to edit Master title style</a:t>
            </a:r>
            <a:endParaRPr lang="en-US"/>
          </a:p>
        </p:txBody>
      </p:sp>
      <p:sp>
        <p:nvSpPr>
          <p:cNvPr id="3" name="Subtitle 2"/>
          <p:cNvSpPr>
            <a:spLocks noGrp="1"/>
          </p:cNvSpPr>
          <p:nvPr>
            <p:ph type="subTitle" idx="1"/>
          </p:nvPr>
        </p:nvSpPr>
        <p:spPr>
          <a:xfrm>
            <a:off x="1585913" y="4492625"/>
            <a:ext cx="7399337" cy="20256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B2F9F84-2E83-C14F-8F74-2E794F91035A}" type="slidenum">
              <a:rPr lang="en-US"/>
              <a:pPr/>
              <a:t>‹#›</a:t>
            </a:fld>
            <a:endParaRPr lang="en-US"/>
          </a:p>
        </p:txBody>
      </p:sp>
    </p:spTree>
    <p:extLst>
      <p:ext uri="{BB962C8B-B14F-4D97-AF65-F5344CB8AC3E}">
        <p14:creationId xmlns:p14="http://schemas.microsoft.com/office/powerpoint/2010/main" val="341903440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ED4C56B-F7B4-4D43-98E9-36538192EA63}" type="slidenum">
              <a:rPr lang="en-US"/>
              <a:pPr/>
              <a:t>‹#›</a:t>
            </a:fld>
            <a:endParaRPr lang="en-US"/>
          </a:p>
        </p:txBody>
      </p:sp>
    </p:spTree>
    <p:extLst>
      <p:ext uri="{BB962C8B-B14F-4D97-AF65-F5344CB8AC3E}">
        <p14:creationId xmlns:p14="http://schemas.microsoft.com/office/powerpoint/2010/main" val="171701701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2688" y="704850"/>
            <a:ext cx="2246312" cy="6342063"/>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792163" y="704850"/>
            <a:ext cx="6588125" cy="6342063"/>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F37E182-2ED6-7D4A-AAC2-D3588E0C84FB}" type="slidenum">
              <a:rPr lang="en-US"/>
              <a:pPr/>
              <a:t>‹#›</a:t>
            </a:fld>
            <a:endParaRPr lang="en-US"/>
          </a:p>
        </p:txBody>
      </p:sp>
    </p:spTree>
    <p:extLst>
      <p:ext uri="{BB962C8B-B14F-4D97-AF65-F5344CB8AC3E}">
        <p14:creationId xmlns:p14="http://schemas.microsoft.com/office/powerpoint/2010/main" val="405059991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92837" y="2462811"/>
            <a:ext cx="8985489" cy="1699376"/>
          </a:xfrm>
        </p:spPr>
        <p:txBody>
          <a:bodyPr/>
          <a:lstStyle/>
          <a:p>
            <a:r>
              <a:rPr lang="es-ES_tradnl" smtClean="0"/>
              <a:t>Clic para editar título</a:t>
            </a:r>
            <a:endParaRPr lang="es-ES"/>
          </a:p>
        </p:txBody>
      </p:sp>
      <p:sp>
        <p:nvSpPr>
          <p:cNvPr id="3" name="Subtítulo 2"/>
          <p:cNvSpPr>
            <a:spLocks noGrp="1"/>
          </p:cNvSpPr>
          <p:nvPr>
            <p:ph type="subTitle" idx="1"/>
          </p:nvPr>
        </p:nvSpPr>
        <p:spPr>
          <a:xfrm>
            <a:off x="1585675" y="4492519"/>
            <a:ext cx="7399814" cy="2026038"/>
          </a:xfrm>
        </p:spPr>
        <p:txBody>
          <a:bodyPr/>
          <a:lstStyle>
            <a:lvl1pPr marL="0" indent="0" algn="ctr">
              <a:buNone/>
              <a:defRPr>
                <a:solidFill>
                  <a:schemeClr val="tx1">
                    <a:tint val="75000"/>
                  </a:schemeClr>
                </a:solidFill>
              </a:defRPr>
            </a:lvl1pPr>
            <a:lvl2pPr marL="528523" indent="0" algn="ctr">
              <a:buNone/>
              <a:defRPr>
                <a:solidFill>
                  <a:schemeClr val="tx1">
                    <a:tint val="75000"/>
                  </a:schemeClr>
                </a:solidFill>
              </a:defRPr>
            </a:lvl2pPr>
            <a:lvl3pPr marL="1057046" indent="0" algn="ctr">
              <a:buNone/>
              <a:defRPr>
                <a:solidFill>
                  <a:schemeClr val="tx1">
                    <a:tint val="75000"/>
                  </a:schemeClr>
                </a:solidFill>
              </a:defRPr>
            </a:lvl3pPr>
            <a:lvl4pPr marL="1585570" indent="0" algn="ctr">
              <a:buNone/>
              <a:defRPr>
                <a:solidFill>
                  <a:schemeClr val="tx1">
                    <a:tint val="75000"/>
                  </a:schemeClr>
                </a:solidFill>
              </a:defRPr>
            </a:lvl4pPr>
            <a:lvl5pPr marL="2114093" indent="0" algn="ctr">
              <a:buNone/>
              <a:defRPr>
                <a:solidFill>
                  <a:schemeClr val="tx1">
                    <a:tint val="75000"/>
                  </a:schemeClr>
                </a:solidFill>
              </a:defRPr>
            </a:lvl5pPr>
            <a:lvl6pPr marL="2642616" indent="0" algn="ctr">
              <a:buNone/>
              <a:defRPr>
                <a:solidFill>
                  <a:schemeClr val="tx1">
                    <a:tint val="75000"/>
                  </a:schemeClr>
                </a:solidFill>
              </a:defRPr>
            </a:lvl6pPr>
            <a:lvl7pPr marL="3171139" indent="0" algn="ctr">
              <a:buNone/>
              <a:defRPr>
                <a:solidFill>
                  <a:schemeClr val="tx1">
                    <a:tint val="75000"/>
                  </a:schemeClr>
                </a:solidFill>
              </a:defRPr>
            </a:lvl7pPr>
            <a:lvl8pPr marL="3699662" indent="0" algn="ctr">
              <a:buNone/>
              <a:defRPr>
                <a:solidFill>
                  <a:schemeClr val="tx1">
                    <a:tint val="75000"/>
                  </a:schemeClr>
                </a:solidFill>
              </a:defRPr>
            </a:lvl8pPr>
            <a:lvl9pPr marL="4228186"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29017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075046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5049" y="5094459"/>
            <a:ext cx="8985489" cy="1574584"/>
          </a:xfrm>
        </p:spPr>
        <p:txBody>
          <a:bodyPr anchor="t"/>
          <a:lstStyle>
            <a:lvl1pPr algn="l">
              <a:defRPr sz="4600" b="1" cap="all"/>
            </a:lvl1pPr>
          </a:lstStyle>
          <a:p>
            <a:r>
              <a:rPr lang="es-ES_tradnl" smtClean="0"/>
              <a:t>Clic para editar título</a:t>
            </a:r>
            <a:endParaRPr lang="es-ES"/>
          </a:p>
        </p:txBody>
      </p:sp>
      <p:sp>
        <p:nvSpPr>
          <p:cNvPr id="3" name="Marcador de texto 2"/>
          <p:cNvSpPr>
            <a:spLocks noGrp="1"/>
          </p:cNvSpPr>
          <p:nvPr>
            <p:ph type="body" idx="1"/>
          </p:nvPr>
        </p:nvSpPr>
        <p:spPr>
          <a:xfrm>
            <a:off x="835049" y="3360215"/>
            <a:ext cx="8985489" cy="1734244"/>
          </a:xfrm>
        </p:spPr>
        <p:txBody>
          <a:bodyPr anchor="b"/>
          <a:lstStyle>
            <a:lvl1pPr marL="0" indent="0">
              <a:buNone/>
              <a:defRPr sz="2300">
                <a:solidFill>
                  <a:schemeClr val="tx1">
                    <a:tint val="75000"/>
                  </a:schemeClr>
                </a:solidFill>
              </a:defRPr>
            </a:lvl1pPr>
            <a:lvl2pPr marL="528523" indent="0">
              <a:buNone/>
              <a:defRPr sz="2100">
                <a:solidFill>
                  <a:schemeClr val="tx1">
                    <a:tint val="75000"/>
                  </a:schemeClr>
                </a:solidFill>
              </a:defRPr>
            </a:lvl2pPr>
            <a:lvl3pPr marL="1057046" indent="0">
              <a:buNone/>
              <a:defRPr sz="1800">
                <a:solidFill>
                  <a:schemeClr val="tx1">
                    <a:tint val="75000"/>
                  </a:schemeClr>
                </a:solidFill>
              </a:defRPr>
            </a:lvl3pPr>
            <a:lvl4pPr marL="1585570" indent="0">
              <a:buNone/>
              <a:defRPr sz="1600">
                <a:solidFill>
                  <a:schemeClr val="tx1">
                    <a:tint val="75000"/>
                  </a:schemeClr>
                </a:solidFill>
              </a:defRPr>
            </a:lvl4pPr>
            <a:lvl5pPr marL="2114093" indent="0">
              <a:buNone/>
              <a:defRPr sz="1600">
                <a:solidFill>
                  <a:schemeClr val="tx1">
                    <a:tint val="75000"/>
                  </a:schemeClr>
                </a:solidFill>
              </a:defRPr>
            </a:lvl5pPr>
            <a:lvl6pPr marL="2642616" indent="0">
              <a:buNone/>
              <a:defRPr sz="1600">
                <a:solidFill>
                  <a:schemeClr val="tx1">
                    <a:tint val="75000"/>
                  </a:schemeClr>
                </a:solidFill>
              </a:defRPr>
            </a:lvl6pPr>
            <a:lvl7pPr marL="3171139" indent="0">
              <a:buNone/>
              <a:defRPr sz="1600">
                <a:solidFill>
                  <a:schemeClr val="tx1">
                    <a:tint val="75000"/>
                  </a:schemeClr>
                </a:solidFill>
              </a:defRPr>
            </a:lvl7pPr>
            <a:lvl8pPr marL="3699662" indent="0">
              <a:buNone/>
              <a:defRPr sz="1600">
                <a:solidFill>
                  <a:schemeClr val="tx1">
                    <a:tint val="75000"/>
                  </a:schemeClr>
                </a:solidFill>
              </a:defRPr>
            </a:lvl8pPr>
            <a:lvl9pPr marL="4228186"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807716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528558" y="1849861"/>
            <a:ext cx="4668930" cy="5232097"/>
          </a:xfrm>
        </p:spPr>
        <p:txBody>
          <a:bodyPr/>
          <a:lstStyle>
            <a:lvl1pPr>
              <a:defRPr sz="32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373675" y="1849861"/>
            <a:ext cx="4668930" cy="5232097"/>
          </a:xfrm>
        </p:spPr>
        <p:txBody>
          <a:bodyPr/>
          <a:lstStyle>
            <a:lvl1pPr>
              <a:defRPr sz="32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35053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528558" y="1774619"/>
            <a:ext cx="4670766" cy="739577"/>
          </a:xfrm>
        </p:spPr>
        <p:txBody>
          <a:bodyPr anchor="b"/>
          <a:lstStyle>
            <a:lvl1pPr marL="0" indent="0">
              <a:buNone/>
              <a:defRPr sz="2800" b="1"/>
            </a:lvl1pPr>
            <a:lvl2pPr marL="528523" indent="0">
              <a:buNone/>
              <a:defRPr sz="2300" b="1"/>
            </a:lvl2pPr>
            <a:lvl3pPr marL="1057046" indent="0">
              <a:buNone/>
              <a:defRPr sz="2100" b="1"/>
            </a:lvl3pPr>
            <a:lvl4pPr marL="1585570" indent="0">
              <a:buNone/>
              <a:defRPr sz="1800" b="1"/>
            </a:lvl4pPr>
            <a:lvl5pPr marL="2114093" indent="0">
              <a:buNone/>
              <a:defRPr sz="1800" b="1"/>
            </a:lvl5pPr>
            <a:lvl6pPr marL="2642616" indent="0">
              <a:buNone/>
              <a:defRPr sz="1800" b="1"/>
            </a:lvl6pPr>
            <a:lvl7pPr marL="3171139" indent="0">
              <a:buNone/>
              <a:defRPr sz="1800" b="1"/>
            </a:lvl7pPr>
            <a:lvl8pPr marL="3699662" indent="0">
              <a:buNone/>
              <a:defRPr sz="1800" b="1"/>
            </a:lvl8pPr>
            <a:lvl9pPr marL="4228186" indent="0">
              <a:buNone/>
              <a:defRPr sz="18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528558" y="2514196"/>
            <a:ext cx="4670766" cy="4567762"/>
          </a:xfrm>
        </p:spPr>
        <p:txBody>
          <a:bodyPr/>
          <a:lstStyle>
            <a:lvl1pPr>
              <a:defRPr sz="28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370004" y="1774619"/>
            <a:ext cx="4672601" cy="739577"/>
          </a:xfrm>
        </p:spPr>
        <p:txBody>
          <a:bodyPr anchor="b"/>
          <a:lstStyle>
            <a:lvl1pPr marL="0" indent="0">
              <a:buNone/>
              <a:defRPr sz="2800" b="1"/>
            </a:lvl1pPr>
            <a:lvl2pPr marL="528523" indent="0">
              <a:buNone/>
              <a:defRPr sz="2300" b="1"/>
            </a:lvl2pPr>
            <a:lvl3pPr marL="1057046" indent="0">
              <a:buNone/>
              <a:defRPr sz="2100" b="1"/>
            </a:lvl3pPr>
            <a:lvl4pPr marL="1585570" indent="0">
              <a:buNone/>
              <a:defRPr sz="1800" b="1"/>
            </a:lvl4pPr>
            <a:lvl5pPr marL="2114093" indent="0">
              <a:buNone/>
              <a:defRPr sz="1800" b="1"/>
            </a:lvl5pPr>
            <a:lvl6pPr marL="2642616" indent="0">
              <a:buNone/>
              <a:defRPr sz="1800" b="1"/>
            </a:lvl6pPr>
            <a:lvl7pPr marL="3171139" indent="0">
              <a:buNone/>
              <a:defRPr sz="1800" b="1"/>
            </a:lvl7pPr>
            <a:lvl8pPr marL="3699662" indent="0">
              <a:buNone/>
              <a:defRPr sz="1800" b="1"/>
            </a:lvl8pPr>
            <a:lvl9pPr marL="4228186" indent="0">
              <a:buNone/>
              <a:defRPr sz="18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370004" y="2514196"/>
            <a:ext cx="4672601" cy="4567762"/>
          </a:xfrm>
        </p:spPr>
        <p:txBody>
          <a:bodyPr/>
          <a:lstStyle>
            <a:lvl1pPr>
              <a:defRPr sz="28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8" name="Marcador de pie de página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Marcador de número de diapositiva 8"/>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34567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4" name="Marcador de pie de página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Marcador de número de diapositiva 4"/>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433958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3" name="Marcador de pie de página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Marcador de número de diapositiva 3"/>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66103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28559" y="315651"/>
            <a:ext cx="3477840" cy="1343351"/>
          </a:xfrm>
        </p:spPr>
        <p:txBody>
          <a:bodyPr anchor="b"/>
          <a:lstStyle>
            <a:lvl1pPr algn="l">
              <a:defRPr sz="2300" b="1"/>
            </a:lvl1pPr>
          </a:lstStyle>
          <a:p>
            <a:r>
              <a:rPr lang="es-ES_tradnl" smtClean="0"/>
              <a:t>Clic para editar título</a:t>
            </a:r>
            <a:endParaRPr lang="es-ES"/>
          </a:p>
        </p:txBody>
      </p:sp>
      <p:sp>
        <p:nvSpPr>
          <p:cNvPr id="3" name="Marcador de contenido 2"/>
          <p:cNvSpPr>
            <a:spLocks noGrp="1"/>
          </p:cNvSpPr>
          <p:nvPr>
            <p:ph idx="1"/>
          </p:nvPr>
        </p:nvSpPr>
        <p:spPr>
          <a:xfrm>
            <a:off x="4133031" y="315651"/>
            <a:ext cx="5909574" cy="6766307"/>
          </a:xfrm>
        </p:spPr>
        <p:txBody>
          <a:bodyPr/>
          <a:lstStyle>
            <a:lvl1pPr>
              <a:defRPr sz="3700"/>
            </a:lvl1pPr>
            <a:lvl2pPr>
              <a:defRPr sz="3200"/>
            </a:lvl2pPr>
            <a:lvl3pPr>
              <a:defRPr sz="2800"/>
            </a:lvl3pPr>
            <a:lvl4pPr>
              <a:defRPr sz="2300"/>
            </a:lvl4pPr>
            <a:lvl5pPr>
              <a:defRPr sz="2300"/>
            </a:lvl5pPr>
            <a:lvl6pPr>
              <a:defRPr sz="2300"/>
            </a:lvl6pPr>
            <a:lvl7pPr>
              <a:defRPr sz="2300"/>
            </a:lvl7pPr>
            <a:lvl8pPr>
              <a:defRPr sz="2300"/>
            </a:lvl8pPr>
            <a:lvl9pPr>
              <a:defRPr sz="23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528559" y="1659003"/>
            <a:ext cx="3477840" cy="5422956"/>
          </a:xfrm>
        </p:spPr>
        <p:txBody>
          <a:bodyPr/>
          <a:lstStyle>
            <a:lvl1pPr marL="0" indent="0">
              <a:buNone/>
              <a:defRPr sz="1600"/>
            </a:lvl1pPr>
            <a:lvl2pPr marL="528523" indent="0">
              <a:buNone/>
              <a:defRPr sz="1400"/>
            </a:lvl2pPr>
            <a:lvl3pPr marL="1057046" indent="0">
              <a:buNone/>
              <a:defRPr sz="1200"/>
            </a:lvl3pPr>
            <a:lvl4pPr marL="1585570" indent="0">
              <a:buNone/>
              <a:defRPr sz="1000"/>
            </a:lvl4pPr>
            <a:lvl5pPr marL="2114093" indent="0">
              <a:buNone/>
              <a:defRPr sz="1000"/>
            </a:lvl5pPr>
            <a:lvl6pPr marL="2642616" indent="0">
              <a:buNone/>
              <a:defRPr sz="1000"/>
            </a:lvl6pPr>
            <a:lvl7pPr marL="3171139" indent="0">
              <a:buNone/>
              <a:defRPr sz="1000"/>
            </a:lvl7pPr>
            <a:lvl8pPr marL="3699662" indent="0">
              <a:buNone/>
              <a:defRPr sz="1000"/>
            </a:lvl8pPr>
            <a:lvl9pPr marL="4228186"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75276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A77AD28-03C2-C24F-BD27-DAC7C3F5EDE2}" type="slidenum">
              <a:rPr lang="en-US"/>
              <a:pPr/>
              <a:t>‹#›</a:t>
            </a:fld>
            <a:endParaRPr lang="en-US"/>
          </a:p>
        </p:txBody>
      </p:sp>
    </p:spTree>
    <p:extLst>
      <p:ext uri="{BB962C8B-B14F-4D97-AF65-F5344CB8AC3E}">
        <p14:creationId xmlns:p14="http://schemas.microsoft.com/office/powerpoint/2010/main" val="411773202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72022" y="5549582"/>
            <a:ext cx="6342698" cy="655160"/>
          </a:xfrm>
        </p:spPr>
        <p:txBody>
          <a:bodyPr anchor="b"/>
          <a:lstStyle>
            <a:lvl1pPr algn="l">
              <a:defRPr sz="23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072022" y="708379"/>
            <a:ext cx="6342698" cy="4756785"/>
          </a:xfrm>
        </p:spPr>
        <p:txBody>
          <a:bodyPr/>
          <a:lstStyle>
            <a:lvl1pPr marL="0" indent="0">
              <a:buNone/>
              <a:defRPr sz="3700"/>
            </a:lvl1pPr>
            <a:lvl2pPr marL="528523" indent="0">
              <a:buNone/>
              <a:defRPr sz="3200"/>
            </a:lvl2pPr>
            <a:lvl3pPr marL="1057046" indent="0">
              <a:buNone/>
              <a:defRPr sz="2800"/>
            </a:lvl3pPr>
            <a:lvl4pPr marL="1585570" indent="0">
              <a:buNone/>
              <a:defRPr sz="2300"/>
            </a:lvl4pPr>
            <a:lvl5pPr marL="2114093" indent="0">
              <a:buNone/>
              <a:defRPr sz="2300"/>
            </a:lvl5pPr>
            <a:lvl6pPr marL="2642616" indent="0">
              <a:buNone/>
              <a:defRPr sz="2300"/>
            </a:lvl6pPr>
            <a:lvl7pPr marL="3171139" indent="0">
              <a:buNone/>
              <a:defRPr sz="2300"/>
            </a:lvl7pPr>
            <a:lvl8pPr marL="3699662" indent="0">
              <a:buNone/>
              <a:defRPr sz="2300"/>
            </a:lvl8pPr>
            <a:lvl9pPr marL="4228186" indent="0">
              <a:buNone/>
              <a:defRPr sz="2300"/>
            </a:lvl9pPr>
          </a:lstStyle>
          <a:p>
            <a:r>
              <a:rPr lang="es-ES_tradnl" smtClean="0"/>
              <a:t>Arrastre la imagen al marcador de posición o haga clic en el icono para agregar</a:t>
            </a:r>
            <a:endParaRPr lang="es-ES"/>
          </a:p>
        </p:txBody>
      </p:sp>
      <p:sp>
        <p:nvSpPr>
          <p:cNvPr id="4" name="Marcador de texto 3"/>
          <p:cNvSpPr>
            <a:spLocks noGrp="1"/>
          </p:cNvSpPr>
          <p:nvPr>
            <p:ph type="body" sz="half" idx="2"/>
          </p:nvPr>
        </p:nvSpPr>
        <p:spPr>
          <a:xfrm>
            <a:off x="2072022" y="6204742"/>
            <a:ext cx="6342698" cy="930435"/>
          </a:xfrm>
        </p:spPr>
        <p:txBody>
          <a:bodyPr/>
          <a:lstStyle>
            <a:lvl1pPr marL="0" indent="0">
              <a:buNone/>
              <a:defRPr sz="1600"/>
            </a:lvl1pPr>
            <a:lvl2pPr marL="528523" indent="0">
              <a:buNone/>
              <a:defRPr sz="1400"/>
            </a:lvl2pPr>
            <a:lvl3pPr marL="1057046" indent="0">
              <a:buNone/>
              <a:defRPr sz="1200"/>
            </a:lvl3pPr>
            <a:lvl4pPr marL="1585570" indent="0">
              <a:buNone/>
              <a:defRPr sz="1000"/>
            </a:lvl4pPr>
            <a:lvl5pPr marL="2114093" indent="0">
              <a:buNone/>
              <a:defRPr sz="1000"/>
            </a:lvl5pPr>
            <a:lvl6pPr marL="2642616" indent="0">
              <a:buNone/>
              <a:defRPr sz="1000"/>
            </a:lvl6pPr>
            <a:lvl7pPr marL="3171139" indent="0">
              <a:buNone/>
              <a:defRPr sz="1000"/>
            </a:lvl7pPr>
            <a:lvl8pPr marL="3699662" indent="0">
              <a:buNone/>
              <a:defRPr sz="1000"/>
            </a:lvl8pPr>
            <a:lvl9pPr marL="4228186"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6" name="Marcador de pie de página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Marcador de número de diapositiva 6"/>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8841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402912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664093" y="317487"/>
            <a:ext cx="2378512" cy="6764471"/>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528558" y="317487"/>
            <a:ext cx="6959349" cy="6764471"/>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38AD586-09EA-E645-9635-FE8614787D63}" type="datetimeFigureOut">
              <a:rPr lang="es-ES_tradnl" smtClean="0">
                <a:solidFill>
                  <a:prstClr val="black">
                    <a:tint val="75000"/>
                  </a:prstClr>
                </a:solidFill>
                <a:latin typeface="Calibri"/>
              </a:rPr>
              <a:pPr/>
              <a:t>19/06/2015</a:t>
            </a:fld>
            <a:endParaRPr lang="en-GB">
              <a:solidFill>
                <a:prstClr val="black">
                  <a:tint val="75000"/>
                </a:prstClr>
              </a:solidFill>
              <a:latin typeface="Calibri"/>
            </a:endParaRPr>
          </a:p>
        </p:txBody>
      </p:sp>
      <p:sp>
        <p:nvSpPr>
          <p:cNvPr id="5" name="Marcador de pie de página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Marcador de número de diapositiva 5"/>
          <p:cNvSpPr>
            <a:spLocks noGrp="1"/>
          </p:cNvSpPr>
          <p:nvPr>
            <p:ph type="sldNum" sz="quarter" idx="12"/>
          </p:nvPr>
        </p:nvSpPr>
        <p:spPr/>
        <p:txBody>
          <a:bodyPr/>
          <a:lstStyle/>
          <a:p>
            <a:fld id="{081A0C4B-FA98-4D42-AF4C-717A14C41548}"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345599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3171190"/>
            <a:ext cx="8809303" cy="1321329"/>
          </a:xfrm>
        </p:spPr>
        <p:txBody>
          <a:bodyPr>
            <a:noAutofit/>
          </a:bodyPr>
          <a:lstStyle>
            <a:lvl1pPr marL="0" marR="0" indent="0" algn="r" defTabSz="1057046" rtl="0" eaLnBrk="1" fontAlgn="auto" latinLnBrk="0" hangingPunct="1">
              <a:lnSpc>
                <a:spcPct val="100000"/>
              </a:lnSpc>
              <a:spcBef>
                <a:spcPct val="0"/>
              </a:spcBef>
              <a:spcAft>
                <a:spcPts val="0"/>
              </a:spcAft>
              <a:buClr>
                <a:schemeClr val="accent6">
                  <a:lumMod val="75000"/>
                </a:schemeClr>
              </a:buClr>
              <a:buSzTx/>
              <a:buFont typeface="Arial" pitchFamily="34" charset="0"/>
              <a:buNone/>
              <a:tabLst/>
              <a:defRPr lang="en-US" sz="3500" kern="1200" baseline="0" dirty="0" smtClean="0">
                <a:solidFill>
                  <a:srgbClr val="595959"/>
                </a:solidFill>
                <a:latin typeface="HelveticaNeue LightExt" charset="0"/>
                <a:ea typeface="+mj-ea"/>
                <a:cs typeface="+mj-cs"/>
              </a:defRPr>
            </a:lvl1pPr>
            <a:lvl2pPr marL="0" indent="0" algn="r" defTabSz="1057046" rtl="0" eaLnBrk="1" latinLnBrk="0" hangingPunct="1">
              <a:spcBef>
                <a:spcPct val="0"/>
              </a:spcBef>
              <a:buNone/>
              <a:defRPr lang="en-US" sz="3500" kern="1200" dirty="0" smtClean="0">
                <a:solidFill>
                  <a:srgbClr val="595959"/>
                </a:solidFill>
                <a:latin typeface="HelveticaNeue LightExt" charset="0"/>
                <a:ea typeface="+mj-ea"/>
                <a:cs typeface="+mj-cs"/>
              </a:defRPr>
            </a:lvl2pPr>
            <a:lvl3pPr marL="0" indent="0" algn="r" defTabSz="1057046" rtl="0" eaLnBrk="1" latinLnBrk="0" hangingPunct="1">
              <a:spcBef>
                <a:spcPct val="0"/>
              </a:spcBef>
              <a:buNone/>
              <a:defRPr lang="en-US" sz="3500" kern="1200" dirty="0" smtClean="0">
                <a:solidFill>
                  <a:srgbClr val="595959"/>
                </a:solidFill>
                <a:latin typeface="HelveticaNeue LightExt" charset="0"/>
                <a:ea typeface="+mj-ea"/>
                <a:cs typeface="+mj-cs"/>
              </a:defRPr>
            </a:lvl3pPr>
            <a:lvl4pPr marL="0" indent="0" algn="r" defTabSz="1057046" rtl="0" eaLnBrk="1" latinLnBrk="0" hangingPunct="1">
              <a:spcBef>
                <a:spcPct val="0"/>
              </a:spcBef>
              <a:buNone/>
              <a:defRPr lang="en-US" sz="3500" kern="1200" dirty="0" smtClean="0">
                <a:solidFill>
                  <a:srgbClr val="595959"/>
                </a:solidFill>
                <a:latin typeface="HelveticaNeue LightExt" charset="0"/>
                <a:ea typeface="+mj-ea"/>
                <a:cs typeface="+mj-cs"/>
              </a:defRPr>
            </a:lvl4pPr>
            <a:lvl5pPr marL="0" indent="0" algn="r" defTabSz="1057046" rtl="0" eaLnBrk="1" latinLnBrk="0" hangingPunct="1">
              <a:spcBef>
                <a:spcPct val="0"/>
              </a:spcBef>
              <a:buNone/>
              <a:defRPr lang="en-US" sz="3500" kern="1200" dirty="0">
                <a:solidFill>
                  <a:srgbClr val="595959"/>
                </a:solidFill>
                <a:latin typeface="HelveticaNeue LightExt" charset="0"/>
                <a:ea typeface="+mj-ea"/>
                <a:cs typeface="+mj-cs"/>
              </a:defRPr>
            </a:lvl5pPr>
          </a:lstStyle>
          <a:p>
            <a:pPr marL="0" marR="0" lvl="0" indent="0" algn="r" defTabSz="1057046" rtl="0" eaLnBrk="1" fontAlgn="auto" latinLnBrk="0" hangingPunct="1">
              <a:lnSpc>
                <a:spcPct val="100000"/>
              </a:lnSpc>
              <a:spcBef>
                <a:spcPct val="0"/>
              </a:spcBef>
              <a:spcAft>
                <a:spcPts val="0"/>
              </a:spcAft>
              <a:buClr>
                <a:schemeClr val="accent6">
                  <a:lumMod val="75000"/>
                </a:schemeClr>
              </a:buClr>
              <a:buSzTx/>
              <a:buFont typeface="Arial" pitchFamily="34" charset="0"/>
              <a:buNone/>
              <a:tabLst/>
              <a:defRPr/>
            </a:pPr>
            <a:r>
              <a:rPr lang="es-ES_tradnl" sz="3500" dirty="0" smtClean="0">
                <a:solidFill>
                  <a:srgbClr val="595959"/>
                </a:solidFill>
                <a:latin typeface="HelveticaNeue LightExt" charset="0"/>
              </a:rPr>
              <a:t>T</a:t>
            </a:r>
            <a:r>
              <a:rPr lang="es-ES_tradnl" altLang="ja-JP" sz="3500" dirty="0" smtClean="0">
                <a:solidFill>
                  <a:srgbClr val="595959"/>
                </a:solidFill>
                <a:latin typeface="HelveticaNeue LightExt" charset="0"/>
              </a:rPr>
              <a:t>ÍTOL DE LA </a:t>
            </a:r>
            <a:br>
              <a:rPr lang="es-ES_tradnl" altLang="ja-JP" sz="3500" dirty="0" smtClean="0">
                <a:solidFill>
                  <a:srgbClr val="595959"/>
                </a:solidFill>
                <a:latin typeface="HelveticaNeue LightExt" charset="0"/>
              </a:rPr>
            </a:br>
            <a:r>
              <a:rPr lang="es-ES_tradnl" sz="3500" dirty="0" smtClean="0">
                <a:solidFill>
                  <a:srgbClr val="595959"/>
                </a:solidFill>
                <a:latin typeface="HelveticaNeue LightExt" charset="0"/>
              </a:rPr>
              <a:t>PRESENTACI</a:t>
            </a:r>
            <a:r>
              <a:rPr lang="es-ES_tradnl" altLang="ja-JP" sz="3500" dirty="0" smtClean="0">
                <a:solidFill>
                  <a:srgbClr val="595959"/>
                </a:solidFill>
                <a:latin typeface="HelveticaNeue LightExt" charset="0"/>
              </a:rPr>
              <a:t>Ó XXX</a:t>
            </a:r>
            <a:r>
              <a:rPr lang="en-US" dirty="0" smtClean="0"/>
              <a:t> </a:t>
            </a:r>
            <a:endParaRPr lang="en-US" dirty="0"/>
          </a:p>
        </p:txBody>
      </p:sp>
      <p:sp>
        <p:nvSpPr>
          <p:cNvPr id="12" name="Text Placeholder 11"/>
          <p:cNvSpPr>
            <a:spLocks noGrp="1"/>
          </p:cNvSpPr>
          <p:nvPr>
            <p:ph type="body" sz="quarter" idx="11" hasCustomPrompt="1"/>
          </p:nvPr>
        </p:nvSpPr>
        <p:spPr>
          <a:xfrm>
            <a:off x="6166512" y="4492519"/>
            <a:ext cx="4404651" cy="2026038"/>
          </a:xfrm>
        </p:spPr>
        <p:txBody>
          <a:bodyPr>
            <a:normAutofit/>
          </a:bodyPr>
          <a:lstStyle>
            <a:lvl1pPr marL="396392" indent="-396392" algn="r" defTabSz="1057046" rtl="0" eaLnBrk="1" latinLnBrk="0" hangingPunct="1">
              <a:spcBef>
                <a:spcPct val="20000"/>
              </a:spcBef>
              <a:buClr>
                <a:srgbClr val="FF4A09"/>
              </a:buClr>
              <a:buFont typeface="Arial" pitchFamily="34" charset="0"/>
              <a:buChar char="•"/>
              <a:defRPr lang="es-ES_tradnl" sz="2900" kern="1200" dirty="0">
                <a:solidFill>
                  <a:srgbClr val="FF4A09"/>
                </a:solidFill>
                <a:latin typeface="Helvetica Light" charset="0"/>
                <a:ea typeface="+mn-ea"/>
                <a:cs typeface="+mn-cs"/>
              </a:defRPr>
            </a:lvl1pPr>
          </a:lstStyle>
          <a:p>
            <a:pPr algn="r"/>
            <a:r>
              <a:rPr lang="es-ES_tradnl" sz="2900" dirty="0" err="1" smtClean="0">
                <a:solidFill>
                  <a:srgbClr val="FF4A09"/>
                </a:solidFill>
                <a:latin typeface="Helvetica Light" charset="0"/>
              </a:rPr>
              <a:t>Subt</a:t>
            </a:r>
            <a:r>
              <a:rPr lang="es-ES_tradnl" altLang="ja-JP" sz="2900" dirty="0" err="1" smtClean="0">
                <a:solidFill>
                  <a:srgbClr val="FF4A09"/>
                </a:solidFill>
                <a:latin typeface="Helvetica Light" charset="0"/>
              </a:rPr>
              <a:t>í</a:t>
            </a:r>
            <a:r>
              <a:rPr lang="es-ES_tradnl" sz="2900" dirty="0" err="1" smtClean="0">
                <a:solidFill>
                  <a:srgbClr val="FF4A09"/>
                </a:solidFill>
                <a:latin typeface="Helvetica Light" charset="0"/>
              </a:rPr>
              <a:t>tol</a:t>
            </a:r>
            <a:r>
              <a:rPr lang="es-ES_tradnl" sz="2900" dirty="0" smtClean="0">
                <a:solidFill>
                  <a:srgbClr val="FF4A09"/>
                </a:solidFill>
                <a:latin typeface="Helvetica Light" charset="0"/>
              </a:rPr>
              <a:t> </a:t>
            </a:r>
            <a:r>
              <a:rPr lang="es-ES_tradnl" sz="2900" dirty="0" err="1" smtClean="0">
                <a:solidFill>
                  <a:srgbClr val="FF4A09"/>
                </a:solidFill>
                <a:latin typeface="Helvetica Light" charset="0"/>
              </a:rPr>
              <a:t>subt</a:t>
            </a:r>
            <a:r>
              <a:rPr lang="es-ES_tradnl" altLang="ja-JP" sz="2900" dirty="0" err="1" smtClean="0">
                <a:solidFill>
                  <a:srgbClr val="FF4A09"/>
                </a:solidFill>
                <a:latin typeface="Helvetica Light" charset="0"/>
              </a:rPr>
              <a:t>ítol</a:t>
            </a:r>
            <a:r>
              <a:rPr lang="es-ES_tradnl" altLang="ja-JP" sz="2900" dirty="0" smtClean="0">
                <a:solidFill>
                  <a:srgbClr val="FF4A09"/>
                </a:solidFill>
                <a:latin typeface="Helvetica Light" charset="0"/>
              </a:rPr>
              <a:t> </a:t>
            </a:r>
            <a:r>
              <a:rPr lang="es-ES_tradnl" altLang="ja-JP" sz="2900" dirty="0" err="1" smtClean="0">
                <a:solidFill>
                  <a:srgbClr val="FF4A09"/>
                </a:solidFill>
                <a:latin typeface="Helvetica Light" charset="0"/>
              </a:rPr>
              <a:t>subtítol</a:t>
            </a:r>
            <a:endParaRPr lang="es-ES_tradnl" sz="2900" dirty="0">
              <a:solidFill>
                <a:srgbClr val="FF4A09"/>
              </a:solidFill>
              <a:latin typeface="Helvetica Light" charset="0"/>
            </a:endParaRPr>
          </a:p>
        </p:txBody>
      </p:sp>
    </p:spTree>
    <p:extLst>
      <p:ext uri="{BB962C8B-B14F-4D97-AF65-F5344CB8AC3E}">
        <p14:creationId xmlns:p14="http://schemas.microsoft.com/office/powerpoint/2010/main" val="53408398"/>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Fin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133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5025" y="5094288"/>
            <a:ext cx="8985250" cy="1574800"/>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835025" y="3360738"/>
            <a:ext cx="8985250" cy="17335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7F3E49-53F4-3A43-9A77-F850C235B459}" type="slidenum">
              <a:rPr lang="en-US"/>
              <a:pPr/>
              <a:t>‹#›</a:t>
            </a:fld>
            <a:endParaRPr lang="en-US"/>
          </a:p>
        </p:txBody>
      </p:sp>
    </p:spTree>
    <p:extLst>
      <p:ext uri="{BB962C8B-B14F-4D97-AF65-F5344CB8AC3E}">
        <p14:creationId xmlns:p14="http://schemas.microsoft.com/office/powerpoint/2010/main" val="61503982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792163" y="2292350"/>
            <a:ext cx="4416425"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5360988" y="2292350"/>
            <a:ext cx="4418012"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F7C67A5-534A-D44C-82E6-24D63D012203}" type="slidenum">
              <a:rPr lang="en-US"/>
              <a:pPr/>
              <a:t>‹#›</a:t>
            </a:fld>
            <a:endParaRPr lang="en-US"/>
          </a:p>
        </p:txBody>
      </p:sp>
    </p:spTree>
    <p:extLst>
      <p:ext uri="{BB962C8B-B14F-4D97-AF65-F5344CB8AC3E}">
        <p14:creationId xmlns:p14="http://schemas.microsoft.com/office/powerpoint/2010/main" val="158102550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8638" y="317500"/>
            <a:ext cx="9513887" cy="1320800"/>
          </a:xfrm>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528638" y="1774825"/>
            <a:ext cx="4670425" cy="739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528638" y="2514600"/>
            <a:ext cx="4670425" cy="4567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5370513" y="1774825"/>
            <a:ext cx="4672012" cy="739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5370513" y="2514600"/>
            <a:ext cx="4672012" cy="4567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ABC9801-597A-5347-AA6B-E0CDE60525B4}" type="slidenum">
              <a:rPr lang="en-US"/>
              <a:pPr/>
              <a:t>‹#›</a:t>
            </a:fld>
            <a:endParaRPr lang="en-US"/>
          </a:p>
        </p:txBody>
      </p:sp>
    </p:spTree>
    <p:extLst>
      <p:ext uri="{BB962C8B-B14F-4D97-AF65-F5344CB8AC3E}">
        <p14:creationId xmlns:p14="http://schemas.microsoft.com/office/powerpoint/2010/main" val="328296604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9673C77-EDEC-F940-A93E-1BB153EA65BC}" type="slidenum">
              <a:rPr lang="en-US"/>
              <a:pPr/>
              <a:t>‹#›</a:t>
            </a:fld>
            <a:endParaRPr lang="en-US"/>
          </a:p>
        </p:txBody>
      </p:sp>
    </p:spTree>
    <p:extLst>
      <p:ext uri="{BB962C8B-B14F-4D97-AF65-F5344CB8AC3E}">
        <p14:creationId xmlns:p14="http://schemas.microsoft.com/office/powerpoint/2010/main" val="387579171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35BF377-0496-7D41-9BFA-9CD49B83087F}" type="slidenum">
              <a:rPr lang="en-US"/>
              <a:pPr/>
              <a:t>‹#›</a:t>
            </a:fld>
            <a:endParaRPr lang="en-US"/>
          </a:p>
        </p:txBody>
      </p:sp>
    </p:spTree>
    <p:extLst>
      <p:ext uri="{BB962C8B-B14F-4D97-AF65-F5344CB8AC3E}">
        <p14:creationId xmlns:p14="http://schemas.microsoft.com/office/powerpoint/2010/main" val="212186611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8638" y="315913"/>
            <a:ext cx="3478212" cy="1343025"/>
          </a:xfrm>
        </p:spPr>
        <p:txBody>
          <a:bodyPr anchor="b"/>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4132263" y="315913"/>
            <a:ext cx="5910262" cy="67659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528638" y="1658938"/>
            <a:ext cx="3478212" cy="542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5FF0E0F-9D09-1B40-84F9-02454417741E}" type="slidenum">
              <a:rPr lang="en-US"/>
              <a:pPr/>
              <a:t>‹#›</a:t>
            </a:fld>
            <a:endParaRPr lang="en-US"/>
          </a:p>
        </p:txBody>
      </p:sp>
    </p:spTree>
    <p:extLst>
      <p:ext uri="{BB962C8B-B14F-4D97-AF65-F5344CB8AC3E}">
        <p14:creationId xmlns:p14="http://schemas.microsoft.com/office/powerpoint/2010/main" val="315792924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71688" y="5549900"/>
            <a:ext cx="6343650" cy="654050"/>
          </a:xfrm>
        </p:spPr>
        <p:txBody>
          <a:bodyPr anchor="b"/>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2071688" y="708025"/>
            <a:ext cx="6343650" cy="47577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71688" y="6203950"/>
            <a:ext cx="6343650" cy="931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47618E-5BD9-C147-A9A1-AFF4F61F4E62}" type="slidenum">
              <a:rPr lang="en-US"/>
              <a:pPr/>
              <a:t>‹#›</a:t>
            </a:fld>
            <a:endParaRPr lang="en-US"/>
          </a:p>
        </p:txBody>
      </p:sp>
    </p:spTree>
    <p:extLst>
      <p:ext uri="{BB962C8B-B14F-4D97-AF65-F5344CB8AC3E}">
        <p14:creationId xmlns:p14="http://schemas.microsoft.com/office/powerpoint/2010/main" val="49312478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92163" y="704850"/>
            <a:ext cx="89868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6523" tIns="53261" rIns="106523" bIns="5326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92163" y="2292350"/>
            <a:ext cx="8986837"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6523" tIns="53261" rIns="106523" bIns="5326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92163" y="7223125"/>
            <a:ext cx="2203450" cy="528638"/>
          </a:xfrm>
          <a:prstGeom prst="rect">
            <a:avLst/>
          </a:prstGeom>
          <a:noFill/>
          <a:ln w="9525">
            <a:noFill/>
            <a:miter lim="800000"/>
            <a:headEnd/>
            <a:tailEnd/>
          </a:ln>
          <a:effectLst/>
        </p:spPr>
        <p:txBody>
          <a:bodyPr vert="horz" wrap="square" lIns="106523" tIns="53261" rIns="106523" bIns="53261" numCol="1" anchor="t" anchorCtr="0" compatLnSpc="1">
            <a:prstTxWarp prst="textNoShape">
              <a:avLst/>
            </a:prstTxWarp>
          </a:bodyPr>
          <a:lstStyle>
            <a:lvl1pPr>
              <a:defRPr sz="1600">
                <a:solidFill>
                  <a:schemeClr val="tx1"/>
                </a:solidFill>
                <a:latin typeface="Times"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609975" y="7223125"/>
            <a:ext cx="3351213" cy="528638"/>
          </a:xfrm>
          <a:prstGeom prst="rect">
            <a:avLst/>
          </a:prstGeom>
          <a:noFill/>
          <a:ln w="9525">
            <a:noFill/>
            <a:miter lim="800000"/>
            <a:headEnd/>
            <a:tailEnd/>
          </a:ln>
          <a:effectLst/>
        </p:spPr>
        <p:txBody>
          <a:bodyPr vert="horz" wrap="square" lIns="106523" tIns="53261" rIns="106523" bIns="53261" numCol="1" anchor="t" anchorCtr="0" compatLnSpc="1">
            <a:prstTxWarp prst="textNoShape">
              <a:avLst/>
            </a:prstTxWarp>
          </a:bodyPr>
          <a:lstStyle>
            <a:lvl1pPr algn="ctr">
              <a:defRPr sz="1600">
                <a:solidFill>
                  <a:schemeClr val="tx1"/>
                </a:solidFill>
                <a:latin typeface="Times"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7575550" y="7223125"/>
            <a:ext cx="2203450" cy="528638"/>
          </a:xfrm>
          <a:prstGeom prst="rect">
            <a:avLst/>
          </a:prstGeom>
          <a:noFill/>
          <a:ln w="9525">
            <a:noFill/>
            <a:miter lim="800000"/>
            <a:headEnd/>
            <a:tailEnd/>
          </a:ln>
          <a:effectLst/>
        </p:spPr>
        <p:txBody>
          <a:bodyPr vert="horz" wrap="square" lIns="106523" tIns="53261" rIns="106523" bIns="53261" numCol="1" anchor="t" anchorCtr="0" compatLnSpc="1">
            <a:prstTxWarp prst="textNoShape">
              <a:avLst/>
            </a:prstTxWarp>
          </a:bodyPr>
          <a:lstStyle>
            <a:lvl1pPr algn="r">
              <a:defRPr sz="1600">
                <a:solidFill>
                  <a:schemeClr val="tx1"/>
                </a:solidFill>
                <a:latin typeface="Times" charset="0"/>
              </a:defRPr>
            </a:lvl1pPr>
          </a:lstStyle>
          <a:p>
            <a:fld id="{09456AB3-42CC-0A40-9676-F23B77FBDD7B}" type="slidenum">
              <a:rPr lang="en-US"/>
              <a:pPr/>
              <a:t>‹#›</a:t>
            </a:fld>
            <a:endParaRPr lang="en-US"/>
          </a:p>
        </p:txBody>
      </p:sp>
      <p:sp>
        <p:nvSpPr>
          <p:cNvPr id="15" name="Rectangle 14"/>
          <p:cNvSpPr/>
          <p:nvPr userDrawn="1"/>
        </p:nvSpPr>
        <p:spPr bwMode="auto">
          <a:xfrm>
            <a:off x="0" y="0"/>
            <a:ext cx="10571163" cy="768350"/>
          </a:xfrm>
          <a:prstGeom prst="rect">
            <a:avLst/>
          </a:prstGeom>
          <a:solidFill>
            <a:schemeClr val="tx1"/>
          </a:solidFill>
          <a:ln w="9525" cap="flat" cmpd="sng" algn="ctr">
            <a:noFill/>
            <a:prstDash val="solid"/>
            <a:round/>
            <a:headEnd type="none" w="med" len="med"/>
            <a:tailEnd type="none" w="med" len="med"/>
          </a:ln>
          <a:effectLst/>
        </p:spPr>
        <p:txBody>
          <a:bodyPr/>
          <a:lstStyle/>
          <a:p>
            <a:pPr algn="ctr">
              <a:defRPr/>
            </a:pPr>
            <a:endParaRPr lang="en-US">
              <a:solidFill>
                <a:srgbClr val="FFFF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defTabSz="1065213" rtl="0" eaLnBrk="0" fontAlgn="base" hangingPunct="0">
        <a:spcBef>
          <a:spcPct val="0"/>
        </a:spcBef>
        <a:spcAft>
          <a:spcPct val="0"/>
        </a:spcAft>
        <a:defRPr sz="5200">
          <a:solidFill>
            <a:schemeClr val="tx2"/>
          </a:solidFill>
          <a:latin typeface="+mj-lt"/>
          <a:ea typeface="ＭＳ Ｐゴシック" charset="-128"/>
          <a:cs typeface="ＭＳ Ｐゴシック" charset="-128"/>
        </a:defRPr>
      </a:lvl1pPr>
      <a:lvl2pPr algn="ctr" defTabSz="1065213" rtl="0" eaLnBrk="0" fontAlgn="base" hangingPunct="0">
        <a:spcBef>
          <a:spcPct val="0"/>
        </a:spcBef>
        <a:spcAft>
          <a:spcPct val="0"/>
        </a:spcAft>
        <a:defRPr sz="5200">
          <a:solidFill>
            <a:schemeClr val="tx2"/>
          </a:solidFill>
          <a:latin typeface="Times" pitchFamily="-111" charset="0"/>
          <a:ea typeface="ＭＳ Ｐゴシック" charset="-128"/>
          <a:cs typeface="ＭＳ Ｐゴシック" charset="-128"/>
        </a:defRPr>
      </a:lvl2pPr>
      <a:lvl3pPr algn="ctr" defTabSz="1065213" rtl="0" eaLnBrk="0" fontAlgn="base" hangingPunct="0">
        <a:spcBef>
          <a:spcPct val="0"/>
        </a:spcBef>
        <a:spcAft>
          <a:spcPct val="0"/>
        </a:spcAft>
        <a:defRPr sz="5200">
          <a:solidFill>
            <a:schemeClr val="tx2"/>
          </a:solidFill>
          <a:latin typeface="Times" pitchFamily="-111" charset="0"/>
          <a:ea typeface="ＭＳ Ｐゴシック" charset="-128"/>
          <a:cs typeface="ＭＳ Ｐゴシック" charset="-128"/>
        </a:defRPr>
      </a:lvl3pPr>
      <a:lvl4pPr algn="ctr" defTabSz="1065213" rtl="0" eaLnBrk="0" fontAlgn="base" hangingPunct="0">
        <a:spcBef>
          <a:spcPct val="0"/>
        </a:spcBef>
        <a:spcAft>
          <a:spcPct val="0"/>
        </a:spcAft>
        <a:defRPr sz="5200">
          <a:solidFill>
            <a:schemeClr val="tx2"/>
          </a:solidFill>
          <a:latin typeface="Times" pitchFamily="-111" charset="0"/>
          <a:ea typeface="ＭＳ Ｐゴシック" charset="-128"/>
          <a:cs typeface="ＭＳ Ｐゴシック" charset="-128"/>
        </a:defRPr>
      </a:lvl4pPr>
      <a:lvl5pPr algn="ctr" defTabSz="1065213" rtl="0" eaLnBrk="0" fontAlgn="base" hangingPunct="0">
        <a:spcBef>
          <a:spcPct val="0"/>
        </a:spcBef>
        <a:spcAft>
          <a:spcPct val="0"/>
        </a:spcAft>
        <a:defRPr sz="5200">
          <a:solidFill>
            <a:schemeClr val="tx2"/>
          </a:solidFill>
          <a:latin typeface="Times" pitchFamily="-111" charset="0"/>
          <a:ea typeface="ＭＳ Ｐゴシック" charset="-128"/>
          <a:cs typeface="ＭＳ Ｐゴシック" charset="-128"/>
        </a:defRPr>
      </a:lvl5pPr>
      <a:lvl6pPr marL="457200" algn="ctr" defTabSz="1065213" rtl="0" fontAlgn="base">
        <a:spcBef>
          <a:spcPct val="0"/>
        </a:spcBef>
        <a:spcAft>
          <a:spcPct val="0"/>
        </a:spcAft>
        <a:defRPr sz="5200">
          <a:solidFill>
            <a:schemeClr val="tx2"/>
          </a:solidFill>
          <a:latin typeface="Times" pitchFamily="-111" charset="0"/>
        </a:defRPr>
      </a:lvl6pPr>
      <a:lvl7pPr marL="914400" algn="ctr" defTabSz="1065213" rtl="0" fontAlgn="base">
        <a:spcBef>
          <a:spcPct val="0"/>
        </a:spcBef>
        <a:spcAft>
          <a:spcPct val="0"/>
        </a:spcAft>
        <a:defRPr sz="5200">
          <a:solidFill>
            <a:schemeClr val="tx2"/>
          </a:solidFill>
          <a:latin typeface="Times" pitchFamily="-111" charset="0"/>
        </a:defRPr>
      </a:lvl7pPr>
      <a:lvl8pPr marL="1371600" algn="ctr" defTabSz="1065213" rtl="0" fontAlgn="base">
        <a:spcBef>
          <a:spcPct val="0"/>
        </a:spcBef>
        <a:spcAft>
          <a:spcPct val="0"/>
        </a:spcAft>
        <a:defRPr sz="5200">
          <a:solidFill>
            <a:schemeClr val="tx2"/>
          </a:solidFill>
          <a:latin typeface="Times" pitchFamily="-111" charset="0"/>
        </a:defRPr>
      </a:lvl8pPr>
      <a:lvl9pPr marL="1828800" algn="ctr" defTabSz="1065213" rtl="0" fontAlgn="base">
        <a:spcBef>
          <a:spcPct val="0"/>
        </a:spcBef>
        <a:spcAft>
          <a:spcPct val="0"/>
        </a:spcAft>
        <a:defRPr sz="5200">
          <a:solidFill>
            <a:schemeClr val="tx2"/>
          </a:solidFill>
          <a:latin typeface="Times" pitchFamily="-111" charset="0"/>
        </a:defRPr>
      </a:lvl9pPr>
    </p:titleStyle>
    <p:bodyStyle>
      <a:lvl1pPr marL="400050" indent="-400050" algn="l" defTabSz="1065213" rtl="0" eaLnBrk="0" fontAlgn="base" hangingPunct="0">
        <a:spcBef>
          <a:spcPct val="20000"/>
        </a:spcBef>
        <a:spcAft>
          <a:spcPct val="0"/>
        </a:spcAft>
        <a:buChar char="•"/>
        <a:defRPr sz="3800">
          <a:solidFill>
            <a:schemeClr val="tx1"/>
          </a:solidFill>
          <a:latin typeface="+mn-lt"/>
          <a:ea typeface="ＭＳ Ｐゴシック" charset="-128"/>
          <a:cs typeface="ＭＳ Ｐゴシック" charset="-128"/>
        </a:defRPr>
      </a:lvl1pPr>
      <a:lvl2pPr marL="865188" indent="-334963" algn="l" defTabSz="1065213" rtl="0" eaLnBrk="0" fontAlgn="base" hangingPunct="0">
        <a:spcBef>
          <a:spcPct val="20000"/>
        </a:spcBef>
        <a:spcAft>
          <a:spcPct val="0"/>
        </a:spcAft>
        <a:buChar char="–"/>
        <a:defRPr sz="3200">
          <a:solidFill>
            <a:schemeClr val="tx1"/>
          </a:solidFill>
          <a:latin typeface="+mn-lt"/>
          <a:ea typeface="ＭＳ Ｐゴシック" pitchFamily="-111" charset="-128"/>
        </a:defRPr>
      </a:lvl2pPr>
      <a:lvl3pPr marL="1331913" indent="-266700" algn="l" defTabSz="1065213" rtl="0" eaLnBrk="0" fontAlgn="base" hangingPunct="0">
        <a:spcBef>
          <a:spcPct val="20000"/>
        </a:spcBef>
        <a:spcAft>
          <a:spcPct val="0"/>
        </a:spcAft>
        <a:buChar char="•"/>
        <a:defRPr sz="2800">
          <a:solidFill>
            <a:schemeClr val="tx1"/>
          </a:solidFill>
          <a:latin typeface="+mn-lt"/>
          <a:ea typeface="ＭＳ Ｐゴシック" pitchFamily="-111" charset="-128"/>
        </a:defRPr>
      </a:lvl3pPr>
      <a:lvl4pPr marL="1865313" indent="-265113" algn="l" defTabSz="1065213" rtl="0" eaLnBrk="0" fontAlgn="base" hangingPunct="0">
        <a:spcBef>
          <a:spcPct val="20000"/>
        </a:spcBef>
        <a:spcAft>
          <a:spcPct val="0"/>
        </a:spcAft>
        <a:buChar char="–"/>
        <a:defRPr sz="2400">
          <a:solidFill>
            <a:schemeClr val="tx1"/>
          </a:solidFill>
          <a:latin typeface="+mn-lt"/>
          <a:ea typeface="ＭＳ Ｐゴシック" pitchFamily="-111" charset="-128"/>
        </a:defRPr>
      </a:lvl4pPr>
      <a:lvl5pPr marL="2397125" indent="-265113" algn="l" defTabSz="1065213" rtl="0" eaLnBrk="0" fontAlgn="base" hangingPunct="0">
        <a:spcBef>
          <a:spcPct val="20000"/>
        </a:spcBef>
        <a:spcAft>
          <a:spcPct val="0"/>
        </a:spcAft>
        <a:buChar char="»"/>
        <a:defRPr sz="2400">
          <a:solidFill>
            <a:schemeClr val="tx1"/>
          </a:solidFill>
          <a:latin typeface="+mn-lt"/>
          <a:ea typeface="ＭＳ Ｐゴシック" pitchFamily="-111" charset="-128"/>
        </a:defRPr>
      </a:lvl5pPr>
      <a:lvl6pPr marL="2854325" indent="-265113" algn="l" defTabSz="1065213" rtl="0" fontAlgn="base">
        <a:spcBef>
          <a:spcPct val="20000"/>
        </a:spcBef>
        <a:spcAft>
          <a:spcPct val="0"/>
        </a:spcAft>
        <a:buChar char="»"/>
        <a:defRPr sz="2400">
          <a:solidFill>
            <a:schemeClr val="tx1"/>
          </a:solidFill>
          <a:latin typeface="+mn-lt"/>
          <a:ea typeface="ＭＳ Ｐゴシック" pitchFamily="-111" charset="-128"/>
        </a:defRPr>
      </a:lvl6pPr>
      <a:lvl7pPr marL="3311525" indent="-265113" algn="l" defTabSz="1065213" rtl="0" fontAlgn="base">
        <a:spcBef>
          <a:spcPct val="20000"/>
        </a:spcBef>
        <a:spcAft>
          <a:spcPct val="0"/>
        </a:spcAft>
        <a:buChar char="»"/>
        <a:defRPr sz="2400">
          <a:solidFill>
            <a:schemeClr val="tx1"/>
          </a:solidFill>
          <a:latin typeface="+mn-lt"/>
          <a:ea typeface="ＭＳ Ｐゴシック" pitchFamily="-111" charset="-128"/>
        </a:defRPr>
      </a:lvl7pPr>
      <a:lvl8pPr marL="3768725" indent="-265113" algn="l" defTabSz="1065213" rtl="0" fontAlgn="base">
        <a:spcBef>
          <a:spcPct val="20000"/>
        </a:spcBef>
        <a:spcAft>
          <a:spcPct val="0"/>
        </a:spcAft>
        <a:buChar char="»"/>
        <a:defRPr sz="2400">
          <a:solidFill>
            <a:schemeClr val="tx1"/>
          </a:solidFill>
          <a:latin typeface="+mn-lt"/>
          <a:ea typeface="ＭＳ Ｐゴシック" pitchFamily="-111" charset="-128"/>
        </a:defRPr>
      </a:lvl8pPr>
      <a:lvl9pPr marL="4225925" indent="-265113" algn="l" defTabSz="1065213" rtl="0" fontAlgn="base">
        <a:spcBef>
          <a:spcPct val="20000"/>
        </a:spcBef>
        <a:spcAft>
          <a:spcPct val="0"/>
        </a:spcAft>
        <a:buChar char="»"/>
        <a:defRPr sz="24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28558" y="317487"/>
            <a:ext cx="9514047" cy="1321329"/>
          </a:xfrm>
          <a:prstGeom prst="rect">
            <a:avLst/>
          </a:prstGeom>
        </p:spPr>
        <p:txBody>
          <a:bodyPr vert="horz" lIns="105705" tIns="52852" rIns="105705" bIns="52852"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528558" y="1849861"/>
            <a:ext cx="9514047" cy="5232097"/>
          </a:xfrm>
          <a:prstGeom prst="rect">
            <a:avLst/>
          </a:prstGeom>
        </p:spPr>
        <p:txBody>
          <a:bodyPr vert="horz" lIns="105705" tIns="52852" rIns="105705" bIns="52852"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528558" y="7348059"/>
            <a:ext cx="2466605" cy="422091"/>
          </a:xfrm>
          <a:prstGeom prst="rect">
            <a:avLst/>
          </a:prstGeom>
        </p:spPr>
        <p:txBody>
          <a:bodyPr vert="horz" lIns="105705" tIns="52852" rIns="105705" bIns="52852" rtlCol="0" anchor="ctr"/>
          <a:lstStyle>
            <a:lvl1pPr algn="l">
              <a:defRPr sz="1400">
                <a:solidFill>
                  <a:schemeClr val="tx1">
                    <a:tint val="75000"/>
                  </a:schemeClr>
                </a:solidFill>
              </a:defRPr>
            </a:lvl1pPr>
          </a:lstStyle>
          <a:p>
            <a:pPr defTabSz="528523" eaLnBrk="1" fontAlgn="auto" hangingPunct="1">
              <a:spcBef>
                <a:spcPts val="0"/>
              </a:spcBef>
              <a:spcAft>
                <a:spcPts val="0"/>
              </a:spcAft>
            </a:pPr>
            <a:fld id="{738AD586-09EA-E645-9635-FE8614787D63}" type="datetimeFigureOut">
              <a:rPr lang="es-ES_tradnl" smtClean="0">
                <a:solidFill>
                  <a:prstClr val="black">
                    <a:tint val="75000"/>
                  </a:prstClr>
                </a:solidFill>
                <a:latin typeface="Calibri"/>
                <a:ea typeface="+mn-ea"/>
                <a:cs typeface="+mn-cs"/>
              </a:rPr>
              <a:pPr defTabSz="528523" eaLnBrk="1" fontAlgn="auto" hangingPunct="1">
                <a:spcBef>
                  <a:spcPts val="0"/>
                </a:spcBef>
                <a:spcAft>
                  <a:spcPts val="0"/>
                </a:spcAft>
              </a:pPr>
              <a:t>19/06/2015</a:t>
            </a:fld>
            <a:endParaRPr lang="en-GB">
              <a:solidFill>
                <a:prstClr val="black">
                  <a:tint val="75000"/>
                </a:prstClr>
              </a:solidFill>
              <a:latin typeface="Calibri"/>
              <a:ea typeface="+mn-ea"/>
              <a:cs typeface="+mn-cs"/>
            </a:endParaRPr>
          </a:p>
        </p:txBody>
      </p:sp>
      <p:sp>
        <p:nvSpPr>
          <p:cNvPr id="5" name="Marcador de pie de página 4"/>
          <p:cNvSpPr>
            <a:spLocks noGrp="1"/>
          </p:cNvSpPr>
          <p:nvPr>
            <p:ph type="ftr" sz="quarter" idx="3"/>
          </p:nvPr>
        </p:nvSpPr>
        <p:spPr>
          <a:xfrm>
            <a:off x="3611814" y="7348059"/>
            <a:ext cx="3347535" cy="422091"/>
          </a:xfrm>
          <a:prstGeom prst="rect">
            <a:avLst/>
          </a:prstGeom>
        </p:spPr>
        <p:txBody>
          <a:bodyPr vert="horz" lIns="105705" tIns="52852" rIns="105705" bIns="52852" rtlCol="0" anchor="ctr"/>
          <a:lstStyle>
            <a:lvl1pPr algn="ctr">
              <a:defRPr sz="1400">
                <a:solidFill>
                  <a:schemeClr val="tx1">
                    <a:tint val="75000"/>
                  </a:schemeClr>
                </a:solidFill>
              </a:defRPr>
            </a:lvl1pPr>
          </a:lstStyle>
          <a:p>
            <a:pPr defTabSz="528523" eaLnBrk="1" fontAlgn="auto" hangingPunct="1">
              <a:spcBef>
                <a:spcPts val="0"/>
              </a:spcBef>
              <a:spcAft>
                <a:spcPts val="0"/>
              </a:spcAft>
            </a:pPr>
            <a:endParaRPr lang="en-GB">
              <a:solidFill>
                <a:prstClr val="black">
                  <a:tint val="75000"/>
                </a:prstClr>
              </a:solidFill>
              <a:latin typeface="Calibri"/>
              <a:ea typeface="+mn-ea"/>
              <a:cs typeface="+mn-cs"/>
            </a:endParaRPr>
          </a:p>
        </p:txBody>
      </p:sp>
      <p:sp>
        <p:nvSpPr>
          <p:cNvPr id="6" name="Marcador de número de diapositiva 5"/>
          <p:cNvSpPr>
            <a:spLocks noGrp="1"/>
          </p:cNvSpPr>
          <p:nvPr>
            <p:ph type="sldNum" sz="quarter" idx="4"/>
          </p:nvPr>
        </p:nvSpPr>
        <p:spPr>
          <a:xfrm>
            <a:off x="7576000" y="7348059"/>
            <a:ext cx="2466605" cy="422091"/>
          </a:xfrm>
          <a:prstGeom prst="rect">
            <a:avLst/>
          </a:prstGeom>
        </p:spPr>
        <p:txBody>
          <a:bodyPr vert="horz" lIns="105705" tIns="52852" rIns="105705" bIns="52852" rtlCol="0" anchor="ctr"/>
          <a:lstStyle>
            <a:lvl1pPr algn="r">
              <a:defRPr sz="1400">
                <a:solidFill>
                  <a:schemeClr val="tx1">
                    <a:tint val="75000"/>
                  </a:schemeClr>
                </a:solidFill>
              </a:defRPr>
            </a:lvl1pPr>
          </a:lstStyle>
          <a:p>
            <a:pPr defTabSz="528523" eaLnBrk="1" fontAlgn="auto" hangingPunct="1">
              <a:spcBef>
                <a:spcPts val="0"/>
              </a:spcBef>
              <a:spcAft>
                <a:spcPts val="0"/>
              </a:spcAft>
            </a:pPr>
            <a:fld id="{081A0C4B-FA98-4D42-AF4C-717A14C41548}" type="slidenum">
              <a:rPr lang="en-GB" smtClean="0">
                <a:solidFill>
                  <a:prstClr val="black">
                    <a:tint val="75000"/>
                  </a:prstClr>
                </a:solidFill>
                <a:latin typeface="Calibri"/>
                <a:ea typeface="+mn-ea"/>
                <a:cs typeface="+mn-cs"/>
              </a:rPr>
              <a:pPr defTabSz="528523" eaLnBrk="1" fontAlgn="auto" hangingPunct="1">
                <a:spcBef>
                  <a:spcPts val="0"/>
                </a:spcBef>
                <a:spcAft>
                  <a:spcPts val="0"/>
                </a:spcAft>
              </a:pPr>
              <a:t>‹#›</a:t>
            </a:fld>
            <a:endParaRPr lang="en-GB">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84672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528523" rtl="0" eaLnBrk="1" latinLnBrk="0" hangingPunct="1">
        <a:spcBef>
          <a:spcPct val="0"/>
        </a:spcBef>
        <a:buNone/>
        <a:defRPr sz="5100" kern="1200">
          <a:solidFill>
            <a:schemeClr val="tx1"/>
          </a:solidFill>
          <a:latin typeface="+mj-lt"/>
          <a:ea typeface="+mj-ea"/>
          <a:cs typeface="+mj-cs"/>
        </a:defRPr>
      </a:lvl1pPr>
    </p:titleStyle>
    <p:bodyStyle>
      <a:lvl1pPr marL="396392" indent="-396392" algn="l" defTabSz="528523" rtl="0" eaLnBrk="1" latinLnBrk="0" hangingPunct="1">
        <a:spcBef>
          <a:spcPct val="20000"/>
        </a:spcBef>
        <a:buFont typeface="Arial"/>
        <a:buChar char="•"/>
        <a:defRPr sz="3700" kern="1200">
          <a:solidFill>
            <a:schemeClr val="tx1"/>
          </a:solidFill>
          <a:latin typeface="+mn-lt"/>
          <a:ea typeface="+mn-ea"/>
          <a:cs typeface="+mn-cs"/>
        </a:defRPr>
      </a:lvl1pPr>
      <a:lvl2pPr marL="858850" indent="-330327" algn="l" defTabSz="528523" rtl="0" eaLnBrk="1" latinLnBrk="0" hangingPunct="1">
        <a:spcBef>
          <a:spcPct val="20000"/>
        </a:spcBef>
        <a:buFont typeface="Arial"/>
        <a:buChar char="–"/>
        <a:defRPr sz="3200" kern="1200">
          <a:solidFill>
            <a:schemeClr val="tx1"/>
          </a:solidFill>
          <a:latin typeface="+mn-lt"/>
          <a:ea typeface="+mn-ea"/>
          <a:cs typeface="+mn-cs"/>
        </a:defRPr>
      </a:lvl2pPr>
      <a:lvl3pPr marL="1321308" indent="-264262" algn="l" defTabSz="528523" rtl="0" eaLnBrk="1" latinLnBrk="0" hangingPunct="1">
        <a:spcBef>
          <a:spcPct val="20000"/>
        </a:spcBef>
        <a:buFont typeface="Arial"/>
        <a:buChar char="•"/>
        <a:defRPr sz="2800" kern="1200">
          <a:solidFill>
            <a:schemeClr val="tx1"/>
          </a:solidFill>
          <a:latin typeface="+mn-lt"/>
          <a:ea typeface="+mn-ea"/>
          <a:cs typeface="+mn-cs"/>
        </a:defRPr>
      </a:lvl3pPr>
      <a:lvl4pPr marL="1849831" indent="-264262" algn="l" defTabSz="528523" rtl="0" eaLnBrk="1" latinLnBrk="0" hangingPunct="1">
        <a:spcBef>
          <a:spcPct val="20000"/>
        </a:spcBef>
        <a:buFont typeface="Arial"/>
        <a:buChar char="–"/>
        <a:defRPr sz="2300" kern="1200">
          <a:solidFill>
            <a:schemeClr val="tx1"/>
          </a:solidFill>
          <a:latin typeface="+mn-lt"/>
          <a:ea typeface="+mn-ea"/>
          <a:cs typeface="+mn-cs"/>
        </a:defRPr>
      </a:lvl4pPr>
      <a:lvl5pPr marL="2378354" indent="-264262" algn="l" defTabSz="528523" rtl="0" eaLnBrk="1" latinLnBrk="0" hangingPunct="1">
        <a:spcBef>
          <a:spcPct val="20000"/>
        </a:spcBef>
        <a:buFont typeface="Arial"/>
        <a:buChar char="»"/>
        <a:defRPr sz="2300" kern="1200">
          <a:solidFill>
            <a:schemeClr val="tx1"/>
          </a:solidFill>
          <a:latin typeface="+mn-lt"/>
          <a:ea typeface="+mn-ea"/>
          <a:cs typeface="+mn-cs"/>
        </a:defRPr>
      </a:lvl5pPr>
      <a:lvl6pPr marL="2906878" indent="-264262" algn="l" defTabSz="528523" rtl="0" eaLnBrk="1" latinLnBrk="0" hangingPunct="1">
        <a:spcBef>
          <a:spcPct val="20000"/>
        </a:spcBef>
        <a:buFont typeface="Arial"/>
        <a:buChar char="•"/>
        <a:defRPr sz="2300" kern="1200">
          <a:solidFill>
            <a:schemeClr val="tx1"/>
          </a:solidFill>
          <a:latin typeface="+mn-lt"/>
          <a:ea typeface="+mn-ea"/>
          <a:cs typeface="+mn-cs"/>
        </a:defRPr>
      </a:lvl6pPr>
      <a:lvl7pPr marL="3435401" indent="-264262" algn="l" defTabSz="528523" rtl="0" eaLnBrk="1" latinLnBrk="0" hangingPunct="1">
        <a:spcBef>
          <a:spcPct val="20000"/>
        </a:spcBef>
        <a:buFont typeface="Arial"/>
        <a:buChar char="•"/>
        <a:defRPr sz="2300" kern="1200">
          <a:solidFill>
            <a:schemeClr val="tx1"/>
          </a:solidFill>
          <a:latin typeface="+mn-lt"/>
          <a:ea typeface="+mn-ea"/>
          <a:cs typeface="+mn-cs"/>
        </a:defRPr>
      </a:lvl7pPr>
      <a:lvl8pPr marL="3963924" indent="-264262" algn="l" defTabSz="528523" rtl="0" eaLnBrk="1" latinLnBrk="0" hangingPunct="1">
        <a:spcBef>
          <a:spcPct val="20000"/>
        </a:spcBef>
        <a:buFont typeface="Arial"/>
        <a:buChar char="•"/>
        <a:defRPr sz="2300" kern="1200">
          <a:solidFill>
            <a:schemeClr val="tx1"/>
          </a:solidFill>
          <a:latin typeface="+mn-lt"/>
          <a:ea typeface="+mn-ea"/>
          <a:cs typeface="+mn-cs"/>
        </a:defRPr>
      </a:lvl8pPr>
      <a:lvl9pPr marL="4492447" indent="-264262" algn="l" defTabSz="528523"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s-ES"/>
      </a:defPPr>
      <a:lvl1pPr marL="0" algn="l" defTabSz="528523" rtl="0" eaLnBrk="1" latinLnBrk="0" hangingPunct="1">
        <a:defRPr sz="2100" kern="1200">
          <a:solidFill>
            <a:schemeClr val="tx1"/>
          </a:solidFill>
          <a:latin typeface="+mn-lt"/>
          <a:ea typeface="+mn-ea"/>
          <a:cs typeface="+mn-cs"/>
        </a:defRPr>
      </a:lvl1pPr>
      <a:lvl2pPr marL="528523" algn="l" defTabSz="528523" rtl="0" eaLnBrk="1" latinLnBrk="0" hangingPunct="1">
        <a:defRPr sz="2100" kern="1200">
          <a:solidFill>
            <a:schemeClr val="tx1"/>
          </a:solidFill>
          <a:latin typeface="+mn-lt"/>
          <a:ea typeface="+mn-ea"/>
          <a:cs typeface="+mn-cs"/>
        </a:defRPr>
      </a:lvl2pPr>
      <a:lvl3pPr marL="1057046" algn="l" defTabSz="528523" rtl="0" eaLnBrk="1" latinLnBrk="0" hangingPunct="1">
        <a:defRPr sz="2100" kern="1200">
          <a:solidFill>
            <a:schemeClr val="tx1"/>
          </a:solidFill>
          <a:latin typeface="+mn-lt"/>
          <a:ea typeface="+mn-ea"/>
          <a:cs typeface="+mn-cs"/>
        </a:defRPr>
      </a:lvl3pPr>
      <a:lvl4pPr marL="1585570" algn="l" defTabSz="528523" rtl="0" eaLnBrk="1" latinLnBrk="0" hangingPunct="1">
        <a:defRPr sz="2100" kern="1200">
          <a:solidFill>
            <a:schemeClr val="tx1"/>
          </a:solidFill>
          <a:latin typeface="+mn-lt"/>
          <a:ea typeface="+mn-ea"/>
          <a:cs typeface="+mn-cs"/>
        </a:defRPr>
      </a:lvl4pPr>
      <a:lvl5pPr marL="2114093" algn="l" defTabSz="528523" rtl="0" eaLnBrk="1" latinLnBrk="0" hangingPunct="1">
        <a:defRPr sz="2100" kern="1200">
          <a:solidFill>
            <a:schemeClr val="tx1"/>
          </a:solidFill>
          <a:latin typeface="+mn-lt"/>
          <a:ea typeface="+mn-ea"/>
          <a:cs typeface="+mn-cs"/>
        </a:defRPr>
      </a:lvl5pPr>
      <a:lvl6pPr marL="2642616" algn="l" defTabSz="528523" rtl="0" eaLnBrk="1" latinLnBrk="0" hangingPunct="1">
        <a:defRPr sz="2100" kern="1200">
          <a:solidFill>
            <a:schemeClr val="tx1"/>
          </a:solidFill>
          <a:latin typeface="+mn-lt"/>
          <a:ea typeface="+mn-ea"/>
          <a:cs typeface="+mn-cs"/>
        </a:defRPr>
      </a:lvl6pPr>
      <a:lvl7pPr marL="3171139" algn="l" defTabSz="528523" rtl="0" eaLnBrk="1" latinLnBrk="0" hangingPunct="1">
        <a:defRPr sz="2100" kern="1200">
          <a:solidFill>
            <a:schemeClr val="tx1"/>
          </a:solidFill>
          <a:latin typeface="+mn-lt"/>
          <a:ea typeface="+mn-ea"/>
          <a:cs typeface="+mn-cs"/>
        </a:defRPr>
      </a:lvl7pPr>
      <a:lvl8pPr marL="3699662" algn="l" defTabSz="528523" rtl="0" eaLnBrk="1" latinLnBrk="0" hangingPunct="1">
        <a:defRPr sz="2100" kern="1200">
          <a:solidFill>
            <a:schemeClr val="tx1"/>
          </a:solidFill>
          <a:latin typeface="+mn-lt"/>
          <a:ea typeface="+mn-ea"/>
          <a:cs typeface="+mn-cs"/>
        </a:defRPr>
      </a:lvl8pPr>
      <a:lvl9pPr marL="4228186" algn="l" defTabSz="52852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5" Type="http://schemas.openxmlformats.org/officeDocument/2006/relationships/image" Target="../media/image4.png"/><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48.png"/><Relationship Id="rId5"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4" Type="http://schemas.microsoft.com/office/2007/relationships/hdphoto" Target="../media/hdphoto1.wdp"/><Relationship Id="rId5" Type="http://schemas.openxmlformats.org/officeDocument/2006/relationships/image" Target="../media/image56.jpeg"/><Relationship Id="rId6" Type="http://schemas.microsoft.com/office/2007/relationships/hdphoto" Target="../media/hdphoto2.wdp"/><Relationship Id="rId7" Type="http://schemas.openxmlformats.org/officeDocument/2006/relationships/image" Target="../media/image57.png"/><Relationship Id="rId8"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4" Type="http://schemas.microsoft.com/office/2007/relationships/hdphoto" Target="../media/hdphoto1.wdp"/><Relationship Id="rId5" Type="http://schemas.openxmlformats.org/officeDocument/2006/relationships/image" Target="../media/image60.pn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3.tiff"/></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64.jpeg"/><Relationship Id="rId5"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36.jpeg"/><Relationship Id="rId5" Type="http://schemas.openxmlformats.org/officeDocument/2006/relationships/image" Target="../media/image67.jpg"/><Relationship Id="rId6" Type="http://schemas.openxmlformats.org/officeDocument/2006/relationships/image" Target="../media/image68.jpg"/><Relationship Id="rId7" Type="http://schemas.openxmlformats.org/officeDocument/2006/relationships/image" Target="../media/image69.png"/><Relationship Id="rId8" Type="http://schemas.openxmlformats.org/officeDocument/2006/relationships/image" Target="../media/image70.jpg"/><Relationship Id="rId9"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jpeg"/><Relationship Id="rId13" Type="http://schemas.openxmlformats.org/officeDocument/2006/relationships/image" Target="../media/image35.emf"/><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8" Type="http://schemas.openxmlformats.org/officeDocument/2006/relationships/image" Target="../media/image19.png"/><Relationship Id="rId9" Type="http://schemas.openxmlformats.org/officeDocument/2006/relationships/image" Target="../media/image31.jpeg"/><Relationship Id="rId10"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0855431" cy="7927975"/>
          </a:xfrm>
          <a:prstGeom prst="rect">
            <a:avLst/>
          </a:prstGeom>
        </p:spPr>
      </p:pic>
      <p:sp>
        <p:nvSpPr>
          <p:cNvPr id="2" name="Rectángulo 1"/>
          <p:cNvSpPr/>
          <p:nvPr/>
        </p:nvSpPr>
        <p:spPr>
          <a:xfrm>
            <a:off x="5432406" y="2"/>
            <a:ext cx="4435969" cy="7927974"/>
          </a:xfrm>
          <a:prstGeom prst="rect">
            <a:avLst/>
          </a:prstGeom>
          <a:solidFill>
            <a:schemeClr val="bg1">
              <a:alpha val="59000"/>
            </a:schemeClr>
          </a:solidFill>
          <a:ln>
            <a:noFill/>
          </a:ln>
        </p:spPr>
        <p:style>
          <a:lnRef idx="1">
            <a:schemeClr val="accent1"/>
          </a:lnRef>
          <a:fillRef idx="3">
            <a:schemeClr val="accent1"/>
          </a:fillRef>
          <a:effectRef idx="2">
            <a:schemeClr val="accent1"/>
          </a:effectRef>
          <a:fontRef idx="minor">
            <a:schemeClr val="lt1"/>
          </a:fontRef>
        </p:style>
        <p:txBody>
          <a:bodyPr lIns="105699" tIns="52849" rIns="105699" bIns="52849" rtlCol="0" anchor="ctr"/>
          <a:lstStyle/>
          <a:p>
            <a:pPr algn="ctr" defTabSz="528491" eaLnBrk="1" fontAlgn="auto" hangingPunct="1">
              <a:spcBef>
                <a:spcPts val="0"/>
              </a:spcBef>
              <a:spcAft>
                <a:spcPts val="0"/>
              </a:spcAft>
            </a:pPr>
            <a:endParaRPr lang="en-US" sz="2100">
              <a:solidFill>
                <a:prstClr val="white"/>
              </a:solidFill>
              <a:latin typeface="Calibri"/>
            </a:endParaRPr>
          </a:p>
        </p:txBody>
      </p:sp>
      <p:pic>
        <p:nvPicPr>
          <p:cNvPr id="5" name="Imagen 4" descr="LOGOs-CRG-CAT2014-retal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329" y="626504"/>
            <a:ext cx="3189962" cy="1616454"/>
          </a:xfrm>
          <a:prstGeom prst="rect">
            <a:avLst/>
          </a:prstGeom>
        </p:spPr>
      </p:pic>
      <p:pic>
        <p:nvPicPr>
          <p:cNvPr id="4" name="Imagen 3" descr="00.marca-excellencia COLO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9437" y="6713530"/>
            <a:ext cx="2060854" cy="892074"/>
          </a:xfrm>
          <a:prstGeom prst="rect">
            <a:avLst/>
          </a:prstGeom>
        </p:spPr>
      </p:pic>
      <p:sp>
        <p:nvSpPr>
          <p:cNvPr id="7" name="CuadroTexto 6"/>
          <p:cNvSpPr txBox="1"/>
          <p:nvPr/>
        </p:nvSpPr>
        <p:spPr>
          <a:xfrm>
            <a:off x="5573613" y="2833465"/>
            <a:ext cx="4104456" cy="3307606"/>
          </a:xfrm>
          <a:prstGeom prst="rect">
            <a:avLst/>
          </a:prstGeom>
          <a:noFill/>
        </p:spPr>
        <p:txBody>
          <a:bodyPr wrap="square" lIns="105699" tIns="52849" rIns="105699" bIns="52849" rtlCol="0">
            <a:spAutoFit/>
          </a:bodyPr>
          <a:lstStyle/>
          <a:p>
            <a:pPr algn="r" defTabSz="528491" eaLnBrk="1" fontAlgn="auto" hangingPunct="1">
              <a:spcBef>
                <a:spcPts val="0"/>
              </a:spcBef>
              <a:spcAft>
                <a:spcPts val="0"/>
              </a:spcAft>
            </a:pPr>
            <a:r>
              <a:rPr lang="en-US" sz="2800" dirty="0" smtClean="0">
                <a:solidFill>
                  <a:prstClr val="black">
                    <a:lumMod val="65000"/>
                    <a:lumOff val="35000"/>
                  </a:prstClr>
                </a:solidFill>
                <a:latin typeface="Century Gothic"/>
                <a:ea typeface="+mn-ea"/>
                <a:cs typeface="Century Gothic"/>
              </a:rPr>
              <a:t>Sequencing Everything</a:t>
            </a:r>
            <a:endParaRPr lang="en-US" sz="2800" dirty="0">
              <a:solidFill>
                <a:prstClr val="black">
                  <a:lumMod val="65000"/>
                  <a:lumOff val="35000"/>
                </a:prstClr>
              </a:solidFill>
              <a:latin typeface="Century Gothic"/>
              <a:ea typeface="+mn-ea"/>
              <a:cs typeface="Century Gothic"/>
            </a:endParaRPr>
          </a:p>
          <a:p>
            <a:pPr algn="r" defTabSz="528491" eaLnBrk="1" fontAlgn="auto" hangingPunct="1">
              <a:spcBef>
                <a:spcPts val="0"/>
              </a:spcBef>
              <a:spcAft>
                <a:spcPts val="0"/>
              </a:spcAft>
            </a:pPr>
            <a:endParaRPr lang="en-US" sz="2800" dirty="0">
              <a:solidFill>
                <a:prstClr val="black">
                  <a:lumMod val="65000"/>
                  <a:lumOff val="35000"/>
                </a:prstClr>
              </a:solidFill>
              <a:latin typeface="Century Gothic"/>
              <a:ea typeface="+mn-ea"/>
              <a:cs typeface="Century Gothic"/>
            </a:endParaRPr>
          </a:p>
          <a:p>
            <a:pPr algn="r" defTabSz="528491" eaLnBrk="1" fontAlgn="auto" hangingPunct="1">
              <a:spcBef>
                <a:spcPts val="0"/>
              </a:spcBef>
              <a:spcAft>
                <a:spcPts val="0"/>
              </a:spcAft>
            </a:pPr>
            <a:r>
              <a:rPr lang="en-US" sz="2800" dirty="0">
                <a:solidFill>
                  <a:prstClr val="black">
                    <a:lumMod val="65000"/>
                    <a:lumOff val="35000"/>
                  </a:prstClr>
                </a:solidFill>
                <a:latin typeface="Century Gothic"/>
                <a:ea typeface="+mn-ea"/>
                <a:cs typeface="Century Gothic"/>
              </a:rPr>
              <a:t>Stephan </a:t>
            </a:r>
            <a:r>
              <a:rPr lang="en-US" sz="2800" dirty="0" smtClean="0">
                <a:solidFill>
                  <a:prstClr val="black">
                    <a:lumMod val="65000"/>
                    <a:lumOff val="35000"/>
                  </a:prstClr>
                </a:solidFill>
                <a:latin typeface="Century Gothic"/>
                <a:ea typeface="+mn-ea"/>
                <a:cs typeface="Century Gothic"/>
              </a:rPr>
              <a:t>Ossowski</a:t>
            </a:r>
          </a:p>
          <a:p>
            <a:pPr algn="r" defTabSz="528491" eaLnBrk="1" fontAlgn="auto" hangingPunct="1">
              <a:spcBef>
                <a:spcPts val="0"/>
              </a:spcBef>
              <a:spcAft>
                <a:spcPts val="0"/>
              </a:spcAft>
            </a:pPr>
            <a:endParaRPr lang="en-US" sz="2400" dirty="0" smtClean="0">
              <a:solidFill>
                <a:prstClr val="black">
                  <a:lumMod val="65000"/>
                  <a:lumOff val="35000"/>
                </a:prstClr>
              </a:solidFill>
              <a:latin typeface="Century Gothic"/>
              <a:ea typeface="+mn-ea"/>
              <a:cs typeface="Century Gothic"/>
            </a:endParaRPr>
          </a:p>
          <a:p>
            <a:pPr algn="r" defTabSz="528491" eaLnBrk="1" fontAlgn="auto" hangingPunct="1">
              <a:spcBef>
                <a:spcPts val="0"/>
              </a:spcBef>
              <a:spcAft>
                <a:spcPts val="0"/>
              </a:spcAft>
            </a:pPr>
            <a:r>
              <a:rPr lang="en-US" sz="2400" dirty="0" smtClean="0">
                <a:solidFill>
                  <a:prstClr val="black">
                    <a:lumMod val="65000"/>
                    <a:lumOff val="35000"/>
                  </a:prstClr>
                </a:solidFill>
                <a:latin typeface="Century Gothic"/>
                <a:ea typeface="+mn-ea"/>
                <a:cs typeface="Century Gothic"/>
              </a:rPr>
              <a:t>Genomic and Epigenomic Variation in Disease Group</a:t>
            </a:r>
            <a:endParaRPr lang="en-US" sz="2400" dirty="0">
              <a:solidFill>
                <a:prstClr val="black">
                  <a:lumMod val="65000"/>
                  <a:lumOff val="35000"/>
                </a:prstClr>
              </a:solidFill>
              <a:latin typeface="Century Gothic"/>
              <a:ea typeface="+mn-ea"/>
              <a:cs typeface="Century Gothic"/>
            </a:endParaRPr>
          </a:p>
        </p:txBody>
      </p:sp>
    </p:spTree>
    <p:extLst>
      <p:ext uri="{BB962C8B-B14F-4D97-AF65-F5344CB8AC3E}">
        <p14:creationId xmlns:p14="http://schemas.microsoft.com/office/powerpoint/2010/main" val="14947822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Cancer Projects</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sp>
        <p:nvSpPr>
          <p:cNvPr id="13" name="TextBox 12"/>
          <p:cNvSpPr txBox="1"/>
          <p:nvPr/>
        </p:nvSpPr>
        <p:spPr>
          <a:xfrm>
            <a:off x="1181211" y="3582987"/>
            <a:ext cx="8214724" cy="461665"/>
          </a:xfrm>
          <a:prstGeom prst="rect">
            <a:avLst/>
          </a:prstGeom>
          <a:noFill/>
          <a:effectLst>
            <a:outerShdw blurRad="50800" dist="38100" dir="2700000">
              <a:srgbClr val="000000">
                <a:alpha val="43000"/>
              </a:srgbClr>
            </a:outerShdw>
          </a:effectLst>
        </p:spPr>
        <p:txBody>
          <a:bodyPr wrap="none" rtlCol="0">
            <a:spAutoFit/>
          </a:bodyPr>
          <a:lstStyle/>
          <a:p>
            <a:pPr algn="ctr"/>
            <a:r>
              <a:rPr lang="en-US" sz="2400" b="1" dirty="0" smtClean="0">
                <a:solidFill>
                  <a:schemeClr val="tx1"/>
                </a:solidFill>
              </a:rPr>
              <a:t>ICGC/TCGA Pan Cancer Analysis of Whole Genomes</a:t>
            </a:r>
            <a:endParaRPr lang="en-US" sz="2400" b="1" i="1" dirty="0">
              <a:solidFill>
                <a:schemeClr val="tx1"/>
              </a:solidFill>
            </a:endParaRPr>
          </a:p>
        </p:txBody>
      </p:sp>
      <p:sp>
        <p:nvSpPr>
          <p:cNvPr id="14" name="TextBox 13"/>
          <p:cNvSpPr txBox="1"/>
          <p:nvPr/>
        </p:nvSpPr>
        <p:spPr>
          <a:xfrm>
            <a:off x="1357816" y="2019771"/>
            <a:ext cx="7672182" cy="830997"/>
          </a:xfrm>
          <a:prstGeom prst="rect">
            <a:avLst/>
          </a:prstGeom>
          <a:noFill/>
          <a:effectLst>
            <a:outerShdw blurRad="50800" dist="38100" dir="2700000">
              <a:srgbClr val="000000">
                <a:alpha val="43000"/>
              </a:srgbClr>
            </a:outerShdw>
          </a:effectLst>
        </p:spPr>
        <p:txBody>
          <a:bodyPr wrap="square" rtlCol="0">
            <a:spAutoFit/>
          </a:bodyPr>
          <a:lstStyle/>
          <a:p>
            <a:pPr algn="ctr"/>
            <a:r>
              <a:rPr lang="en-US" sz="2400" b="1" dirty="0" smtClean="0">
                <a:solidFill>
                  <a:schemeClr val="tx1"/>
                </a:solidFill>
              </a:rPr>
              <a:t>International Cancer Genome Consortium: Chronic Lymphocytic Leukemia</a:t>
            </a:r>
            <a:endParaRPr lang="en-US" sz="2400" b="1" i="1" dirty="0">
              <a:solidFill>
                <a:schemeClr val="tx1"/>
              </a:solidFill>
            </a:endParaRPr>
          </a:p>
        </p:txBody>
      </p:sp>
      <p:pic>
        <p:nvPicPr>
          <p:cNvPr id="15" name="Picture 14" descr="ICGC_Logo_eng_large.jpeg"/>
          <p:cNvPicPr>
            <a:picLocks noChangeAspect="1"/>
          </p:cNvPicPr>
          <p:nvPr/>
        </p:nvPicPr>
        <p:blipFill>
          <a:blip r:embed="rId3"/>
          <a:stretch>
            <a:fillRect/>
          </a:stretch>
        </p:blipFill>
        <p:spPr>
          <a:xfrm>
            <a:off x="1037109" y="5260131"/>
            <a:ext cx="3952000" cy="1296144"/>
          </a:xfrm>
          <a:prstGeom prst="rect">
            <a:avLst/>
          </a:prstGeom>
          <a:ln w="15875" cap="flat" cmpd="sng" algn="ctr">
            <a:solidFill>
              <a:schemeClr val="bg1">
                <a:lumMod val="50000"/>
              </a:schemeClr>
            </a:solidFill>
            <a:prstDash val="solid"/>
            <a:round/>
            <a:headEnd type="none" w="med" len="med"/>
            <a:tailEnd type="none" w="med" len="med"/>
          </a:ln>
          <a:effectLst>
            <a:outerShdw blurRad="50800" dist="38100" dir="2700000">
              <a:srgbClr val="000000">
                <a:alpha val="43000"/>
              </a:srgbClr>
            </a:outerShdw>
            <a:reflection blurRad="6350" stA="52000" endA="300" endPos="35000" dir="5400000" sy="-100000" algn="bl" rotWithShape="0"/>
          </a:effectLst>
          <a:scene3d>
            <a:camera prst="orthographicFront"/>
            <a:lightRig rig="threePt" dir="t"/>
          </a:scene3d>
          <a:sp3d>
            <a:bevelT/>
          </a:sp3d>
        </p:spPr>
      </p:pic>
      <p:pic>
        <p:nvPicPr>
          <p:cNvPr id="2" name="Picture 1" descr="CGA_Bann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659" y="5260131"/>
            <a:ext cx="3066330" cy="1320225"/>
          </a:xfrm>
          <a:prstGeom prst="rect">
            <a:avLst/>
          </a:prstGeom>
          <a:ln>
            <a:solidFill>
              <a:schemeClr val="bg1">
                <a:lumMod val="50000"/>
              </a:schemeClr>
            </a:solidFill>
          </a:ln>
          <a:effectLst>
            <a:reflection blurRad="6350" stA="52000" endA="300" endPos="35000" dir="5400000" sy="-100000" algn="bl" rotWithShape="0"/>
          </a:effectLst>
          <a:scene3d>
            <a:camera prst="orthographicFront"/>
            <a:lightRig rig="threePt" dir="t"/>
          </a:scene3d>
          <a:sp3d>
            <a:bevelT/>
          </a:sp3d>
        </p:spPr>
      </p:pic>
    </p:spTree>
    <p:extLst>
      <p:ext uri="{BB962C8B-B14F-4D97-AF65-F5344CB8AC3E}">
        <p14:creationId xmlns:p14="http://schemas.microsoft.com/office/powerpoint/2010/main" val="1121397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48498" y="867643"/>
            <a:ext cx="9933627" cy="6912768"/>
          </a:xfrm>
          <a:prstGeom prst="rect">
            <a:avLst/>
          </a:prstGeom>
          <a:solidFill>
            <a:schemeClr val="bg1"/>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47107" name="Rectangle 2"/>
          <p:cNvSpPr>
            <a:spLocks noGrp="1" noChangeArrowheads="1"/>
          </p:cNvSpPr>
          <p:nvPr>
            <p:ph type="title" idx="4294967295"/>
          </p:nvPr>
        </p:nvSpPr>
        <p:spPr>
          <a:xfrm>
            <a:off x="368300" y="104775"/>
            <a:ext cx="10021888"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Clonal Evolution and Heterogeneity of </a:t>
            </a:r>
            <a:r>
              <a:rPr lang="en-US" sz="2400" b="1" dirty="0" smtClean="0">
                <a:solidFill>
                  <a:srgbClr val="FFF078"/>
                </a:solidFill>
                <a:latin typeface="Century Gothic" pitchFamily="-84" charset="0"/>
                <a:ea typeface="ＭＳ Ｐゴシック" pitchFamily="-84" charset="-128"/>
                <a:cs typeface="ＭＳ Ｐゴシック" pitchFamily="-84" charset="-128"/>
              </a:rPr>
              <a:t>Tumors</a:t>
            </a:r>
            <a:endParaRPr lang="en-US" sz="2400" b="1" dirty="0" smtClean="0">
              <a:solidFill>
                <a:srgbClr val="FFF078"/>
              </a:solidFill>
              <a:latin typeface="Century Gothic" pitchFamily="-84" charset="0"/>
              <a:ea typeface="ＭＳ Ｐゴシック" pitchFamily="-84" charset="-128"/>
              <a:cs typeface="ＭＳ Ｐゴシック" pitchFamily="-84" charset="-128"/>
            </a:endParaRPr>
          </a:p>
        </p:txBody>
      </p:sp>
      <p:sp>
        <p:nvSpPr>
          <p:cNvPr id="15" name="Rectangle 14"/>
          <p:cNvSpPr/>
          <p:nvPr/>
        </p:nvSpPr>
        <p:spPr>
          <a:xfrm>
            <a:off x="8165901" y="6772299"/>
            <a:ext cx="2160240" cy="707886"/>
          </a:xfrm>
          <a:prstGeom prst="rect">
            <a:avLst/>
          </a:prstGeom>
        </p:spPr>
        <p:txBody>
          <a:bodyPr wrap="square">
            <a:spAutoFit/>
          </a:bodyPr>
          <a:lstStyle/>
          <a:p>
            <a:pPr marL="342900" indent="-342900"/>
            <a:r>
              <a:rPr lang="en-US" dirty="0" err="1" smtClean="0">
                <a:solidFill>
                  <a:srgbClr val="003366"/>
                </a:solidFill>
              </a:rPr>
              <a:t>Gerlinger</a:t>
            </a:r>
            <a:r>
              <a:rPr lang="en-US" dirty="0" smtClean="0">
                <a:solidFill>
                  <a:srgbClr val="003366"/>
                </a:solidFill>
              </a:rPr>
              <a:t> 2012 </a:t>
            </a:r>
          </a:p>
          <a:p>
            <a:pPr marL="342900" indent="-342900"/>
            <a:r>
              <a:rPr lang="en-US" dirty="0" smtClean="0">
                <a:solidFill>
                  <a:srgbClr val="003366"/>
                </a:solidFill>
              </a:rPr>
              <a:t>Wu 2012 </a:t>
            </a:r>
            <a:endParaRPr lang="en-US" dirty="0">
              <a:solidFill>
                <a:srgbClr val="003366"/>
              </a:solidFill>
            </a:endParaRPr>
          </a:p>
        </p:txBody>
      </p:sp>
      <p:pic>
        <p:nvPicPr>
          <p:cNvPr id="5" name="Picture 4" descr="Gerlinger2012a.png"/>
          <p:cNvPicPr>
            <a:picLocks noChangeAspect="1"/>
          </p:cNvPicPr>
          <p:nvPr/>
        </p:nvPicPr>
        <p:blipFill>
          <a:blip r:embed="rId3"/>
          <a:stretch>
            <a:fillRect/>
          </a:stretch>
        </p:blipFill>
        <p:spPr>
          <a:xfrm>
            <a:off x="461045" y="939652"/>
            <a:ext cx="4340219" cy="3456384"/>
          </a:xfrm>
          <a:prstGeom prst="rect">
            <a:avLst/>
          </a:prstGeom>
        </p:spPr>
      </p:pic>
      <p:pic>
        <p:nvPicPr>
          <p:cNvPr id="6" name="Picture 5" descr="Gerlinger2012b.png"/>
          <p:cNvPicPr>
            <a:picLocks noChangeAspect="1"/>
          </p:cNvPicPr>
          <p:nvPr/>
        </p:nvPicPr>
        <p:blipFill>
          <a:blip r:embed="rId4"/>
          <a:stretch>
            <a:fillRect/>
          </a:stretch>
        </p:blipFill>
        <p:spPr>
          <a:xfrm>
            <a:off x="5323562" y="1011660"/>
            <a:ext cx="4570531" cy="3384376"/>
          </a:xfrm>
          <a:prstGeom prst="rect">
            <a:avLst/>
          </a:prstGeom>
          <a:ln>
            <a:solidFill>
              <a:schemeClr val="tx1">
                <a:lumMod val="50000"/>
              </a:schemeClr>
            </a:solidFill>
          </a:ln>
        </p:spPr>
      </p:pic>
      <p:pic>
        <p:nvPicPr>
          <p:cNvPr id="9" name="Picture 8" descr="Screen Shot 2013-04-19 at 8.04.49 PM.png"/>
          <p:cNvPicPr>
            <a:picLocks noChangeAspect="1"/>
          </p:cNvPicPr>
          <p:nvPr/>
        </p:nvPicPr>
        <p:blipFill rotWithShape="1">
          <a:blip r:embed="rId5"/>
          <a:srcRect t="46522"/>
          <a:stretch/>
        </p:blipFill>
        <p:spPr>
          <a:xfrm>
            <a:off x="2621285" y="4540051"/>
            <a:ext cx="5400600" cy="3102151"/>
          </a:xfrm>
          <a:prstGeom prst="rect">
            <a:avLst/>
          </a:prstGeom>
          <a:ln>
            <a:solidFill>
              <a:schemeClr val="tx1">
                <a:lumMod val="50000"/>
              </a:schemeClr>
            </a:solidFill>
          </a:ln>
        </p:spPr>
      </p:pic>
    </p:spTree>
    <p:extLst>
      <p:ext uri="{BB962C8B-B14F-4D97-AF65-F5344CB8AC3E}">
        <p14:creationId xmlns:p14="http://schemas.microsoft.com/office/powerpoint/2010/main" val="2780923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Cancer Driver Identification: Mutation </a:t>
            </a:r>
            <a:r>
              <a:rPr lang="en-US" sz="2400" b="1" dirty="0" smtClean="0">
                <a:solidFill>
                  <a:srgbClr val="FFF078"/>
                </a:solidFill>
                <a:latin typeface="Century Gothic" pitchFamily="-84" charset="0"/>
                <a:ea typeface="ＭＳ Ｐゴシック" pitchFamily="-84" charset="-128"/>
                <a:cs typeface="ＭＳ Ｐゴシック" pitchFamily="-84" charset="-128"/>
              </a:rPr>
              <a:t>Recurrence </a:t>
            </a:r>
            <a:r>
              <a:rPr lang="en-US" sz="2400" b="1" dirty="0" smtClean="0">
                <a:solidFill>
                  <a:srgbClr val="FFF078"/>
                </a:solidFill>
                <a:latin typeface="Century Gothic" pitchFamily="-84" charset="0"/>
                <a:ea typeface="ＭＳ Ｐゴシック" pitchFamily="-84" charset="-128"/>
                <a:cs typeface="ＭＳ Ｐゴシック" pitchFamily="-84" charset="-128"/>
              </a:rPr>
              <a:t>Analysis</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pic>
        <p:nvPicPr>
          <p:cNvPr id="5" name="Picture 4" descr="figure_1_cDriver_modifi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229" y="867643"/>
            <a:ext cx="6984776" cy="6791927"/>
          </a:xfrm>
          <a:prstGeom prst="rect">
            <a:avLst/>
          </a:prstGeom>
        </p:spPr>
      </p:pic>
      <p:sp>
        <p:nvSpPr>
          <p:cNvPr id="6" name="TextBox 5"/>
          <p:cNvSpPr txBox="1"/>
          <p:nvPr/>
        </p:nvSpPr>
        <p:spPr>
          <a:xfrm rot="16200000">
            <a:off x="422478" y="2089998"/>
            <a:ext cx="1629372" cy="707886"/>
          </a:xfrm>
          <a:prstGeom prst="rect">
            <a:avLst/>
          </a:prstGeom>
          <a:noFill/>
        </p:spPr>
        <p:txBody>
          <a:bodyPr wrap="none" rtlCol="0">
            <a:spAutoFit/>
          </a:bodyPr>
          <a:lstStyle/>
          <a:p>
            <a:r>
              <a:rPr lang="en-US" dirty="0">
                <a:solidFill>
                  <a:schemeClr val="tx1"/>
                </a:solidFill>
              </a:rPr>
              <a:t>p</a:t>
            </a:r>
            <a:r>
              <a:rPr lang="en-US" dirty="0" smtClean="0">
                <a:solidFill>
                  <a:schemeClr val="tx1"/>
                </a:solidFill>
              </a:rPr>
              <a:t>er-patient</a:t>
            </a:r>
          </a:p>
          <a:p>
            <a:r>
              <a:rPr lang="en-US" dirty="0" smtClean="0">
                <a:solidFill>
                  <a:schemeClr val="tx1"/>
                </a:solidFill>
              </a:rPr>
              <a:t> recurrence</a:t>
            </a:r>
            <a:endParaRPr lang="en-US" dirty="0">
              <a:solidFill>
                <a:schemeClr val="tx1"/>
              </a:solidFill>
            </a:endParaRPr>
          </a:p>
        </p:txBody>
      </p:sp>
      <p:sp>
        <p:nvSpPr>
          <p:cNvPr id="8" name="TextBox 7"/>
          <p:cNvSpPr txBox="1"/>
          <p:nvPr/>
        </p:nvSpPr>
        <p:spPr>
          <a:xfrm rot="16200000">
            <a:off x="232873" y="5774104"/>
            <a:ext cx="2008583" cy="707886"/>
          </a:xfrm>
          <a:prstGeom prst="rect">
            <a:avLst/>
          </a:prstGeom>
          <a:noFill/>
        </p:spPr>
        <p:txBody>
          <a:bodyPr wrap="none" rtlCol="0">
            <a:spAutoFit/>
          </a:bodyPr>
          <a:lstStyle/>
          <a:p>
            <a:r>
              <a:rPr lang="en-US" dirty="0">
                <a:solidFill>
                  <a:schemeClr val="tx1"/>
                </a:solidFill>
              </a:rPr>
              <a:t>p</a:t>
            </a:r>
            <a:r>
              <a:rPr lang="en-US" dirty="0" smtClean="0">
                <a:solidFill>
                  <a:schemeClr val="tx1"/>
                </a:solidFill>
              </a:rPr>
              <a:t>er-tumor- cell </a:t>
            </a:r>
          </a:p>
          <a:p>
            <a:r>
              <a:rPr lang="en-US" dirty="0" smtClean="0">
                <a:solidFill>
                  <a:schemeClr val="tx1"/>
                </a:solidFill>
              </a:rPr>
              <a:t>recurrence</a:t>
            </a:r>
            <a:endParaRPr lang="en-US" dirty="0">
              <a:solidFill>
                <a:schemeClr val="tx1"/>
              </a:solidFill>
            </a:endParaRPr>
          </a:p>
        </p:txBody>
      </p:sp>
    </p:spTree>
    <p:extLst>
      <p:ext uri="{BB962C8B-B14F-4D97-AF65-F5344CB8AC3E}">
        <p14:creationId xmlns:p14="http://schemas.microsoft.com/office/powerpoint/2010/main" val="1022831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368300" y="104775"/>
            <a:ext cx="10021888"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Cancer Predisposition: Rare Variant Association Studies (RVAS)</a:t>
            </a:r>
          </a:p>
        </p:txBody>
      </p:sp>
      <p:grpSp>
        <p:nvGrpSpPr>
          <p:cNvPr id="3" name="1 Grupo"/>
          <p:cNvGrpSpPr/>
          <p:nvPr/>
        </p:nvGrpSpPr>
        <p:grpSpPr>
          <a:xfrm>
            <a:off x="245021" y="795635"/>
            <a:ext cx="10241576" cy="6552728"/>
            <a:chOff x="327246" y="992187"/>
            <a:chExt cx="9944501" cy="6553200"/>
          </a:xfrm>
        </p:grpSpPr>
        <p:pic>
          <p:nvPicPr>
            <p:cNvPr id="4" name="Picture 20" descr="Case_control.png"/>
            <p:cNvPicPr>
              <a:picLocks noChangeAspect="1"/>
            </p:cNvPicPr>
            <p:nvPr/>
          </p:nvPicPr>
          <p:blipFill>
            <a:blip r:embed="rId3"/>
            <a:stretch>
              <a:fillRect/>
            </a:stretch>
          </p:blipFill>
          <p:spPr>
            <a:xfrm>
              <a:off x="327246" y="992187"/>
              <a:ext cx="9944501" cy="6553200"/>
            </a:xfrm>
            <a:prstGeom prst="rect">
              <a:avLst/>
            </a:prstGeom>
          </p:spPr>
        </p:pic>
        <p:sp>
          <p:nvSpPr>
            <p:cNvPr id="5" name="TextBox 21"/>
            <p:cNvSpPr txBox="1"/>
            <p:nvPr/>
          </p:nvSpPr>
          <p:spPr>
            <a:xfrm>
              <a:off x="5393530" y="1582677"/>
              <a:ext cx="1514031" cy="400110"/>
            </a:xfrm>
            <a:prstGeom prst="rect">
              <a:avLst/>
            </a:prstGeom>
            <a:noFill/>
          </p:spPr>
          <p:txBody>
            <a:bodyPr wrap="none" rtlCol="0">
              <a:spAutoFit/>
            </a:bodyPr>
            <a:lstStyle/>
            <a:p>
              <a:r>
                <a:rPr lang="en-US" dirty="0" smtClean="0">
                  <a:solidFill>
                    <a:schemeClr val="accent4">
                      <a:lumMod val="10000"/>
                    </a:schemeClr>
                  </a:solidFill>
                </a:rPr>
                <a:t>Gene-wise</a:t>
              </a:r>
              <a:endParaRPr lang="en-US" dirty="0">
                <a:solidFill>
                  <a:schemeClr val="accent4">
                    <a:lumMod val="10000"/>
                  </a:schemeClr>
                </a:solidFill>
              </a:endParaRPr>
            </a:p>
          </p:txBody>
        </p:sp>
        <p:sp>
          <p:nvSpPr>
            <p:cNvPr id="6" name="TextBox 22"/>
            <p:cNvSpPr txBox="1"/>
            <p:nvPr/>
          </p:nvSpPr>
          <p:spPr>
            <a:xfrm>
              <a:off x="7960833" y="1582677"/>
              <a:ext cx="1896748" cy="400110"/>
            </a:xfrm>
            <a:prstGeom prst="rect">
              <a:avLst/>
            </a:prstGeom>
            <a:noFill/>
          </p:spPr>
          <p:txBody>
            <a:bodyPr wrap="none" rtlCol="0">
              <a:spAutoFit/>
            </a:bodyPr>
            <a:lstStyle/>
            <a:p>
              <a:r>
                <a:rPr lang="en-US" dirty="0" smtClean="0">
                  <a:solidFill>
                    <a:schemeClr val="accent4">
                      <a:lumMod val="10000"/>
                    </a:schemeClr>
                  </a:solidFill>
                </a:rPr>
                <a:t>Pathway-wise</a:t>
              </a:r>
              <a:endParaRPr lang="en-US" dirty="0">
                <a:solidFill>
                  <a:schemeClr val="accent4">
                    <a:lumMod val="10000"/>
                  </a:schemeClr>
                </a:solidFill>
              </a:endParaRPr>
            </a:p>
          </p:txBody>
        </p:sp>
      </p:grpSp>
    </p:spTree>
    <p:extLst>
      <p:ext uri="{BB962C8B-B14F-4D97-AF65-F5344CB8AC3E}">
        <p14:creationId xmlns:p14="http://schemas.microsoft.com/office/powerpoint/2010/main" val="8971591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368300" y="104775"/>
            <a:ext cx="10021888"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Identifying Candidate Mutations in Regulatory Regions</a:t>
            </a:r>
          </a:p>
        </p:txBody>
      </p:sp>
      <p:grpSp>
        <p:nvGrpSpPr>
          <p:cNvPr id="2" name="Group 19"/>
          <p:cNvGrpSpPr/>
          <p:nvPr/>
        </p:nvGrpSpPr>
        <p:grpSpPr>
          <a:xfrm>
            <a:off x="5514181" y="3582987"/>
            <a:ext cx="3822700" cy="533400"/>
            <a:chOff x="1170781" y="2897187"/>
            <a:chExt cx="7861300" cy="762000"/>
          </a:xfrm>
          <a:effectLst>
            <a:outerShdw blurRad="50800" dist="38100" dir="2700000">
              <a:srgbClr val="000000">
                <a:alpha val="43000"/>
              </a:srgbClr>
            </a:outerShdw>
          </a:effectLst>
        </p:grpSpPr>
        <p:sp>
          <p:nvSpPr>
            <p:cNvPr id="4" name="Rectangle 3"/>
            <p:cNvSpPr/>
            <p:nvPr/>
          </p:nvSpPr>
          <p:spPr bwMode="auto">
            <a:xfrm>
              <a:off x="1170781" y="3278187"/>
              <a:ext cx="1447800" cy="381000"/>
            </a:xfrm>
            <a:prstGeom prst="rect">
              <a:avLst/>
            </a:prstGeom>
            <a:solidFill>
              <a:schemeClr val="bg1">
                <a:lumMod val="75000"/>
              </a:schemeClr>
            </a:solidFill>
            <a:ln>
              <a:solidFill>
                <a:schemeClr val="tx1"/>
              </a:solidFill>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5" name="Rectangle 4"/>
            <p:cNvSpPr/>
            <p:nvPr/>
          </p:nvSpPr>
          <p:spPr bwMode="auto">
            <a:xfrm>
              <a:off x="2618581" y="3278187"/>
              <a:ext cx="1447800" cy="381000"/>
            </a:xfrm>
            <a:prstGeom prst="rect">
              <a:avLst/>
            </a:prstGeom>
            <a:solidFill>
              <a:schemeClr val="tx1"/>
            </a:solidFill>
            <a:ln>
              <a:solidFill>
                <a:schemeClr val="tx1"/>
              </a:solidFill>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6" name="Rectangle 5"/>
            <p:cNvSpPr/>
            <p:nvPr/>
          </p:nvSpPr>
          <p:spPr bwMode="auto">
            <a:xfrm>
              <a:off x="5133181" y="3278187"/>
              <a:ext cx="1981200" cy="381000"/>
            </a:xfrm>
            <a:prstGeom prst="rect">
              <a:avLst/>
            </a:prstGeom>
            <a:solidFill>
              <a:schemeClr val="tx1"/>
            </a:solidFill>
            <a:ln>
              <a:solidFill>
                <a:schemeClr val="tx1"/>
              </a:solidFill>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8" name="Rectangle 7"/>
            <p:cNvSpPr/>
            <p:nvPr/>
          </p:nvSpPr>
          <p:spPr bwMode="auto">
            <a:xfrm>
              <a:off x="7723981" y="3278187"/>
              <a:ext cx="838200" cy="381000"/>
            </a:xfrm>
            <a:prstGeom prst="rect">
              <a:avLst/>
            </a:prstGeom>
            <a:solidFill>
              <a:schemeClr val="tx1"/>
            </a:solidFill>
            <a:ln>
              <a:solidFill>
                <a:schemeClr val="tx1"/>
              </a:solidFill>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9" name="Rectangle 8"/>
            <p:cNvSpPr/>
            <p:nvPr/>
          </p:nvSpPr>
          <p:spPr bwMode="auto">
            <a:xfrm>
              <a:off x="8574881" y="3278187"/>
              <a:ext cx="457200" cy="381000"/>
            </a:xfrm>
            <a:prstGeom prst="rect">
              <a:avLst/>
            </a:prstGeom>
            <a:solidFill>
              <a:srgbClr val="BFBFBF"/>
            </a:solidFill>
            <a:ln>
              <a:solidFill>
                <a:schemeClr val="tx1"/>
              </a:solidFill>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cxnSp>
          <p:nvCxnSpPr>
            <p:cNvPr id="10" name="Straight Connector 9"/>
            <p:cNvCxnSpPr>
              <a:stCxn id="5" idx="3"/>
            </p:cNvCxnSpPr>
            <p:nvPr/>
          </p:nvCxnSpPr>
          <p:spPr bwMode="auto">
            <a:xfrm flipV="1">
              <a:off x="4066381" y="2897187"/>
              <a:ext cx="533400" cy="571500"/>
            </a:xfrm>
            <a:prstGeom prst="line">
              <a:avLst/>
            </a:prstGeom>
            <a:solidFill>
              <a:schemeClr val="accent1"/>
            </a:solidFill>
            <a:ln w="254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cxnSp>
          <p:nvCxnSpPr>
            <p:cNvPr id="11" name="Straight Connector 10"/>
            <p:cNvCxnSpPr>
              <a:stCxn id="6" idx="1"/>
            </p:cNvCxnSpPr>
            <p:nvPr/>
          </p:nvCxnSpPr>
          <p:spPr bwMode="auto">
            <a:xfrm rot="10800000">
              <a:off x="4599781" y="2897187"/>
              <a:ext cx="533400" cy="571500"/>
            </a:xfrm>
            <a:prstGeom prst="line">
              <a:avLst/>
            </a:prstGeom>
            <a:solidFill>
              <a:schemeClr val="accent1"/>
            </a:solidFill>
            <a:ln w="254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cxnSp>
          <p:nvCxnSpPr>
            <p:cNvPr id="12" name="Straight Connector 11"/>
            <p:cNvCxnSpPr/>
            <p:nvPr/>
          </p:nvCxnSpPr>
          <p:spPr bwMode="auto">
            <a:xfrm rot="5400000" flipH="1" flipV="1">
              <a:off x="6981031" y="3030537"/>
              <a:ext cx="571500" cy="304800"/>
            </a:xfrm>
            <a:prstGeom prst="line">
              <a:avLst/>
            </a:prstGeom>
            <a:solidFill>
              <a:schemeClr val="accent1"/>
            </a:solidFill>
            <a:ln w="254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cxnSp>
          <p:nvCxnSpPr>
            <p:cNvPr id="13" name="Straight Connector 12"/>
            <p:cNvCxnSpPr>
              <a:stCxn id="8" idx="1"/>
            </p:cNvCxnSpPr>
            <p:nvPr/>
          </p:nvCxnSpPr>
          <p:spPr bwMode="auto">
            <a:xfrm rot="10800000">
              <a:off x="7419181" y="2897187"/>
              <a:ext cx="304800" cy="571500"/>
            </a:xfrm>
            <a:prstGeom prst="line">
              <a:avLst/>
            </a:prstGeom>
            <a:solidFill>
              <a:schemeClr val="accent1"/>
            </a:solidFill>
            <a:ln w="254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cxnSp>
      </p:grpSp>
      <p:cxnSp>
        <p:nvCxnSpPr>
          <p:cNvPr id="22" name="Straight Connector 21"/>
          <p:cNvCxnSpPr>
            <a:endCxn id="4" idx="1"/>
          </p:cNvCxnSpPr>
          <p:nvPr/>
        </p:nvCxnSpPr>
        <p:spPr bwMode="auto">
          <a:xfrm>
            <a:off x="-810419" y="3963987"/>
            <a:ext cx="6324600" cy="19050"/>
          </a:xfrm>
          <a:prstGeom prst="line">
            <a:avLst/>
          </a:prstGeom>
          <a:solidFill>
            <a:schemeClr val="accent1"/>
          </a:solidFill>
          <a:ln w="25400" cap="flat" cmpd="sng" algn="ctr">
            <a:solidFill>
              <a:schemeClr val="accent4">
                <a:lumMod val="50000"/>
              </a:schemeClr>
            </a:solidFill>
            <a:prstDash val="solid"/>
            <a:round/>
            <a:headEnd type="none" w="med" len="med"/>
            <a:tailEnd type="none" w="med" len="med"/>
          </a:ln>
          <a:effectLst>
            <a:outerShdw blurRad="50800" dist="38100" dir="2700000">
              <a:srgbClr val="000000">
                <a:alpha val="43000"/>
              </a:srgbClr>
            </a:outerShdw>
          </a:effectLst>
        </p:spPr>
      </p:cxnSp>
      <p:cxnSp>
        <p:nvCxnSpPr>
          <p:cNvPr id="24" name="Straight Connector 23"/>
          <p:cNvCxnSpPr>
            <a:stCxn id="9" idx="3"/>
          </p:cNvCxnSpPr>
          <p:nvPr/>
        </p:nvCxnSpPr>
        <p:spPr bwMode="auto">
          <a:xfrm flipV="1">
            <a:off x="9336881" y="3971925"/>
            <a:ext cx="1234282" cy="11112"/>
          </a:xfrm>
          <a:prstGeom prst="line">
            <a:avLst/>
          </a:prstGeom>
          <a:solidFill>
            <a:schemeClr val="accent1"/>
          </a:solidFill>
          <a:ln w="25400" cap="flat" cmpd="sng" algn="ctr">
            <a:solidFill>
              <a:schemeClr val="accent4">
                <a:lumMod val="50000"/>
              </a:schemeClr>
            </a:solidFill>
            <a:prstDash val="solid"/>
            <a:round/>
            <a:headEnd type="none" w="med" len="med"/>
            <a:tailEnd type="none" w="med" len="med"/>
          </a:ln>
          <a:effectLst>
            <a:outerShdw blurRad="50800" dist="38100" dir="2700000">
              <a:srgbClr val="000000">
                <a:alpha val="43000"/>
              </a:srgbClr>
            </a:outerShdw>
          </a:effectLst>
        </p:spPr>
      </p:cxnSp>
      <p:pic>
        <p:nvPicPr>
          <p:cNvPr id="29" name="Picture 28" descr="logo_rc8.eps"/>
          <p:cNvPicPr>
            <a:picLocks noChangeAspect="1"/>
          </p:cNvPicPr>
          <p:nvPr/>
        </p:nvPicPr>
        <p:blipFill>
          <a:blip r:embed="rId3"/>
          <a:stretch>
            <a:fillRect/>
          </a:stretch>
        </p:blipFill>
        <p:spPr>
          <a:xfrm>
            <a:off x="64517" y="915987"/>
            <a:ext cx="2844800" cy="1638852"/>
          </a:xfrm>
          <a:prstGeom prst="rect">
            <a:avLst/>
          </a:prstGeom>
          <a:effectLst>
            <a:outerShdw blurRad="50800" dist="38100" dir="2700000">
              <a:srgbClr val="000000">
                <a:alpha val="43000"/>
              </a:srgbClr>
            </a:outerShdw>
          </a:effectLst>
        </p:spPr>
      </p:pic>
      <p:grpSp>
        <p:nvGrpSpPr>
          <p:cNvPr id="3" name="Group 34"/>
          <p:cNvGrpSpPr/>
          <p:nvPr/>
        </p:nvGrpSpPr>
        <p:grpSpPr>
          <a:xfrm>
            <a:off x="3485381" y="1887477"/>
            <a:ext cx="4349343" cy="1238310"/>
            <a:chOff x="3308573" y="1887477"/>
            <a:chExt cx="4349343" cy="1238310"/>
          </a:xfrm>
          <a:effectLst>
            <a:outerShdw blurRad="50800" dist="38100" dir="2700000">
              <a:srgbClr val="000000">
                <a:alpha val="43000"/>
              </a:srgbClr>
            </a:outerShdw>
          </a:effectLst>
        </p:grpSpPr>
        <p:sp>
          <p:nvSpPr>
            <p:cNvPr id="32" name="Curved Down Arrow 31"/>
            <p:cNvSpPr/>
            <p:nvPr/>
          </p:nvSpPr>
          <p:spPr>
            <a:xfrm>
              <a:off x="3380581" y="2399458"/>
              <a:ext cx="4267200" cy="726329"/>
            </a:xfrm>
            <a:prstGeom prst="curvedDownArrow">
              <a:avLst/>
            </a:prstGeom>
            <a:solidFill>
              <a:srgbClr val="003366"/>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sp>
        <p:sp>
          <p:nvSpPr>
            <p:cNvPr id="33" name="TextBox 32"/>
            <p:cNvSpPr txBox="1"/>
            <p:nvPr/>
          </p:nvSpPr>
          <p:spPr>
            <a:xfrm>
              <a:off x="3308573" y="1887477"/>
              <a:ext cx="4349343" cy="400110"/>
            </a:xfrm>
            <a:prstGeom prst="rect">
              <a:avLst/>
            </a:prstGeom>
            <a:noFill/>
          </p:spPr>
          <p:txBody>
            <a:bodyPr wrap="none" rtlCol="0">
              <a:spAutoFit/>
            </a:bodyPr>
            <a:lstStyle/>
            <a:p>
              <a:r>
                <a:rPr lang="en-US" dirty="0" smtClean="0">
                  <a:solidFill>
                    <a:schemeClr val="tx1"/>
                  </a:solidFill>
                </a:rPr>
                <a:t>Chromatin conformation capture</a:t>
              </a:r>
              <a:endParaRPr lang="en-US" dirty="0">
                <a:solidFill>
                  <a:schemeClr val="tx1"/>
                </a:solidFill>
              </a:endParaRPr>
            </a:p>
          </p:txBody>
        </p:sp>
      </p:grpSp>
      <p:grpSp>
        <p:nvGrpSpPr>
          <p:cNvPr id="7" name="Group 37"/>
          <p:cNvGrpSpPr/>
          <p:nvPr/>
        </p:nvGrpSpPr>
        <p:grpSpPr>
          <a:xfrm>
            <a:off x="1285081" y="2668587"/>
            <a:ext cx="378460" cy="2590800"/>
            <a:chOff x="1285081" y="2897187"/>
            <a:chExt cx="378460" cy="2133600"/>
          </a:xfrm>
          <a:solidFill>
            <a:srgbClr val="FF0000"/>
          </a:solidFill>
          <a:effectLst>
            <a:outerShdw blurRad="50800" dist="38100" dir="2700000">
              <a:srgbClr val="000000">
                <a:alpha val="43000"/>
              </a:srgbClr>
            </a:outerShdw>
          </a:effectLst>
        </p:grpSpPr>
        <p:sp>
          <p:nvSpPr>
            <p:cNvPr id="16" name="Isosceles Triangle 15"/>
            <p:cNvSpPr/>
            <p:nvPr/>
          </p:nvSpPr>
          <p:spPr bwMode="auto">
            <a:xfrm>
              <a:off x="1297781" y="3963987"/>
              <a:ext cx="365760" cy="1066800"/>
            </a:xfrm>
            <a:prstGeom prst="triangle">
              <a:avLst/>
            </a:prstGeom>
            <a:grp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37" name="Isosceles Triangle 36"/>
            <p:cNvSpPr/>
            <p:nvPr/>
          </p:nvSpPr>
          <p:spPr bwMode="auto">
            <a:xfrm rot="10800000">
              <a:off x="1285081" y="2897187"/>
              <a:ext cx="365760" cy="1066800"/>
            </a:xfrm>
            <a:prstGeom prst="triangle">
              <a:avLst/>
            </a:prstGeom>
            <a:grp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grpSp>
      <p:pic>
        <p:nvPicPr>
          <p:cNvPr id="27" name="Picture 26" descr="185px-Lambda_repressor_1LMB.png"/>
          <p:cNvPicPr>
            <a:picLocks noChangeAspect="1"/>
          </p:cNvPicPr>
          <p:nvPr/>
        </p:nvPicPr>
        <p:blipFill>
          <a:blip r:embed="rId4"/>
          <a:stretch>
            <a:fillRect/>
          </a:stretch>
        </p:blipFill>
        <p:spPr>
          <a:xfrm rot="5400000">
            <a:off x="592576" y="2392296"/>
            <a:ext cx="1784350" cy="2623477"/>
          </a:xfrm>
          <a:prstGeom prst="rect">
            <a:avLst/>
          </a:prstGeom>
          <a:effectLst>
            <a:outerShdw blurRad="50800" dist="38100" dir="2700000">
              <a:srgbClr val="000000">
                <a:alpha val="43000"/>
              </a:srgbClr>
            </a:outerShdw>
          </a:effectLst>
        </p:spPr>
      </p:pic>
      <p:grpSp>
        <p:nvGrpSpPr>
          <p:cNvPr id="14" name="Group 35"/>
          <p:cNvGrpSpPr/>
          <p:nvPr/>
        </p:nvGrpSpPr>
        <p:grpSpPr>
          <a:xfrm>
            <a:off x="561181" y="4915567"/>
            <a:ext cx="5536482" cy="2629820"/>
            <a:chOff x="637381" y="4915567"/>
            <a:chExt cx="5536482" cy="2629820"/>
          </a:xfrm>
          <a:effectLst>
            <a:outerShdw blurRad="50800" dist="38100" dir="2700000">
              <a:srgbClr val="000000">
                <a:alpha val="43000"/>
              </a:srgbClr>
            </a:outerShdw>
          </a:effectLst>
        </p:grpSpPr>
        <p:sp>
          <p:nvSpPr>
            <p:cNvPr id="30" name="TextBox 29"/>
            <p:cNvSpPr txBox="1"/>
            <p:nvPr/>
          </p:nvSpPr>
          <p:spPr>
            <a:xfrm>
              <a:off x="3685381" y="5868987"/>
              <a:ext cx="2488482" cy="707886"/>
            </a:xfrm>
            <a:prstGeom prst="rect">
              <a:avLst/>
            </a:prstGeom>
            <a:noFill/>
          </p:spPr>
          <p:txBody>
            <a:bodyPr wrap="none" rtlCol="0">
              <a:spAutoFit/>
            </a:bodyPr>
            <a:lstStyle/>
            <a:p>
              <a:r>
                <a:rPr lang="en-US" dirty="0" smtClean="0">
                  <a:solidFill>
                    <a:schemeClr val="tx1"/>
                  </a:solidFill>
                </a:rPr>
                <a:t>tissue specific </a:t>
              </a:r>
            </a:p>
            <a:p>
              <a:r>
                <a:rPr lang="en-US" dirty="0" err="1" smtClean="0">
                  <a:solidFill>
                    <a:schemeClr val="tx1"/>
                  </a:solidFill>
                </a:rPr>
                <a:t>epigenome</a:t>
              </a:r>
              <a:r>
                <a:rPr lang="en-US" dirty="0" smtClean="0">
                  <a:solidFill>
                    <a:schemeClr val="tx1"/>
                  </a:solidFill>
                </a:rPr>
                <a:t> profile</a:t>
              </a:r>
              <a:endParaRPr lang="en-US" dirty="0">
                <a:solidFill>
                  <a:schemeClr val="tx1"/>
                </a:solidFill>
              </a:endParaRPr>
            </a:p>
          </p:txBody>
        </p:sp>
        <p:pic>
          <p:nvPicPr>
            <p:cNvPr id="34" name="Picture 33" descr="F1.large.png"/>
            <p:cNvPicPr>
              <a:picLocks noChangeAspect="1"/>
            </p:cNvPicPr>
            <p:nvPr/>
          </p:nvPicPr>
          <p:blipFill>
            <a:blip r:embed="rId5"/>
            <a:stretch>
              <a:fillRect/>
            </a:stretch>
          </p:blipFill>
          <p:spPr>
            <a:xfrm>
              <a:off x="637381" y="4915567"/>
              <a:ext cx="2895600" cy="2629820"/>
            </a:xfrm>
            <a:prstGeom prst="rect">
              <a:avLst/>
            </a:prstGeom>
            <a:ln w="12700" cap="flat" cmpd="sng" algn="ctr">
              <a:solidFill>
                <a:srgbClr val="6D6D6D"/>
              </a:solidFill>
              <a:prstDash val="solid"/>
              <a:round/>
              <a:headEnd type="none" w="med" len="med"/>
              <a:tailEnd type="none" w="med" len="med"/>
            </a:ln>
            <a:effectLst>
              <a:outerShdw blurRad="50800" dist="38100" dir="2700000">
                <a:srgbClr val="000000">
                  <a:alpha val="43000"/>
                </a:srgbClr>
              </a:outerShdw>
            </a:effectLst>
          </p:spPr>
        </p:pic>
      </p:grpSp>
      <p:grpSp>
        <p:nvGrpSpPr>
          <p:cNvPr id="15" name="Group 42"/>
          <p:cNvGrpSpPr/>
          <p:nvPr/>
        </p:nvGrpSpPr>
        <p:grpSpPr>
          <a:xfrm>
            <a:off x="7556533" y="4345781"/>
            <a:ext cx="953982" cy="1542316"/>
            <a:chOff x="7556533" y="4345781"/>
            <a:chExt cx="953982" cy="1542316"/>
          </a:xfrm>
          <a:effectLst>
            <a:outerShdw blurRad="50800" dist="38100" dir="2700000">
              <a:srgbClr val="000000">
                <a:alpha val="43000"/>
              </a:srgbClr>
            </a:outerShdw>
          </a:effectLst>
        </p:grpSpPr>
        <p:cxnSp>
          <p:nvCxnSpPr>
            <p:cNvPr id="41" name="Straight Arrow Connector 40"/>
            <p:cNvCxnSpPr/>
            <p:nvPr/>
          </p:nvCxnSpPr>
          <p:spPr bwMode="auto">
            <a:xfrm rot="5400000">
              <a:off x="7457281" y="4840287"/>
              <a:ext cx="990600" cy="1588"/>
            </a:xfrm>
            <a:prstGeom prst="straightConnector1">
              <a:avLst/>
            </a:prstGeom>
            <a:solidFill>
              <a:schemeClr val="accent1"/>
            </a:solidFill>
            <a:ln w="44450" cap="flat" cmpd="sng" algn="ctr">
              <a:solidFill>
                <a:schemeClr val="tx1"/>
              </a:solidFill>
              <a:prstDash val="solid"/>
              <a:round/>
              <a:headEnd type="none" w="med" len="med"/>
              <a:tailEnd type="arrow" w="med" len="med"/>
            </a:ln>
            <a:effectLst/>
          </p:spPr>
        </p:cxnSp>
        <p:sp>
          <p:nvSpPr>
            <p:cNvPr id="42" name="TextBox 41"/>
            <p:cNvSpPr txBox="1"/>
            <p:nvPr/>
          </p:nvSpPr>
          <p:spPr>
            <a:xfrm>
              <a:off x="7556533" y="5487987"/>
              <a:ext cx="953982" cy="400110"/>
            </a:xfrm>
            <a:prstGeom prst="rect">
              <a:avLst/>
            </a:prstGeom>
            <a:noFill/>
          </p:spPr>
          <p:txBody>
            <a:bodyPr wrap="none" rtlCol="0">
              <a:spAutoFit/>
            </a:bodyPr>
            <a:lstStyle/>
            <a:p>
              <a:r>
                <a:rPr lang="en-US" dirty="0" err="1" smtClean="0">
                  <a:solidFill>
                    <a:srgbClr val="003366"/>
                  </a:solidFill>
                </a:rPr>
                <a:t>eQTL</a:t>
              </a:r>
              <a:r>
                <a:rPr lang="en-US" dirty="0" smtClean="0">
                  <a:solidFill>
                    <a:srgbClr val="003366"/>
                  </a:solidFill>
                </a:rPr>
                <a:t>?</a:t>
              </a:r>
              <a:endParaRPr lang="en-US" dirty="0">
                <a:solidFill>
                  <a:srgbClr val="003366"/>
                </a:solidFill>
              </a:endParaRPr>
            </a:p>
          </p:txBody>
        </p:sp>
      </p:grpSp>
    </p:spTree>
    <p:extLst>
      <p:ext uri="{BB962C8B-B14F-4D97-AF65-F5344CB8AC3E}">
        <p14:creationId xmlns:p14="http://schemas.microsoft.com/office/powerpoint/2010/main" val="37399608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368300" y="104775"/>
            <a:ext cx="10021888" cy="438150"/>
          </a:xfrm>
        </p:spPr>
        <p:txBody>
          <a:bodyPr/>
          <a:lstStyle/>
          <a:p>
            <a:pPr algn="l" eaLnBrk="1" hangingPunct="1"/>
            <a:r>
              <a:rPr lang="en-US" sz="2400" b="1" dirty="0" err="1" smtClean="0">
                <a:solidFill>
                  <a:srgbClr val="FFF078"/>
                </a:solidFill>
                <a:latin typeface="Century Gothic" pitchFamily="-84" charset="0"/>
                <a:ea typeface="ＭＳ Ｐゴシック" pitchFamily="-84" charset="-128"/>
                <a:cs typeface="ＭＳ Ｐゴシック" pitchFamily="-84" charset="-128"/>
              </a:rPr>
              <a:t>Epigenomics</a:t>
            </a:r>
            <a:endParaRPr lang="en-US" sz="2400" b="1" dirty="0" smtClean="0">
              <a:solidFill>
                <a:srgbClr val="FFF078"/>
              </a:solidFill>
              <a:latin typeface="Century Gothic" pitchFamily="-84" charset="0"/>
              <a:ea typeface="ＭＳ Ｐゴシック" pitchFamily="-84" charset="-128"/>
              <a:cs typeface="ＭＳ Ｐゴシック" pitchFamily="-84" charset="-128"/>
            </a:endParaRPr>
          </a:p>
        </p:txBody>
      </p:sp>
      <p:sp>
        <p:nvSpPr>
          <p:cNvPr id="2" name="TextBox 1"/>
          <p:cNvSpPr txBox="1"/>
          <p:nvPr/>
        </p:nvSpPr>
        <p:spPr>
          <a:xfrm>
            <a:off x="3125341" y="3387923"/>
            <a:ext cx="4385185" cy="523220"/>
          </a:xfrm>
          <a:prstGeom prst="rect">
            <a:avLst/>
          </a:prstGeom>
          <a:noFill/>
        </p:spPr>
        <p:txBody>
          <a:bodyPr wrap="none" rtlCol="0">
            <a:spAutoFit/>
          </a:bodyPr>
          <a:lstStyle/>
          <a:p>
            <a:r>
              <a:rPr lang="en-US" sz="2800" dirty="0" err="1" smtClean="0">
                <a:solidFill>
                  <a:srgbClr val="003366"/>
                </a:solidFill>
              </a:rPr>
              <a:t>Epigenome</a:t>
            </a:r>
            <a:r>
              <a:rPr lang="en-US" sz="2800" dirty="0" smtClean="0">
                <a:solidFill>
                  <a:srgbClr val="003366"/>
                </a:solidFill>
              </a:rPr>
              <a:t> </a:t>
            </a:r>
            <a:r>
              <a:rPr lang="en-US" sz="2800" dirty="0" smtClean="0">
                <a:solidFill>
                  <a:srgbClr val="003366"/>
                </a:solidFill>
              </a:rPr>
              <a:t>Sequencing</a:t>
            </a:r>
            <a:endParaRPr lang="en-US" sz="2800" dirty="0">
              <a:solidFill>
                <a:srgbClr val="003366"/>
              </a:solidFill>
            </a:endParaRPr>
          </a:p>
        </p:txBody>
      </p:sp>
    </p:spTree>
    <p:extLst>
      <p:ext uri="{BB962C8B-B14F-4D97-AF65-F5344CB8AC3E}">
        <p14:creationId xmlns:p14="http://schemas.microsoft.com/office/powerpoint/2010/main" val="4265780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053" y="939651"/>
            <a:ext cx="9793088" cy="6768752"/>
          </a:xfrm>
          <a:prstGeom prst="rect">
            <a:avLst/>
          </a:prstGeom>
          <a:ln w="12700">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37" name="Rounded Rectangle 36"/>
          <p:cNvSpPr/>
          <p:nvPr/>
        </p:nvSpPr>
        <p:spPr>
          <a:xfrm>
            <a:off x="5430503" y="1396131"/>
            <a:ext cx="3484154" cy="3143919"/>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sp>
        <p:nvSpPr>
          <p:cNvPr id="3" name="Rounded Rectangle 2"/>
          <p:cNvSpPr/>
          <p:nvPr/>
        </p:nvSpPr>
        <p:spPr bwMode="auto">
          <a:xfrm>
            <a:off x="1541165" y="1371699"/>
            <a:ext cx="2664296" cy="3168352"/>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47107" name="Rectangle 2"/>
          <p:cNvSpPr>
            <a:spLocks noGrp="1" noChangeArrowheads="1"/>
          </p:cNvSpPr>
          <p:nvPr>
            <p:ph type="title" idx="4294967295"/>
          </p:nvPr>
        </p:nvSpPr>
        <p:spPr>
          <a:xfrm>
            <a:off x="368300" y="104775"/>
            <a:ext cx="10021888"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Effect of Learning on the Cortex </a:t>
            </a:r>
            <a:r>
              <a:rPr lang="en-US" sz="2400" b="1" dirty="0" err="1" smtClean="0">
                <a:solidFill>
                  <a:srgbClr val="FFF078"/>
                </a:solidFill>
                <a:latin typeface="Century Gothic" pitchFamily="-84" charset="0"/>
                <a:ea typeface="ＭＳ Ｐゴシック" pitchFamily="-84" charset="-128"/>
                <a:cs typeface="ＭＳ Ｐゴシック" pitchFamily="-84" charset="-128"/>
              </a:rPr>
              <a:t>Epigenome</a:t>
            </a:r>
            <a:endParaRPr lang="en-US" sz="2400" b="1" dirty="0" smtClean="0">
              <a:solidFill>
                <a:srgbClr val="FFF078"/>
              </a:solidFill>
              <a:latin typeface="Century Gothic" pitchFamily="-84" charset="0"/>
              <a:ea typeface="ＭＳ Ｐゴシック" pitchFamily="-84" charset="-128"/>
              <a:cs typeface="ＭＳ Ｐゴシック" pitchFamily="-84" charset="-128"/>
            </a:endParaRPr>
          </a:p>
        </p:txBody>
      </p:sp>
      <p:pic>
        <p:nvPicPr>
          <p:cNvPr id="468" name="Picture 676"/>
          <p:cNvPicPr>
            <a:picLocks noChangeAspect="1" noChangeArrowheads="1"/>
          </p:cNvPicPr>
          <p:nvPr/>
        </p:nvPicPr>
        <p:blipFill>
          <a:blip r:embed="rId3"/>
          <a:srcRect b="10571"/>
          <a:stretch>
            <a:fillRect/>
          </a:stretch>
        </p:blipFill>
        <p:spPr bwMode="auto">
          <a:xfrm>
            <a:off x="5363025" y="4972099"/>
            <a:ext cx="3738980" cy="2540957"/>
          </a:xfrm>
          <a:prstGeom prst="rect">
            <a:avLst/>
          </a:prstGeom>
          <a:noFill/>
          <a:ln w="9525">
            <a:solidFill>
              <a:srgbClr val="7F7F7F"/>
            </a:solidFill>
            <a:miter lim="800000"/>
            <a:headEnd/>
            <a:tailEnd/>
          </a:ln>
          <a:effectLst>
            <a:outerShdw blurRad="50800" dist="38100" dir="2700000">
              <a:srgbClr val="000000">
                <a:alpha val="43000"/>
              </a:srgbClr>
            </a:outerShdw>
          </a:effectLst>
        </p:spPr>
      </p:pic>
      <p:sp>
        <p:nvSpPr>
          <p:cNvPr id="30" name="TextBox 29"/>
          <p:cNvSpPr txBox="1"/>
          <p:nvPr/>
        </p:nvSpPr>
        <p:spPr>
          <a:xfrm>
            <a:off x="2818130" y="2404516"/>
            <a:ext cx="987069" cy="338554"/>
          </a:xfrm>
          <a:prstGeom prst="rect">
            <a:avLst/>
          </a:prstGeom>
          <a:noFill/>
        </p:spPr>
        <p:txBody>
          <a:bodyPr wrap="none" rtlCol="0">
            <a:spAutoFit/>
          </a:bodyPr>
          <a:lstStyle/>
          <a:p>
            <a:r>
              <a:rPr lang="en-US" sz="1600" dirty="0" smtClean="0">
                <a:cs typeface="Century Gothic"/>
              </a:rPr>
              <a:t>Wild type</a:t>
            </a:r>
            <a:endParaRPr lang="en-US" sz="1600" dirty="0">
              <a:cs typeface="Century Gothic"/>
            </a:endParaRPr>
          </a:p>
        </p:txBody>
      </p:sp>
      <p:sp>
        <p:nvSpPr>
          <p:cNvPr id="34" name="TextBox 33"/>
          <p:cNvSpPr txBox="1"/>
          <p:nvPr/>
        </p:nvSpPr>
        <p:spPr>
          <a:xfrm>
            <a:off x="6273402" y="1309505"/>
            <a:ext cx="224427" cy="411450"/>
          </a:xfrm>
          <a:prstGeom prst="rect">
            <a:avLst/>
          </a:prstGeom>
          <a:noFill/>
        </p:spPr>
        <p:txBody>
          <a:bodyPr wrap="square" rtlCol="0">
            <a:spAutoFit/>
          </a:bodyPr>
          <a:lstStyle/>
          <a:p>
            <a:endParaRPr lang="en-US" sz="1600" dirty="0">
              <a:cs typeface="Century Gothic"/>
            </a:endParaRPr>
          </a:p>
        </p:txBody>
      </p:sp>
      <p:grpSp>
        <p:nvGrpSpPr>
          <p:cNvPr id="6" name="Group 5"/>
          <p:cNvGrpSpPr/>
          <p:nvPr/>
        </p:nvGrpSpPr>
        <p:grpSpPr>
          <a:xfrm>
            <a:off x="6437709" y="1997974"/>
            <a:ext cx="1418097" cy="2315983"/>
            <a:chOff x="6171740" y="1997974"/>
            <a:chExt cx="1159716" cy="1894005"/>
          </a:xfrm>
        </p:grpSpPr>
        <p:pic>
          <p:nvPicPr>
            <p:cNvPr id="29" name="Picture 28"/>
            <p:cNvPicPr>
              <a:picLocks noChangeAspect="1"/>
            </p:cNvPicPr>
            <p:nvPr/>
          </p:nvPicPr>
          <p:blipFill>
            <a:blip r:embed="rId4"/>
            <a:stretch>
              <a:fillRect/>
            </a:stretch>
          </p:blipFill>
          <p:spPr>
            <a:xfrm>
              <a:off x="6171740" y="1997974"/>
              <a:ext cx="1159716" cy="1159716"/>
            </a:xfrm>
            <a:prstGeom prst="rect">
              <a:avLst/>
            </a:prstGeom>
          </p:spPr>
        </p:pic>
        <p:sp>
          <p:nvSpPr>
            <p:cNvPr id="35" name="Rectangle 34"/>
            <p:cNvSpPr/>
            <p:nvPr/>
          </p:nvSpPr>
          <p:spPr>
            <a:xfrm>
              <a:off x="6423289" y="2772166"/>
              <a:ext cx="680048" cy="1119813"/>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pic>
          <p:nvPicPr>
            <p:cNvPr id="36" name="Picture 35"/>
            <p:cNvPicPr>
              <a:picLocks noChangeAspect="1"/>
            </p:cNvPicPr>
            <p:nvPr/>
          </p:nvPicPr>
          <p:blipFill>
            <a:blip r:embed="rId5"/>
            <a:stretch>
              <a:fillRect/>
            </a:stretch>
          </p:blipFill>
          <p:spPr>
            <a:xfrm rot="10800000">
              <a:off x="6449409" y="2624463"/>
              <a:ext cx="838126" cy="1128553"/>
            </a:xfrm>
            <a:prstGeom prst="rect">
              <a:avLst/>
            </a:prstGeom>
          </p:spPr>
        </p:pic>
      </p:grpSp>
      <p:sp>
        <p:nvSpPr>
          <p:cNvPr id="38" name="TextBox 37"/>
          <p:cNvSpPr txBox="1"/>
          <p:nvPr/>
        </p:nvSpPr>
        <p:spPr>
          <a:xfrm>
            <a:off x="5614239" y="939651"/>
            <a:ext cx="3184285" cy="338554"/>
          </a:xfrm>
          <a:prstGeom prst="rect">
            <a:avLst/>
          </a:prstGeom>
          <a:noFill/>
        </p:spPr>
        <p:txBody>
          <a:bodyPr wrap="none" rtlCol="0">
            <a:spAutoFit/>
          </a:bodyPr>
          <a:lstStyle/>
          <a:p>
            <a:r>
              <a:rPr lang="en-US" sz="1600" b="1" dirty="0" smtClean="0">
                <a:solidFill>
                  <a:srgbClr val="003366"/>
                </a:solidFill>
                <a:cs typeface="Century Gothic"/>
              </a:rPr>
              <a:t>Environmental Enrichment (EE)</a:t>
            </a:r>
            <a:endParaRPr lang="en-US" sz="1600" b="1" dirty="0">
              <a:solidFill>
                <a:srgbClr val="003366"/>
              </a:solidFill>
              <a:cs typeface="Century Gothic"/>
            </a:endParaRPr>
          </a:p>
        </p:txBody>
      </p:sp>
      <p:pic>
        <p:nvPicPr>
          <p:cNvPr id="39" name="Picture 38"/>
          <p:cNvPicPr>
            <a:picLocks noChangeAspect="1"/>
          </p:cNvPicPr>
          <p:nvPr/>
        </p:nvPicPr>
        <p:blipFill>
          <a:blip r:embed="rId6"/>
          <a:stretch>
            <a:fillRect/>
          </a:stretch>
        </p:blipFill>
        <p:spPr>
          <a:xfrm rot="16017174">
            <a:off x="5639620" y="1931270"/>
            <a:ext cx="310412" cy="420727"/>
          </a:xfrm>
          <a:prstGeom prst="rect">
            <a:avLst/>
          </a:prstGeom>
        </p:spPr>
      </p:pic>
      <p:pic>
        <p:nvPicPr>
          <p:cNvPr id="40" name="Picture 39"/>
          <p:cNvPicPr>
            <a:picLocks noChangeAspect="1"/>
          </p:cNvPicPr>
          <p:nvPr/>
        </p:nvPicPr>
        <p:blipFill>
          <a:blip r:embed="rId7"/>
          <a:stretch>
            <a:fillRect/>
          </a:stretch>
        </p:blipFill>
        <p:spPr>
          <a:xfrm>
            <a:off x="8098292" y="1858093"/>
            <a:ext cx="721117" cy="521718"/>
          </a:xfrm>
          <a:prstGeom prst="rect">
            <a:avLst/>
          </a:prstGeom>
        </p:spPr>
      </p:pic>
      <p:sp>
        <p:nvSpPr>
          <p:cNvPr id="41" name="Oval 40"/>
          <p:cNvSpPr/>
          <p:nvPr/>
        </p:nvSpPr>
        <p:spPr>
          <a:xfrm>
            <a:off x="6083105" y="1600075"/>
            <a:ext cx="392015" cy="41969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600" dirty="0"/>
          </a:p>
        </p:txBody>
      </p:sp>
      <p:sp>
        <p:nvSpPr>
          <p:cNvPr id="42" name="Cube 41"/>
          <p:cNvSpPr/>
          <p:nvPr/>
        </p:nvSpPr>
        <p:spPr>
          <a:xfrm>
            <a:off x="7530020" y="1515715"/>
            <a:ext cx="641317" cy="459413"/>
          </a:xfrm>
          <a:prstGeom prst="cub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dirty="0"/>
          </a:p>
        </p:txBody>
      </p:sp>
      <p:pic>
        <p:nvPicPr>
          <p:cNvPr id="43" name="Picture 42"/>
          <p:cNvPicPr>
            <a:picLocks noChangeAspect="1"/>
          </p:cNvPicPr>
          <p:nvPr/>
        </p:nvPicPr>
        <p:blipFill>
          <a:blip r:embed="rId8"/>
          <a:stretch>
            <a:fillRect/>
          </a:stretch>
        </p:blipFill>
        <p:spPr>
          <a:xfrm>
            <a:off x="6674373" y="1462766"/>
            <a:ext cx="704876" cy="704877"/>
          </a:xfrm>
          <a:prstGeom prst="rect">
            <a:avLst/>
          </a:prstGeom>
        </p:spPr>
      </p:pic>
      <p:sp>
        <p:nvSpPr>
          <p:cNvPr id="46" name="TextBox 45"/>
          <p:cNvSpPr txBox="1"/>
          <p:nvPr/>
        </p:nvSpPr>
        <p:spPr>
          <a:xfrm>
            <a:off x="2115241" y="939651"/>
            <a:ext cx="1514156" cy="338554"/>
          </a:xfrm>
          <a:prstGeom prst="rect">
            <a:avLst/>
          </a:prstGeom>
          <a:noFill/>
        </p:spPr>
        <p:txBody>
          <a:bodyPr wrap="none" rtlCol="0">
            <a:spAutoFit/>
          </a:bodyPr>
          <a:lstStyle/>
          <a:p>
            <a:r>
              <a:rPr lang="en-US" sz="1600" b="1" dirty="0" smtClean="0">
                <a:solidFill>
                  <a:srgbClr val="003366"/>
                </a:solidFill>
                <a:cs typeface="Century Gothic"/>
              </a:rPr>
              <a:t>No Treatment</a:t>
            </a:r>
            <a:endParaRPr lang="en-US" sz="1600" b="1" dirty="0">
              <a:solidFill>
                <a:srgbClr val="003366"/>
              </a:solidFill>
              <a:cs typeface="Century Gothic"/>
            </a:endParaRPr>
          </a:p>
        </p:txBody>
      </p:sp>
      <p:pic>
        <p:nvPicPr>
          <p:cNvPr id="47" name="Picture 46"/>
          <p:cNvPicPr>
            <a:picLocks noChangeAspect="1"/>
          </p:cNvPicPr>
          <p:nvPr/>
        </p:nvPicPr>
        <p:blipFill>
          <a:blip r:embed="rId5"/>
          <a:stretch>
            <a:fillRect/>
          </a:stretch>
        </p:blipFill>
        <p:spPr>
          <a:xfrm rot="10800000">
            <a:off x="2333253" y="2739851"/>
            <a:ext cx="1054150" cy="1419433"/>
          </a:xfrm>
          <a:prstGeom prst="rect">
            <a:avLst/>
          </a:prstGeom>
        </p:spPr>
      </p:pic>
      <p:sp>
        <p:nvSpPr>
          <p:cNvPr id="5" name="Oval Callout 4"/>
          <p:cNvSpPr/>
          <p:nvPr/>
        </p:nvSpPr>
        <p:spPr bwMode="auto">
          <a:xfrm>
            <a:off x="2549277" y="1731739"/>
            <a:ext cx="1512168" cy="720080"/>
          </a:xfrm>
          <a:prstGeom prst="wedgeEllipseCallou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prstTxWarp prst="textNoShape">
              <a:avLst/>
            </a:prstTxWarp>
          </a:bodyPr>
          <a:lstStyle/>
          <a:p>
            <a:pPr algn="ctr"/>
            <a:r>
              <a:rPr lang="en-US" sz="1800" dirty="0">
                <a:solidFill>
                  <a:srgbClr val="003366"/>
                </a:solidFill>
                <a:latin typeface="Century Gothic" pitchFamily="-111" charset="0"/>
              </a:rPr>
              <a:t>Boring</a:t>
            </a:r>
            <a:endParaRPr lang="en-US" sz="1800" b="1" dirty="0">
              <a:solidFill>
                <a:schemeClr val="bg1"/>
              </a:solidFill>
              <a:latin typeface="Century Gothic" pitchFamily="-111" charset="0"/>
            </a:endParaRPr>
          </a:p>
        </p:txBody>
      </p:sp>
      <p:sp>
        <p:nvSpPr>
          <p:cNvPr id="26" name="TextBox 2"/>
          <p:cNvSpPr txBox="1">
            <a:spLocks noChangeArrowheads="1"/>
          </p:cNvSpPr>
          <p:nvPr/>
        </p:nvSpPr>
        <p:spPr bwMode="auto">
          <a:xfrm>
            <a:off x="3125341" y="5548163"/>
            <a:ext cx="2232248" cy="1477328"/>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defRPr/>
            </a:pPr>
            <a:r>
              <a:rPr lang="en-US" sz="1800" dirty="0" smtClean="0">
                <a:solidFill>
                  <a:schemeClr val="tx1"/>
                </a:solidFill>
              </a:rPr>
              <a:t>Stimulation:</a:t>
            </a:r>
          </a:p>
          <a:p>
            <a:pPr marL="342900" indent="-342900">
              <a:buFont typeface="Arial"/>
              <a:buChar char="•"/>
              <a:defRPr/>
            </a:pPr>
            <a:r>
              <a:rPr lang="en-US" sz="1800" dirty="0" smtClean="0">
                <a:solidFill>
                  <a:schemeClr val="tx1"/>
                </a:solidFill>
              </a:rPr>
              <a:t>Visual</a:t>
            </a:r>
          </a:p>
          <a:p>
            <a:pPr marL="342900" indent="-342900">
              <a:buFont typeface="Arial"/>
              <a:buChar char="•"/>
              <a:defRPr/>
            </a:pPr>
            <a:r>
              <a:rPr lang="en-US" sz="1800" dirty="0" smtClean="0">
                <a:solidFill>
                  <a:schemeClr val="tx1"/>
                </a:solidFill>
              </a:rPr>
              <a:t>Motor</a:t>
            </a:r>
          </a:p>
          <a:p>
            <a:pPr marL="342900" indent="-342900">
              <a:buFont typeface="Arial"/>
              <a:buChar char="•"/>
              <a:defRPr/>
            </a:pPr>
            <a:r>
              <a:rPr lang="en-US" sz="1800" dirty="0" smtClean="0">
                <a:solidFill>
                  <a:schemeClr val="tx1"/>
                </a:solidFill>
              </a:rPr>
              <a:t>Cognitive</a:t>
            </a:r>
          </a:p>
          <a:p>
            <a:pPr marL="342900" indent="-342900">
              <a:buFont typeface="Arial"/>
              <a:buChar char="•"/>
              <a:defRPr/>
            </a:pPr>
            <a:r>
              <a:rPr lang="en-US" sz="1800" dirty="0" smtClean="0">
                <a:solidFill>
                  <a:schemeClr val="tx1"/>
                </a:solidFill>
              </a:rPr>
              <a:t>Somatosensory</a:t>
            </a:r>
            <a:endParaRPr lang="en-US" sz="1800" dirty="0">
              <a:solidFill>
                <a:schemeClr val="tx1"/>
              </a:solidFill>
              <a:latin typeface="Century Gothic" pitchFamily="-1" charset="0"/>
            </a:endParaRPr>
          </a:p>
        </p:txBody>
      </p:sp>
    </p:spTree>
    <p:extLst>
      <p:ext uri="{BB962C8B-B14F-4D97-AF65-F5344CB8AC3E}">
        <p14:creationId xmlns:p14="http://schemas.microsoft.com/office/powerpoint/2010/main" val="1815827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33053" y="1011659"/>
            <a:ext cx="9217024" cy="6768752"/>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FFFF00"/>
              </a:solidFill>
              <a:effectLst/>
              <a:latin typeface="Century Gothic" pitchFamily="-111" charset="0"/>
            </a:endParaRPr>
          </a:p>
        </p:txBody>
      </p:sp>
      <p:sp>
        <p:nvSpPr>
          <p:cNvPr id="47107" name="Rectangle 2"/>
          <p:cNvSpPr>
            <a:spLocks noGrp="1" noChangeArrowheads="1"/>
          </p:cNvSpPr>
          <p:nvPr>
            <p:ph type="title" idx="4294967295"/>
          </p:nvPr>
        </p:nvSpPr>
        <p:spPr>
          <a:xfrm>
            <a:off x="368300" y="104775"/>
            <a:ext cx="10021888"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Studying the “Complete </a:t>
            </a:r>
            <a:r>
              <a:rPr lang="en-US" sz="2400" b="1" dirty="0" err="1" smtClean="0">
                <a:solidFill>
                  <a:srgbClr val="FFF078"/>
                </a:solidFill>
                <a:latin typeface="Century Gothic" pitchFamily="-84" charset="0"/>
                <a:ea typeface="ＭＳ Ｐゴシック" pitchFamily="-84" charset="-128"/>
                <a:cs typeface="ＭＳ Ｐゴシック" pitchFamily="-84" charset="-128"/>
              </a:rPr>
              <a:t>Epigenome</a:t>
            </a:r>
            <a:r>
              <a:rPr lang="en-US" sz="2400" b="1" dirty="0" smtClean="0">
                <a:solidFill>
                  <a:srgbClr val="FFF078"/>
                </a:solidFill>
                <a:latin typeface="Century Gothic" pitchFamily="-84" charset="0"/>
                <a:ea typeface="ＭＳ Ｐゴシック" pitchFamily="-84" charset="-128"/>
                <a:cs typeface="ＭＳ Ｐゴシック" pitchFamily="-84" charset="-128"/>
              </a:rPr>
              <a:t>” Using NGS </a:t>
            </a:r>
          </a:p>
        </p:txBody>
      </p:sp>
      <p:pic>
        <p:nvPicPr>
          <p:cNvPr id="7" name="Picture 6"/>
          <p:cNvPicPr>
            <a:picLocks noChangeAspect="1"/>
          </p:cNvPicPr>
          <p:nvPr/>
        </p:nvPicPr>
        <p:blipFill rotWithShape="1">
          <a:blip r:embed="rId3"/>
          <a:srcRect t="1567"/>
          <a:stretch/>
        </p:blipFill>
        <p:spPr>
          <a:xfrm>
            <a:off x="1109117" y="2523827"/>
            <a:ext cx="7859174" cy="4855496"/>
          </a:xfrm>
          <a:prstGeom prst="rect">
            <a:avLst/>
          </a:prstGeom>
        </p:spPr>
      </p:pic>
      <p:pic>
        <p:nvPicPr>
          <p:cNvPr id="8" name="Picture 7"/>
          <p:cNvPicPr>
            <a:picLocks noChangeAspect="1"/>
          </p:cNvPicPr>
          <p:nvPr/>
        </p:nvPicPr>
        <p:blipFill>
          <a:blip r:embed="rId4"/>
          <a:stretch>
            <a:fillRect/>
          </a:stretch>
        </p:blipFill>
        <p:spPr>
          <a:xfrm>
            <a:off x="7877869" y="1155675"/>
            <a:ext cx="800062" cy="1077299"/>
          </a:xfrm>
          <a:prstGeom prst="rect">
            <a:avLst/>
          </a:prstGeom>
        </p:spPr>
      </p:pic>
      <p:pic>
        <p:nvPicPr>
          <p:cNvPr id="9" name="Picture 8" descr="Mouse_brain_lateral_vi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581" y="1443707"/>
            <a:ext cx="1296731" cy="1296731"/>
          </a:xfrm>
          <a:prstGeom prst="rect">
            <a:avLst/>
          </a:prstGeom>
        </p:spPr>
      </p:pic>
      <p:cxnSp>
        <p:nvCxnSpPr>
          <p:cNvPr id="11" name="Straight Arrow Connector 10"/>
          <p:cNvCxnSpPr/>
          <p:nvPr/>
        </p:nvCxnSpPr>
        <p:spPr>
          <a:xfrm flipH="1">
            <a:off x="6437709" y="1731739"/>
            <a:ext cx="1368152" cy="288032"/>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21085" y="1155675"/>
            <a:ext cx="4378122" cy="584776"/>
          </a:xfrm>
          <a:prstGeom prst="rect">
            <a:avLst/>
          </a:prstGeom>
          <a:noFill/>
        </p:spPr>
        <p:txBody>
          <a:bodyPr wrap="none" rtlCol="0">
            <a:spAutoFit/>
          </a:bodyPr>
          <a:lstStyle/>
          <a:p>
            <a:pPr marL="285750" indent="-285750">
              <a:buFont typeface="Arial"/>
              <a:buChar char="•"/>
            </a:pPr>
            <a:r>
              <a:rPr lang="en-US" sz="1600" dirty="0" smtClean="0">
                <a:solidFill>
                  <a:srgbClr val="003366"/>
                </a:solidFill>
                <a:latin typeface="Century Gothic"/>
                <a:cs typeface="Century Gothic"/>
              </a:rPr>
              <a:t>2 treated groups vs. 2 untreated groups </a:t>
            </a:r>
          </a:p>
          <a:p>
            <a:pPr marL="285750" indent="-285750">
              <a:buFont typeface="Arial"/>
              <a:buChar char="•"/>
            </a:pPr>
            <a:r>
              <a:rPr lang="en-US" sz="1600" dirty="0" smtClean="0">
                <a:solidFill>
                  <a:srgbClr val="003366"/>
                </a:solidFill>
                <a:latin typeface="Century Gothic"/>
                <a:cs typeface="Century Gothic"/>
              </a:rPr>
              <a:t>5 mice per group, pooled cortex tissue</a:t>
            </a:r>
            <a:endParaRPr lang="en-US" sz="1600" dirty="0">
              <a:solidFill>
                <a:srgbClr val="003366"/>
              </a:solidFill>
              <a:latin typeface="Century Gothic"/>
              <a:cs typeface="Century Gothic"/>
            </a:endParaRPr>
          </a:p>
        </p:txBody>
      </p:sp>
      <p:cxnSp>
        <p:nvCxnSpPr>
          <p:cNvPr id="15" name="Elbow Connector 14"/>
          <p:cNvCxnSpPr>
            <a:endCxn id="7" idx="0"/>
          </p:cNvCxnSpPr>
          <p:nvPr/>
        </p:nvCxnSpPr>
        <p:spPr bwMode="auto">
          <a:xfrm rot="5400000">
            <a:off x="4838107" y="2148361"/>
            <a:ext cx="576064" cy="174869"/>
          </a:xfrm>
          <a:prstGeom prst="bentConnector3">
            <a:avLst>
              <a:gd name="adj1" fmla="val 456"/>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1580695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33053" y="1011659"/>
            <a:ext cx="9217024" cy="6768752"/>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FFFF00"/>
              </a:solidFill>
              <a:effectLst/>
              <a:latin typeface="Century Gothic" pitchFamily="-111" charset="0"/>
            </a:endParaRPr>
          </a:p>
        </p:txBody>
      </p:sp>
      <p:sp>
        <p:nvSpPr>
          <p:cNvPr id="47107" name="Rectangle 2"/>
          <p:cNvSpPr>
            <a:spLocks noGrp="1" noChangeArrowheads="1"/>
          </p:cNvSpPr>
          <p:nvPr>
            <p:ph type="title" idx="4294967295"/>
          </p:nvPr>
        </p:nvSpPr>
        <p:spPr>
          <a:xfrm>
            <a:off x="368300" y="104775"/>
            <a:ext cx="10021888"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Studying the “Complete </a:t>
            </a:r>
            <a:r>
              <a:rPr lang="en-US" sz="2400" b="1" dirty="0" err="1" smtClean="0">
                <a:solidFill>
                  <a:srgbClr val="FFF078"/>
                </a:solidFill>
                <a:latin typeface="Century Gothic" pitchFamily="-84" charset="0"/>
                <a:ea typeface="ＭＳ Ｐゴシック" pitchFamily="-84" charset="-128"/>
                <a:cs typeface="ＭＳ Ｐゴシック" pitchFamily="-84" charset="-128"/>
              </a:rPr>
              <a:t>Epigenome</a:t>
            </a:r>
            <a:r>
              <a:rPr lang="en-US" sz="2400" b="1" dirty="0" smtClean="0">
                <a:solidFill>
                  <a:srgbClr val="FFF078"/>
                </a:solidFill>
                <a:latin typeface="Century Gothic" pitchFamily="-84" charset="0"/>
                <a:ea typeface="ＭＳ Ｐゴシック" pitchFamily="-84" charset="-128"/>
                <a:cs typeface="ＭＳ Ｐゴシック" pitchFamily="-84" charset="-128"/>
              </a:rPr>
              <a:t>” Using NGS </a:t>
            </a:r>
          </a:p>
        </p:txBody>
      </p:sp>
      <p:pic>
        <p:nvPicPr>
          <p:cNvPr id="5" name="Picture 4" descr="Epigenomics_Sequenc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25" y="1227683"/>
            <a:ext cx="7920880" cy="6350509"/>
          </a:xfrm>
          <a:prstGeom prst="rect">
            <a:avLst/>
          </a:prstGeom>
        </p:spPr>
      </p:pic>
    </p:spTree>
    <p:extLst>
      <p:ext uri="{BB962C8B-B14F-4D97-AF65-F5344CB8AC3E}">
        <p14:creationId xmlns:p14="http://schemas.microsoft.com/office/powerpoint/2010/main" val="2095205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Multi-Antibiotic Resistant Bacteria Strains in Hospitals</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109117" y="1371699"/>
            <a:ext cx="7272808" cy="5453595"/>
          </a:xfrm>
          <a:prstGeom prst="rect">
            <a:avLst/>
          </a:prstGeom>
          <a:ln>
            <a:noFill/>
          </a:ln>
          <a:effectLst>
            <a:softEdge rad="495300"/>
          </a:effectLst>
        </p:spPr>
      </p:pic>
      <p:pic>
        <p:nvPicPr>
          <p:cNvPr id="6" name="Picture 5" descr="Empseudo.jpg"/>
          <p:cNvPicPr>
            <a:picLocks noChangeAspect="1"/>
          </p:cNvPicPr>
          <p:nvPr/>
        </p:nvPicPr>
        <p:blipFill>
          <a:blip r:embed="rId5">
            <a:alphaModFix/>
            <a:extLst>
              <a:ext uri="{BEBA8EAE-BF5A-486C-A8C5-ECC9F3942E4B}">
                <a14:imgProps xmlns:a14="http://schemas.microsoft.com/office/drawing/2010/main">
                  <a14:imgLayer r:embed="rId6">
                    <a14:imgEffect>
                      <a14:sharpenSoften amount="50000"/>
                    </a14:imgEffect>
                    <a14:imgEffect>
                      <a14:saturation sat="66000"/>
                    </a14:imgEffect>
                  </a14:imgLayer>
                </a14:imgProps>
              </a:ext>
            </a:extLst>
          </a:blip>
          <a:stretch>
            <a:fillRect/>
          </a:stretch>
        </p:blipFill>
        <p:spPr>
          <a:xfrm>
            <a:off x="8304208" y="291579"/>
            <a:ext cx="2021933" cy="2028937"/>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7"/>
          <a:stretch>
            <a:fillRect/>
          </a:stretch>
        </p:blipFill>
        <p:spPr>
          <a:xfrm>
            <a:off x="8309917" y="3099891"/>
            <a:ext cx="1770385" cy="936104"/>
          </a:xfrm>
          <a:prstGeom prst="rect">
            <a:avLst/>
          </a:prstGeom>
          <a:effectLst>
            <a:outerShdw blurRad="50800" dist="38100" dir="2700000">
              <a:srgbClr val="000000">
                <a:alpha val="43000"/>
              </a:srgbClr>
            </a:outerShdw>
          </a:effectLst>
        </p:spPr>
      </p:pic>
      <p:sp>
        <p:nvSpPr>
          <p:cNvPr id="2" name="TextBox 1"/>
          <p:cNvSpPr txBox="1"/>
          <p:nvPr/>
        </p:nvSpPr>
        <p:spPr>
          <a:xfrm>
            <a:off x="821085" y="6844307"/>
            <a:ext cx="9073008" cy="830997"/>
          </a:xfrm>
          <a:prstGeom prst="rect">
            <a:avLst/>
          </a:prstGeom>
          <a:noFill/>
        </p:spPr>
        <p:txBody>
          <a:bodyPr wrap="square" rtlCol="0">
            <a:spAutoFit/>
          </a:bodyPr>
          <a:lstStyle/>
          <a:p>
            <a:r>
              <a:rPr lang="en-US" sz="2400" dirty="0" smtClean="0">
                <a:solidFill>
                  <a:srgbClr val="003366"/>
                </a:solidFill>
              </a:rPr>
              <a:t>Molecular epidemiological study of a multi-antibiotic </a:t>
            </a:r>
            <a:r>
              <a:rPr lang="en-US" sz="2400" i="1" dirty="0" smtClean="0">
                <a:solidFill>
                  <a:srgbClr val="003366"/>
                </a:solidFill>
              </a:rPr>
              <a:t>Pseudomonas </a:t>
            </a:r>
            <a:r>
              <a:rPr lang="en-US" sz="2400" i="1" dirty="0" err="1" smtClean="0">
                <a:solidFill>
                  <a:srgbClr val="003366"/>
                </a:solidFill>
              </a:rPr>
              <a:t>aeruginosa</a:t>
            </a:r>
            <a:r>
              <a:rPr lang="en-US" sz="2400" i="1" dirty="0" smtClean="0">
                <a:solidFill>
                  <a:srgbClr val="003366"/>
                </a:solidFill>
              </a:rPr>
              <a:t> </a:t>
            </a:r>
            <a:r>
              <a:rPr lang="en-US" sz="2400" dirty="0" smtClean="0">
                <a:solidFill>
                  <a:srgbClr val="003366"/>
                </a:solidFill>
              </a:rPr>
              <a:t>outbreak in a clinic</a:t>
            </a:r>
            <a:endParaRPr lang="en-US" sz="2400" dirty="0">
              <a:solidFill>
                <a:srgbClr val="003366"/>
              </a:solidFill>
            </a:endParaRPr>
          </a:p>
        </p:txBody>
      </p:sp>
      <p:pic>
        <p:nvPicPr>
          <p:cNvPr id="3" name="Picture 2" descr="Pseudomona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6783" y="75555"/>
            <a:ext cx="2805382" cy="2863828"/>
          </a:xfrm>
          <a:prstGeom prst="rect">
            <a:avLst/>
          </a:prstGeom>
        </p:spPr>
      </p:pic>
    </p:spTree>
    <p:extLst>
      <p:ext uri="{BB962C8B-B14F-4D97-AF65-F5344CB8AC3E}">
        <p14:creationId xmlns:p14="http://schemas.microsoft.com/office/powerpoint/2010/main" val="10873163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Barcelona: Research and Holidays</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pic>
        <p:nvPicPr>
          <p:cNvPr id="2" name="Picture 1" descr="Barcelona_Placa_Rei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135" y="5476155"/>
            <a:ext cx="8441918" cy="2333366"/>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4" name="Picture 3" descr="SagradaFamil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10" y="651619"/>
            <a:ext cx="3840427" cy="2880320"/>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5" name="Picture 4" descr="Barcelona_skyline_200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653" y="651618"/>
            <a:ext cx="4392488" cy="2700567"/>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7" name="Picture 6" descr="PRBB_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5301" y="2739851"/>
            <a:ext cx="4980533" cy="2952328"/>
          </a:xfrm>
          <a:prstGeom prst="rect">
            <a:avLst/>
          </a:prstGeom>
          <a:ln>
            <a:solidFill>
              <a:schemeClr val="bg1">
                <a:lumMod val="50000"/>
              </a:schemeClr>
            </a:solidFill>
          </a:ln>
          <a:effectLst>
            <a:outerShdw blurRad="50800" dist="38100" dir="2700000" algn="tl" rotWithShape="0">
              <a:srgbClr val="000000">
                <a:alpha val="43000"/>
              </a:srgbClr>
            </a:outerShdw>
          </a:effectLst>
        </p:spPr>
      </p:pic>
      <p:sp>
        <p:nvSpPr>
          <p:cNvPr id="8" name="TextBox 7"/>
          <p:cNvSpPr txBox="1"/>
          <p:nvPr/>
        </p:nvSpPr>
        <p:spPr>
          <a:xfrm>
            <a:off x="173013" y="3891979"/>
            <a:ext cx="2520792" cy="1015663"/>
          </a:xfrm>
          <a:prstGeom prst="rect">
            <a:avLst/>
          </a:prstGeom>
          <a:noFill/>
        </p:spPr>
        <p:txBody>
          <a:bodyPr wrap="none" rtlCol="0">
            <a:spAutoFit/>
          </a:bodyPr>
          <a:lstStyle/>
          <a:p>
            <a:r>
              <a:rPr lang="en-US" dirty="0" smtClean="0">
                <a:solidFill>
                  <a:srgbClr val="003366"/>
                </a:solidFill>
              </a:rPr>
              <a:t>5 Million people </a:t>
            </a:r>
          </a:p>
          <a:p>
            <a:r>
              <a:rPr lang="en-US" dirty="0" smtClean="0">
                <a:solidFill>
                  <a:srgbClr val="003366"/>
                </a:solidFill>
              </a:rPr>
              <a:t>live in the urban </a:t>
            </a:r>
          </a:p>
          <a:p>
            <a:r>
              <a:rPr lang="en-US" dirty="0" smtClean="0">
                <a:solidFill>
                  <a:srgbClr val="003366"/>
                </a:solidFill>
              </a:rPr>
              <a:t>area of Barcelona</a:t>
            </a:r>
            <a:endParaRPr lang="en-US" dirty="0">
              <a:solidFill>
                <a:srgbClr val="003366"/>
              </a:solidFill>
            </a:endParaRPr>
          </a:p>
        </p:txBody>
      </p:sp>
      <p:sp>
        <p:nvSpPr>
          <p:cNvPr id="10" name="TextBox 9"/>
          <p:cNvSpPr txBox="1"/>
          <p:nvPr/>
        </p:nvSpPr>
        <p:spPr>
          <a:xfrm>
            <a:off x="7949877" y="3819971"/>
            <a:ext cx="2561869" cy="707886"/>
          </a:xfrm>
          <a:prstGeom prst="rect">
            <a:avLst/>
          </a:prstGeom>
          <a:noFill/>
        </p:spPr>
        <p:txBody>
          <a:bodyPr wrap="none" rtlCol="0">
            <a:spAutoFit/>
          </a:bodyPr>
          <a:lstStyle/>
          <a:p>
            <a:r>
              <a:rPr lang="en-US" dirty="0" smtClean="0">
                <a:solidFill>
                  <a:srgbClr val="003366"/>
                </a:solidFill>
              </a:rPr>
              <a:t>8 Million tourists visit</a:t>
            </a:r>
          </a:p>
          <a:p>
            <a:r>
              <a:rPr lang="en-US" dirty="0" smtClean="0">
                <a:solidFill>
                  <a:srgbClr val="003366"/>
                </a:solidFill>
              </a:rPr>
              <a:t>Barcelona per year</a:t>
            </a:r>
            <a:endParaRPr lang="en-US" dirty="0">
              <a:solidFill>
                <a:srgbClr val="003366"/>
              </a:solidFill>
            </a:endParaRPr>
          </a:p>
        </p:txBody>
      </p:sp>
    </p:spTree>
    <p:extLst>
      <p:ext uri="{BB962C8B-B14F-4D97-AF65-F5344CB8AC3E}">
        <p14:creationId xmlns:p14="http://schemas.microsoft.com/office/powerpoint/2010/main" val="2709059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2"/>
          <p:cNvPicPr>
            <a:picLocks noChangeAspect="1"/>
          </p:cNvPicPr>
          <p:nvPr/>
        </p:nvPicPr>
        <p:blipFill>
          <a:blip r:embed="rId3"/>
          <a:srcRect/>
          <a:stretch>
            <a:fillRect/>
          </a:stretch>
        </p:blipFill>
        <p:spPr bwMode="auto">
          <a:xfrm>
            <a:off x="461045" y="1011659"/>
            <a:ext cx="7344816" cy="6061845"/>
          </a:xfrm>
          <a:prstGeom prst="rect">
            <a:avLst/>
          </a:prstGeom>
          <a:noFill/>
          <a:ln w="9525">
            <a:solidFill>
              <a:schemeClr val="bg1">
                <a:lumMod val="50000"/>
              </a:schemeClr>
            </a:solidFill>
            <a:miter lim="800000"/>
            <a:headEnd/>
            <a:tailEnd/>
          </a:ln>
          <a:effectLst>
            <a:outerShdw blurRad="50800" dist="38100" dir="2700000" algn="tl" rotWithShape="0">
              <a:srgbClr val="000000">
                <a:alpha val="43000"/>
              </a:srgbClr>
            </a:outerShdw>
          </a:effectLst>
        </p:spPr>
      </p:pic>
      <p:sp>
        <p:nvSpPr>
          <p:cNvPr id="22530"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Multi-Antibiotic Resistant Bacteria Strains in Hospitals</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sp>
        <p:nvSpPr>
          <p:cNvPr id="2" name="TextBox 1"/>
          <p:cNvSpPr txBox="1"/>
          <p:nvPr/>
        </p:nvSpPr>
        <p:spPr>
          <a:xfrm>
            <a:off x="461045" y="7030714"/>
            <a:ext cx="8064896" cy="461665"/>
          </a:xfrm>
          <a:prstGeom prst="rect">
            <a:avLst/>
          </a:prstGeom>
          <a:noFill/>
        </p:spPr>
        <p:txBody>
          <a:bodyPr wrap="square" rtlCol="0">
            <a:spAutoFit/>
          </a:bodyPr>
          <a:lstStyle/>
          <a:p>
            <a:r>
              <a:rPr lang="en-US" sz="2400" dirty="0" err="1">
                <a:solidFill>
                  <a:srgbClr val="003366"/>
                </a:solidFill>
              </a:rPr>
              <a:t>Carpapenem-</a:t>
            </a:r>
            <a:r>
              <a:rPr lang="en-US" sz="2400" dirty="0" err="1" smtClean="0">
                <a:solidFill>
                  <a:srgbClr val="003366"/>
                </a:solidFill>
              </a:rPr>
              <a:t>resistent</a:t>
            </a:r>
            <a:r>
              <a:rPr lang="en-US" sz="2400" dirty="0" smtClean="0">
                <a:solidFill>
                  <a:srgbClr val="003366"/>
                </a:solidFill>
              </a:rPr>
              <a:t> </a:t>
            </a:r>
            <a:r>
              <a:rPr lang="en-US" sz="2400" i="1" dirty="0" smtClean="0">
                <a:solidFill>
                  <a:srgbClr val="003366"/>
                </a:solidFill>
              </a:rPr>
              <a:t>P</a:t>
            </a:r>
            <a:r>
              <a:rPr lang="en-US" sz="2400" i="1" dirty="0">
                <a:solidFill>
                  <a:srgbClr val="003366"/>
                </a:solidFill>
              </a:rPr>
              <a:t>. </a:t>
            </a:r>
            <a:r>
              <a:rPr lang="en-US" sz="2400" i="1" dirty="0" err="1" smtClean="0">
                <a:solidFill>
                  <a:srgbClr val="003366"/>
                </a:solidFill>
              </a:rPr>
              <a:t>aeruginosa</a:t>
            </a:r>
            <a:r>
              <a:rPr lang="en-US" sz="2400" i="1" dirty="0" smtClean="0">
                <a:solidFill>
                  <a:srgbClr val="003366"/>
                </a:solidFill>
              </a:rPr>
              <a:t> </a:t>
            </a:r>
            <a:r>
              <a:rPr lang="en-US" sz="2400" dirty="0" smtClean="0">
                <a:solidFill>
                  <a:srgbClr val="003366"/>
                </a:solidFill>
              </a:rPr>
              <a:t>occurrence</a:t>
            </a:r>
            <a:endParaRPr lang="en-US" sz="2400" dirty="0">
              <a:solidFill>
                <a:srgbClr val="003366"/>
              </a:solidFill>
            </a:endParaRPr>
          </a:p>
        </p:txBody>
      </p:sp>
      <p:sp>
        <p:nvSpPr>
          <p:cNvPr id="10" name="Textfeld 3"/>
          <p:cNvSpPr txBox="1">
            <a:spLocks noChangeArrowheads="1"/>
          </p:cNvSpPr>
          <p:nvPr/>
        </p:nvSpPr>
        <p:spPr bwMode="auto">
          <a:xfrm>
            <a:off x="2839320" y="7636573"/>
            <a:ext cx="8278909" cy="291402"/>
          </a:xfrm>
          <a:prstGeom prst="rect">
            <a:avLst/>
          </a:prstGeom>
          <a:noFill/>
          <a:ln w="9525">
            <a:noFill/>
            <a:miter lim="800000"/>
            <a:headEnd/>
            <a:tailEnd/>
          </a:ln>
        </p:spPr>
        <p:txBody>
          <a:bodyPr lIns="105705" tIns="52852" rIns="105705" bIns="52852">
            <a:spAutoFit/>
          </a:bodyPr>
          <a:lstStyle/>
          <a:p>
            <a:r>
              <a:rPr lang="de-DE" sz="1200" dirty="0"/>
              <a:t>http://</a:t>
            </a:r>
            <a:r>
              <a:rPr lang="de-DE" sz="1200" dirty="0" err="1"/>
              <a:t>ecdc.europa.eu</a:t>
            </a:r>
            <a:r>
              <a:rPr lang="de-DE" sz="1200" dirty="0"/>
              <a:t>/en/</a:t>
            </a:r>
            <a:r>
              <a:rPr lang="de-DE" sz="1200" dirty="0" err="1"/>
              <a:t>healthtopics</a:t>
            </a:r>
            <a:r>
              <a:rPr lang="de-DE" sz="1200" dirty="0"/>
              <a:t>/</a:t>
            </a:r>
            <a:r>
              <a:rPr lang="de-DE" sz="1200" dirty="0" err="1"/>
              <a:t>antimicrobial_resistance</a:t>
            </a:r>
            <a:r>
              <a:rPr lang="de-DE" sz="1200" dirty="0"/>
              <a:t>/</a:t>
            </a:r>
            <a:r>
              <a:rPr lang="de-DE" sz="1200" dirty="0" err="1"/>
              <a:t>database</a:t>
            </a:r>
            <a:r>
              <a:rPr lang="de-DE" sz="1200" dirty="0"/>
              <a:t>/Pages/</a:t>
            </a:r>
            <a:r>
              <a:rPr lang="de-DE" sz="1200" dirty="0" err="1"/>
              <a:t>map_reports.aspx</a:t>
            </a:r>
            <a:endParaRPr lang="de-DE" sz="1200" dirty="0"/>
          </a:p>
        </p:txBody>
      </p:sp>
      <p:pic>
        <p:nvPicPr>
          <p:cNvPr id="11" name="Picture 10" descr="Pseudomona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6783" y="75555"/>
            <a:ext cx="2805382" cy="2863828"/>
          </a:xfrm>
          <a:prstGeom prst="rect">
            <a:avLst/>
          </a:prstGeom>
        </p:spPr>
      </p:pic>
    </p:spTree>
    <p:extLst>
      <p:ext uri="{BB962C8B-B14F-4D97-AF65-F5344CB8AC3E}">
        <p14:creationId xmlns:p14="http://schemas.microsoft.com/office/powerpoint/2010/main" val="1804589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Sequencing of Hundreds of Multi-Antibiotic Resistant Strains</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109117" y="1371699"/>
            <a:ext cx="7272808" cy="5453595"/>
          </a:xfrm>
          <a:prstGeom prst="rect">
            <a:avLst/>
          </a:prstGeom>
          <a:ln>
            <a:noFill/>
          </a:ln>
          <a:effectLst>
            <a:softEdge rad="495300"/>
          </a:effectLst>
        </p:spPr>
      </p:pic>
      <p:pic>
        <p:nvPicPr>
          <p:cNvPr id="7" name="Picture 6"/>
          <p:cNvPicPr>
            <a:picLocks noChangeAspect="1"/>
          </p:cNvPicPr>
          <p:nvPr/>
        </p:nvPicPr>
        <p:blipFill>
          <a:blip r:embed="rId5"/>
          <a:stretch>
            <a:fillRect/>
          </a:stretch>
        </p:blipFill>
        <p:spPr>
          <a:xfrm>
            <a:off x="1181125" y="1480692"/>
            <a:ext cx="7056784" cy="5291607"/>
          </a:xfrm>
          <a:prstGeom prst="rect">
            <a:avLst/>
          </a:prstGeom>
          <a:ln>
            <a:solidFill>
              <a:srgbClr val="7F7F7F"/>
            </a:solidFill>
          </a:ln>
          <a:effectLst>
            <a:outerShdw blurRad="50800" dist="38100" dir="2700000">
              <a:srgbClr val="000000">
                <a:alpha val="43000"/>
              </a:srgbClr>
            </a:outerShdw>
          </a:effectLst>
        </p:spPr>
      </p:pic>
      <p:sp>
        <p:nvSpPr>
          <p:cNvPr id="10" name="TextBox 8"/>
          <p:cNvSpPr txBox="1">
            <a:spLocks noChangeArrowheads="1"/>
          </p:cNvSpPr>
          <p:nvPr/>
        </p:nvSpPr>
        <p:spPr bwMode="auto">
          <a:xfrm>
            <a:off x="8813973" y="6628283"/>
            <a:ext cx="1227244" cy="707886"/>
          </a:xfrm>
          <a:prstGeom prst="rect">
            <a:avLst/>
          </a:prstGeom>
          <a:noFill/>
          <a:ln w="9525">
            <a:noFill/>
            <a:miter lim="800000"/>
            <a:headEnd/>
            <a:tailEnd/>
          </a:ln>
          <a:effectLst/>
        </p:spPr>
        <p:txBody>
          <a:bodyPr wrap="none">
            <a:prstTxWarp prst="textNoShape">
              <a:avLst/>
            </a:prstTxWarp>
            <a:spAutoFit/>
          </a:bodyPr>
          <a:lstStyle/>
          <a:p>
            <a:r>
              <a:rPr lang="en-US" dirty="0">
                <a:solidFill>
                  <a:srgbClr val="003366"/>
                </a:solidFill>
              </a:rPr>
              <a:t>Sink and </a:t>
            </a:r>
            <a:endParaRPr lang="en-US" dirty="0" smtClean="0">
              <a:solidFill>
                <a:srgbClr val="003366"/>
              </a:solidFill>
            </a:endParaRPr>
          </a:p>
          <a:p>
            <a:r>
              <a:rPr lang="en-US" dirty="0" smtClean="0">
                <a:solidFill>
                  <a:srgbClr val="003366"/>
                </a:solidFill>
              </a:rPr>
              <a:t>Water</a:t>
            </a:r>
            <a:endParaRPr lang="en-US" dirty="0">
              <a:solidFill>
                <a:srgbClr val="003366"/>
              </a:solidFill>
            </a:endParaRPr>
          </a:p>
        </p:txBody>
      </p:sp>
      <p:sp>
        <p:nvSpPr>
          <p:cNvPr id="12" name="TextBox 10"/>
          <p:cNvSpPr txBox="1">
            <a:spLocks noChangeArrowheads="1"/>
          </p:cNvSpPr>
          <p:nvPr/>
        </p:nvSpPr>
        <p:spPr bwMode="auto">
          <a:xfrm>
            <a:off x="1109117" y="795635"/>
            <a:ext cx="2183786" cy="1015663"/>
          </a:xfrm>
          <a:prstGeom prst="rect">
            <a:avLst/>
          </a:prstGeom>
          <a:noFill/>
          <a:ln w="9525">
            <a:noFill/>
            <a:miter lim="800000"/>
            <a:headEnd/>
            <a:tailEnd/>
          </a:ln>
          <a:effectLst/>
        </p:spPr>
        <p:txBody>
          <a:bodyPr wrap="none">
            <a:prstTxWarp prst="textNoShape">
              <a:avLst/>
            </a:prstTxWarp>
            <a:spAutoFit/>
          </a:bodyPr>
          <a:lstStyle/>
          <a:p>
            <a:pPr algn="ctr"/>
            <a:r>
              <a:rPr lang="en-US" dirty="0">
                <a:solidFill>
                  <a:srgbClr val="003366"/>
                </a:solidFill>
              </a:rPr>
              <a:t>Air condition </a:t>
            </a:r>
          </a:p>
          <a:p>
            <a:pPr algn="ctr"/>
            <a:r>
              <a:rPr lang="en-US" dirty="0">
                <a:solidFill>
                  <a:srgbClr val="003366"/>
                </a:solidFill>
              </a:rPr>
              <a:t>&amp; </a:t>
            </a:r>
          </a:p>
          <a:p>
            <a:pPr algn="ctr"/>
            <a:r>
              <a:rPr lang="en-US" dirty="0">
                <a:solidFill>
                  <a:srgbClr val="003366"/>
                </a:solidFill>
              </a:rPr>
              <a:t>light installations</a:t>
            </a:r>
          </a:p>
        </p:txBody>
      </p:sp>
      <p:sp>
        <p:nvSpPr>
          <p:cNvPr id="14" name="TextBox 12"/>
          <p:cNvSpPr txBox="1">
            <a:spLocks noChangeArrowheads="1"/>
          </p:cNvSpPr>
          <p:nvPr/>
        </p:nvSpPr>
        <p:spPr bwMode="auto">
          <a:xfrm>
            <a:off x="8813973" y="4468043"/>
            <a:ext cx="1411164" cy="1015663"/>
          </a:xfrm>
          <a:prstGeom prst="rect">
            <a:avLst/>
          </a:prstGeom>
          <a:noFill/>
          <a:ln w="9525">
            <a:noFill/>
            <a:miter lim="800000"/>
            <a:headEnd/>
            <a:tailEnd/>
          </a:ln>
          <a:effectLst/>
        </p:spPr>
        <p:txBody>
          <a:bodyPr wrap="square">
            <a:prstTxWarp prst="textNoShape">
              <a:avLst/>
            </a:prstTxWarp>
            <a:spAutoFit/>
          </a:bodyPr>
          <a:lstStyle/>
          <a:p>
            <a:r>
              <a:rPr lang="en-US" dirty="0">
                <a:solidFill>
                  <a:srgbClr val="003366"/>
                </a:solidFill>
              </a:rPr>
              <a:t>Bed, </a:t>
            </a:r>
            <a:r>
              <a:rPr lang="en-US" dirty="0" smtClean="0">
                <a:solidFill>
                  <a:srgbClr val="003366"/>
                </a:solidFill>
              </a:rPr>
              <a:t>sheets</a:t>
            </a:r>
            <a:r>
              <a:rPr lang="en-US" dirty="0">
                <a:solidFill>
                  <a:srgbClr val="003366"/>
                </a:solidFill>
              </a:rPr>
              <a:t>,</a:t>
            </a:r>
          </a:p>
          <a:p>
            <a:r>
              <a:rPr lang="en-US" dirty="0">
                <a:solidFill>
                  <a:srgbClr val="003366"/>
                </a:solidFill>
              </a:rPr>
              <a:t>towels</a:t>
            </a:r>
          </a:p>
        </p:txBody>
      </p:sp>
      <p:sp>
        <p:nvSpPr>
          <p:cNvPr id="16" name="TextBox 14"/>
          <p:cNvSpPr txBox="1">
            <a:spLocks noChangeArrowheads="1"/>
          </p:cNvSpPr>
          <p:nvPr/>
        </p:nvSpPr>
        <p:spPr bwMode="auto">
          <a:xfrm>
            <a:off x="8395" y="2091779"/>
            <a:ext cx="1378653" cy="1015663"/>
          </a:xfrm>
          <a:prstGeom prst="rect">
            <a:avLst/>
          </a:prstGeom>
          <a:noFill/>
          <a:ln w="9525">
            <a:noFill/>
            <a:miter lim="800000"/>
            <a:headEnd/>
            <a:tailEnd/>
          </a:ln>
          <a:effectLst/>
        </p:spPr>
        <p:txBody>
          <a:bodyPr wrap="none">
            <a:prstTxWarp prst="textNoShape">
              <a:avLst/>
            </a:prstTxWarp>
            <a:spAutoFit/>
          </a:bodyPr>
          <a:lstStyle/>
          <a:p>
            <a:pPr algn="ctr"/>
            <a:r>
              <a:rPr lang="en-US" dirty="0">
                <a:solidFill>
                  <a:srgbClr val="003366"/>
                </a:solidFill>
              </a:rPr>
              <a:t>Personnel </a:t>
            </a:r>
          </a:p>
          <a:p>
            <a:pPr algn="ctr"/>
            <a:r>
              <a:rPr lang="en-US" dirty="0">
                <a:solidFill>
                  <a:srgbClr val="003366"/>
                </a:solidFill>
              </a:rPr>
              <a:t>&amp; </a:t>
            </a:r>
          </a:p>
          <a:p>
            <a:pPr algn="ctr"/>
            <a:r>
              <a:rPr lang="en-US" dirty="0">
                <a:solidFill>
                  <a:srgbClr val="003366"/>
                </a:solidFill>
              </a:rPr>
              <a:t>patients</a:t>
            </a:r>
          </a:p>
        </p:txBody>
      </p:sp>
      <p:sp>
        <p:nvSpPr>
          <p:cNvPr id="18" name="TextBox 16"/>
          <p:cNvSpPr txBox="1">
            <a:spLocks noChangeArrowheads="1"/>
          </p:cNvSpPr>
          <p:nvPr/>
        </p:nvSpPr>
        <p:spPr bwMode="auto">
          <a:xfrm>
            <a:off x="533053" y="6412259"/>
            <a:ext cx="1760242" cy="1323439"/>
          </a:xfrm>
          <a:prstGeom prst="rect">
            <a:avLst/>
          </a:prstGeom>
          <a:noFill/>
          <a:ln w="9525">
            <a:noFill/>
            <a:miter lim="800000"/>
            <a:headEnd/>
            <a:tailEnd/>
          </a:ln>
          <a:effectLst/>
        </p:spPr>
        <p:txBody>
          <a:bodyPr wrap="none">
            <a:prstTxWarp prst="textNoShape">
              <a:avLst/>
            </a:prstTxWarp>
            <a:spAutoFit/>
          </a:bodyPr>
          <a:lstStyle/>
          <a:p>
            <a:pPr algn="ctr"/>
            <a:r>
              <a:rPr lang="en-US" dirty="0">
                <a:solidFill>
                  <a:srgbClr val="003366"/>
                </a:solidFill>
              </a:rPr>
              <a:t>Neighboring </a:t>
            </a:r>
          </a:p>
          <a:p>
            <a:pPr algn="ctr"/>
            <a:r>
              <a:rPr lang="en-US" dirty="0">
                <a:solidFill>
                  <a:srgbClr val="003366"/>
                </a:solidFill>
              </a:rPr>
              <a:t>rooms </a:t>
            </a:r>
          </a:p>
          <a:p>
            <a:pPr algn="ctr"/>
            <a:r>
              <a:rPr lang="en-US" dirty="0">
                <a:solidFill>
                  <a:srgbClr val="003366"/>
                </a:solidFill>
              </a:rPr>
              <a:t>&amp; </a:t>
            </a:r>
          </a:p>
          <a:p>
            <a:pPr algn="ctr"/>
            <a:r>
              <a:rPr lang="en-US" dirty="0">
                <a:solidFill>
                  <a:srgbClr val="003366"/>
                </a:solidFill>
              </a:rPr>
              <a:t>food kitchen</a:t>
            </a:r>
          </a:p>
        </p:txBody>
      </p:sp>
      <p:sp>
        <p:nvSpPr>
          <p:cNvPr id="3" name="Right Arrow 2"/>
          <p:cNvSpPr/>
          <p:nvPr/>
        </p:nvSpPr>
        <p:spPr bwMode="auto">
          <a:xfrm rot="12872092">
            <a:off x="8251117" y="6090302"/>
            <a:ext cx="792088" cy="292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FF00"/>
              </a:solidFill>
              <a:effectLst/>
              <a:latin typeface="Century Gothic" pitchFamily="-111" charset="0"/>
            </a:endParaRPr>
          </a:p>
        </p:txBody>
      </p:sp>
      <p:sp>
        <p:nvSpPr>
          <p:cNvPr id="19" name="Right Arrow 18"/>
          <p:cNvSpPr/>
          <p:nvPr/>
        </p:nvSpPr>
        <p:spPr bwMode="auto">
          <a:xfrm rot="10800000">
            <a:off x="8021885" y="4684067"/>
            <a:ext cx="792088" cy="292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FF00"/>
              </a:solidFill>
              <a:effectLst/>
              <a:latin typeface="Century Gothic" pitchFamily="-111" charset="0"/>
            </a:endParaRPr>
          </a:p>
        </p:txBody>
      </p:sp>
      <p:sp>
        <p:nvSpPr>
          <p:cNvPr id="20" name="Right Arrow 19"/>
          <p:cNvSpPr/>
          <p:nvPr/>
        </p:nvSpPr>
        <p:spPr bwMode="auto">
          <a:xfrm rot="18968771">
            <a:off x="1927199" y="5510410"/>
            <a:ext cx="1671324" cy="291529"/>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FF00"/>
              </a:solidFill>
              <a:effectLst/>
              <a:latin typeface="Century Gothic" pitchFamily="-111" charset="0"/>
            </a:endParaRPr>
          </a:p>
        </p:txBody>
      </p:sp>
      <p:sp>
        <p:nvSpPr>
          <p:cNvPr id="21" name="Right Arrow 20"/>
          <p:cNvSpPr/>
          <p:nvPr/>
        </p:nvSpPr>
        <p:spPr bwMode="auto">
          <a:xfrm rot="2568949">
            <a:off x="1050315" y="3298613"/>
            <a:ext cx="792088" cy="29280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FFFF00"/>
              </a:solidFill>
              <a:effectLst/>
              <a:latin typeface="Century Gothic" pitchFamily="-111" charset="0"/>
            </a:endParaRPr>
          </a:p>
        </p:txBody>
      </p:sp>
      <p:pic>
        <p:nvPicPr>
          <p:cNvPr id="22" name="Picture 21" descr="HTS_HISeq2000.png"/>
          <p:cNvPicPr>
            <a:picLocks noChangeAspect="1"/>
          </p:cNvPicPr>
          <p:nvPr/>
        </p:nvPicPr>
        <p:blipFill>
          <a:blip r:embed="rId6"/>
          <a:stretch>
            <a:fillRect/>
          </a:stretch>
        </p:blipFill>
        <p:spPr>
          <a:xfrm>
            <a:off x="8021885" y="752176"/>
            <a:ext cx="2362201" cy="1771651"/>
          </a:xfrm>
          <a:prstGeom prst="rect">
            <a:avLst/>
          </a:prstGeom>
          <a:ln>
            <a:solidFill>
              <a:schemeClr val="bg1">
                <a:lumMod val="50000"/>
              </a:schemeClr>
            </a:solidFill>
          </a:ln>
          <a:effectLst>
            <a:outerShdw blurRad="50800" dist="38100" dir="2700000">
              <a:srgbClr val="000000">
                <a:alpha val="43000"/>
              </a:srgbClr>
            </a:outerShdw>
          </a:effectLst>
        </p:spPr>
      </p:pic>
    </p:spTree>
    <p:extLst>
      <p:ext uri="{BB962C8B-B14F-4D97-AF65-F5344CB8AC3E}">
        <p14:creationId xmlns:p14="http://schemas.microsoft.com/office/powerpoint/2010/main" val="38255530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Phylogenetic Analysis of resistant P. </a:t>
            </a:r>
            <a:r>
              <a:rPr lang="en-US" sz="2400" b="1" i="1" dirty="0" err="1" smtClean="0">
                <a:solidFill>
                  <a:srgbClr val="FFF078"/>
                </a:solidFill>
                <a:latin typeface="Century Gothic" pitchFamily="-84" charset="0"/>
                <a:ea typeface="ＭＳ Ｐゴシック" pitchFamily="-84" charset="-128"/>
                <a:cs typeface="ＭＳ Ｐゴシック" pitchFamily="-84" charset="-128"/>
              </a:rPr>
              <a:t>aeruginosa</a:t>
            </a:r>
            <a:r>
              <a:rPr lang="en-US" sz="2400" b="1" i="1" dirty="0" smtClean="0">
                <a:solidFill>
                  <a:srgbClr val="FFF078"/>
                </a:solidFill>
                <a:latin typeface="Century Gothic" pitchFamily="-84" charset="0"/>
                <a:ea typeface="ＭＳ Ｐゴシック" pitchFamily="-84" charset="-128"/>
                <a:cs typeface="ＭＳ Ｐゴシック" pitchFamily="-84" charset="-128"/>
              </a:rPr>
              <a:t> </a:t>
            </a:r>
            <a:r>
              <a:rPr lang="en-US" sz="2400" b="1" dirty="0" smtClean="0">
                <a:solidFill>
                  <a:srgbClr val="FFF078"/>
                </a:solidFill>
                <a:latin typeface="Century Gothic" pitchFamily="-84" charset="0"/>
                <a:ea typeface="ＭＳ Ｐゴシック" pitchFamily="-84" charset="-128"/>
                <a:cs typeface="ＭＳ Ｐゴシック" pitchFamily="-84" charset="-128"/>
              </a:rPr>
              <a:t>strains</a:t>
            </a:r>
          </a:p>
        </p:txBody>
      </p:sp>
      <p:pic>
        <p:nvPicPr>
          <p:cNvPr id="6" name="Grafik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053" y="1155675"/>
            <a:ext cx="9568619"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831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Patients Carrying the Pseudomonas Strain</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grpSp>
        <p:nvGrpSpPr>
          <p:cNvPr id="2" name="Group 1"/>
          <p:cNvGrpSpPr/>
          <p:nvPr/>
        </p:nvGrpSpPr>
        <p:grpSpPr>
          <a:xfrm>
            <a:off x="389037" y="1227683"/>
            <a:ext cx="9871433" cy="6120680"/>
            <a:chOff x="515080" y="1371699"/>
            <a:chExt cx="9523029" cy="5904656"/>
          </a:xfrm>
          <a:effectLst>
            <a:outerShdw blurRad="50800" dist="38100" dir="2700000" algn="tl" rotWithShape="0">
              <a:srgbClr val="000000">
                <a:alpha val="43000"/>
              </a:srgbClr>
            </a:outerShdw>
          </a:effectLst>
        </p:grpSpPr>
        <p:pic>
          <p:nvPicPr>
            <p:cNvPr id="5" name="Grafik 6"/>
            <p:cNvPicPr>
              <a:picLocks noChangeAspect="1"/>
            </p:cNvPicPr>
            <p:nvPr/>
          </p:nvPicPr>
          <p:blipFill rotWithShape="1">
            <a:blip r:embed="rId3" cstate="print">
              <a:extLst>
                <a:ext uri="{28A0092B-C50C-407E-A947-70E740481C1C}">
                  <a14:useLocalDpi xmlns:a14="http://schemas.microsoft.com/office/drawing/2010/main" val="0"/>
                </a:ext>
              </a:extLst>
            </a:blip>
            <a:srcRect t="58763"/>
            <a:stretch/>
          </p:blipFill>
          <p:spPr>
            <a:xfrm>
              <a:off x="515080" y="1371699"/>
              <a:ext cx="9523029" cy="5904656"/>
            </a:xfrm>
            <a:prstGeom prst="rect">
              <a:avLst/>
            </a:prstGeom>
            <a:ln>
              <a:noFill/>
            </a:ln>
          </p:spPr>
        </p:pic>
        <p:sp>
          <p:nvSpPr>
            <p:cNvPr id="8" name="Rechteck 8"/>
            <p:cNvSpPr/>
            <p:nvPr/>
          </p:nvSpPr>
          <p:spPr bwMode="auto">
            <a:xfrm>
              <a:off x="566727" y="1371699"/>
              <a:ext cx="542390" cy="6656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
                  <a:schemeClr val="tx1"/>
                </a:buClr>
                <a:buSzPct val="85000"/>
                <a:buFont typeface="Wingdings 3" pitchFamily="18" charset="2"/>
                <a:buNone/>
                <a:tabLst/>
              </a:pPr>
              <a:endParaRPr kumimoji="0" lang="de-DE" sz="2000" b="0" i="0" u="none" strike="noStrike" cap="none" normalizeH="0" baseline="0" dirty="0" smtClean="0">
                <a:ln>
                  <a:noFill/>
                </a:ln>
                <a:solidFill>
                  <a:schemeClr val="tx1"/>
                </a:solidFill>
                <a:effectLst/>
                <a:latin typeface="Arial" charset="0"/>
              </a:endParaRPr>
            </a:p>
          </p:txBody>
        </p:sp>
      </p:grpSp>
    </p:spTree>
    <p:extLst>
      <p:ext uri="{BB962C8B-B14F-4D97-AF65-F5344CB8AC3E}">
        <p14:creationId xmlns:p14="http://schemas.microsoft.com/office/powerpoint/2010/main" val="972816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Transmission Route of the Outbreak</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sp>
        <p:nvSpPr>
          <p:cNvPr id="4" name="Textfeld 3"/>
          <p:cNvSpPr txBox="1">
            <a:spLocks noChangeArrowheads="1"/>
          </p:cNvSpPr>
          <p:nvPr/>
        </p:nvSpPr>
        <p:spPr bwMode="auto">
          <a:xfrm>
            <a:off x="6293693" y="1443707"/>
            <a:ext cx="4106466" cy="2862322"/>
          </a:xfrm>
          <a:prstGeom prst="rect">
            <a:avLst/>
          </a:prstGeom>
          <a:noFill/>
          <a:ln w="9525">
            <a:noFill/>
            <a:miter lim="800000"/>
            <a:headEnd/>
            <a:tailEnd/>
          </a:ln>
        </p:spPr>
        <p:txBody>
          <a:bodyPr wrap="square">
            <a:spAutoFit/>
          </a:bodyPr>
          <a:lstStyle/>
          <a:p>
            <a:r>
              <a:rPr lang="de-DE" dirty="0" err="1" smtClean="0">
                <a:solidFill>
                  <a:srgbClr val="003366"/>
                </a:solidFill>
              </a:rPr>
              <a:t>Few</a:t>
            </a:r>
            <a:r>
              <a:rPr lang="de-DE" dirty="0" smtClean="0">
                <a:solidFill>
                  <a:srgbClr val="003366"/>
                </a:solidFill>
              </a:rPr>
              <a:t> „</a:t>
            </a:r>
            <a:r>
              <a:rPr lang="de-DE" dirty="0" err="1" smtClean="0">
                <a:solidFill>
                  <a:srgbClr val="003366"/>
                </a:solidFill>
              </a:rPr>
              <a:t>Superspreaders</a:t>
            </a:r>
            <a:r>
              <a:rPr lang="de-DE" dirty="0" smtClean="0">
                <a:solidFill>
                  <a:srgbClr val="003366"/>
                </a:solidFill>
              </a:rPr>
              <a:t>“ </a:t>
            </a:r>
            <a:r>
              <a:rPr lang="de-DE" dirty="0" err="1" smtClean="0">
                <a:solidFill>
                  <a:srgbClr val="003366"/>
                </a:solidFill>
              </a:rPr>
              <a:t>are</a:t>
            </a:r>
            <a:r>
              <a:rPr lang="de-DE" dirty="0" smtClean="0">
                <a:solidFill>
                  <a:srgbClr val="003366"/>
                </a:solidFill>
              </a:rPr>
              <a:t> </a:t>
            </a:r>
            <a:r>
              <a:rPr lang="de-DE" dirty="0" err="1" smtClean="0">
                <a:solidFill>
                  <a:srgbClr val="003366"/>
                </a:solidFill>
              </a:rPr>
              <a:t>responsible</a:t>
            </a:r>
            <a:r>
              <a:rPr lang="de-DE" dirty="0" smtClean="0">
                <a:solidFill>
                  <a:srgbClr val="003366"/>
                </a:solidFill>
              </a:rPr>
              <a:t> </a:t>
            </a:r>
            <a:r>
              <a:rPr lang="de-DE" dirty="0" err="1" smtClean="0">
                <a:solidFill>
                  <a:srgbClr val="003366"/>
                </a:solidFill>
              </a:rPr>
              <a:t>for</a:t>
            </a:r>
            <a:r>
              <a:rPr lang="de-DE" dirty="0" smtClean="0">
                <a:solidFill>
                  <a:srgbClr val="003366"/>
                </a:solidFill>
              </a:rPr>
              <a:t> </a:t>
            </a:r>
            <a:r>
              <a:rPr lang="de-DE" dirty="0" err="1" smtClean="0">
                <a:solidFill>
                  <a:srgbClr val="003366"/>
                </a:solidFill>
              </a:rPr>
              <a:t>initial</a:t>
            </a:r>
            <a:r>
              <a:rPr lang="de-DE" dirty="0" smtClean="0">
                <a:solidFill>
                  <a:srgbClr val="003366"/>
                </a:solidFill>
              </a:rPr>
              <a:t> </a:t>
            </a:r>
            <a:r>
              <a:rPr lang="de-DE" dirty="0" err="1" smtClean="0">
                <a:solidFill>
                  <a:srgbClr val="003366"/>
                </a:solidFill>
              </a:rPr>
              <a:t>dynamics</a:t>
            </a:r>
            <a:r>
              <a:rPr lang="de-DE" dirty="0" smtClean="0">
                <a:solidFill>
                  <a:srgbClr val="003366"/>
                </a:solidFill>
              </a:rPr>
              <a:t> </a:t>
            </a:r>
            <a:r>
              <a:rPr lang="de-DE" dirty="0" err="1" smtClean="0">
                <a:solidFill>
                  <a:srgbClr val="003366"/>
                </a:solidFill>
              </a:rPr>
              <a:t>of</a:t>
            </a:r>
            <a:r>
              <a:rPr lang="de-DE" dirty="0" smtClean="0">
                <a:solidFill>
                  <a:srgbClr val="003366"/>
                </a:solidFill>
              </a:rPr>
              <a:t> </a:t>
            </a:r>
            <a:r>
              <a:rPr lang="de-DE" dirty="0" err="1" smtClean="0">
                <a:solidFill>
                  <a:srgbClr val="003366"/>
                </a:solidFill>
              </a:rPr>
              <a:t>the</a:t>
            </a:r>
            <a:r>
              <a:rPr lang="de-DE" dirty="0" smtClean="0">
                <a:solidFill>
                  <a:srgbClr val="003366"/>
                </a:solidFill>
              </a:rPr>
              <a:t> </a:t>
            </a:r>
            <a:r>
              <a:rPr lang="de-DE" dirty="0" err="1" smtClean="0">
                <a:solidFill>
                  <a:srgbClr val="003366"/>
                </a:solidFill>
              </a:rPr>
              <a:t>outbreak</a:t>
            </a:r>
            <a:endParaRPr lang="de-DE" dirty="0" smtClean="0">
              <a:solidFill>
                <a:srgbClr val="003366"/>
              </a:solidFill>
            </a:endParaRPr>
          </a:p>
          <a:p>
            <a:endParaRPr lang="de-DE" dirty="0" smtClean="0">
              <a:solidFill>
                <a:srgbClr val="003366"/>
              </a:solidFill>
            </a:endParaRPr>
          </a:p>
          <a:p>
            <a:endParaRPr lang="de-DE" dirty="0">
              <a:solidFill>
                <a:srgbClr val="003366"/>
              </a:solidFill>
            </a:endParaRPr>
          </a:p>
          <a:p>
            <a:r>
              <a:rPr lang="de-DE" dirty="0" smtClean="0">
                <a:solidFill>
                  <a:srgbClr val="003366"/>
                </a:solidFill>
              </a:rPr>
              <a:t>But:</a:t>
            </a:r>
          </a:p>
          <a:p>
            <a:r>
              <a:rPr lang="de-DE" b="1" dirty="0" smtClean="0">
                <a:solidFill>
                  <a:srgbClr val="003366"/>
                </a:solidFill>
              </a:rPr>
              <a:t>Environmental </a:t>
            </a:r>
            <a:r>
              <a:rPr lang="de-DE" b="1" dirty="0" err="1" smtClean="0">
                <a:solidFill>
                  <a:srgbClr val="003366"/>
                </a:solidFill>
              </a:rPr>
              <a:t>contamination</a:t>
            </a:r>
            <a:r>
              <a:rPr lang="de-DE" dirty="0" smtClean="0">
                <a:solidFill>
                  <a:srgbClr val="003366"/>
                </a:solidFill>
              </a:rPr>
              <a:t> </a:t>
            </a:r>
            <a:r>
              <a:rPr lang="de-DE" dirty="0" err="1" smtClean="0">
                <a:solidFill>
                  <a:srgbClr val="003366"/>
                </a:solidFill>
              </a:rPr>
              <a:t>perpetuated</a:t>
            </a:r>
            <a:r>
              <a:rPr lang="de-DE" dirty="0" smtClean="0">
                <a:solidFill>
                  <a:srgbClr val="003366"/>
                </a:solidFill>
              </a:rPr>
              <a:t> </a:t>
            </a:r>
            <a:r>
              <a:rPr lang="de-DE" dirty="0" err="1" smtClean="0">
                <a:solidFill>
                  <a:srgbClr val="003366"/>
                </a:solidFill>
              </a:rPr>
              <a:t>the</a:t>
            </a:r>
            <a:r>
              <a:rPr lang="de-DE" dirty="0" smtClean="0">
                <a:solidFill>
                  <a:srgbClr val="003366"/>
                </a:solidFill>
              </a:rPr>
              <a:t> </a:t>
            </a:r>
            <a:r>
              <a:rPr lang="de-DE" dirty="0" err="1" smtClean="0">
                <a:solidFill>
                  <a:srgbClr val="003366"/>
                </a:solidFill>
              </a:rPr>
              <a:t>outbreak</a:t>
            </a:r>
            <a:r>
              <a:rPr lang="de-DE" dirty="0" smtClean="0">
                <a:solidFill>
                  <a:srgbClr val="003366"/>
                </a:solidFill>
              </a:rPr>
              <a:t> </a:t>
            </a:r>
            <a:r>
              <a:rPr lang="de-DE" dirty="0" err="1" smtClean="0">
                <a:solidFill>
                  <a:srgbClr val="003366"/>
                </a:solidFill>
              </a:rPr>
              <a:t>and</a:t>
            </a:r>
            <a:r>
              <a:rPr lang="de-DE" dirty="0" smtClean="0">
                <a:solidFill>
                  <a:srgbClr val="003366"/>
                </a:solidFill>
              </a:rPr>
              <a:t> </a:t>
            </a:r>
            <a:r>
              <a:rPr lang="de-DE" dirty="0" err="1" smtClean="0">
                <a:solidFill>
                  <a:srgbClr val="003366"/>
                </a:solidFill>
              </a:rPr>
              <a:t>led</a:t>
            </a:r>
            <a:r>
              <a:rPr lang="de-DE" dirty="0" smtClean="0">
                <a:solidFill>
                  <a:srgbClr val="003366"/>
                </a:solidFill>
              </a:rPr>
              <a:t> </a:t>
            </a:r>
            <a:r>
              <a:rPr lang="de-DE" dirty="0" err="1" smtClean="0">
                <a:solidFill>
                  <a:srgbClr val="003366"/>
                </a:solidFill>
              </a:rPr>
              <a:t>to</a:t>
            </a:r>
            <a:r>
              <a:rPr lang="de-DE" dirty="0" smtClean="0">
                <a:solidFill>
                  <a:srgbClr val="003366"/>
                </a:solidFill>
              </a:rPr>
              <a:t> </a:t>
            </a:r>
            <a:r>
              <a:rPr lang="de-DE" dirty="0" err="1" smtClean="0">
                <a:solidFill>
                  <a:srgbClr val="003366"/>
                </a:solidFill>
              </a:rPr>
              <a:t>the</a:t>
            </a:r>
            <a:r>
              <a:rPr lang="de-DE" dirty="0" smtClean="0">
                <a:solidFill>
                  <a:srgbClr val="003366"/>
                </a:solidFill>
              </a:rPr>
              <a:t> </a:t>
            </a:r>
            <a:r>
              <a:rPr lang="de-DE" dirty="0" err="1" smtClean="0">
                <a:solidFill>
                  <a:srgbClr val="003366"/>
                </a:solidFill>
              </a:rPr>
              <a:t>endemic</a:t>
            </a:r>
            <a:r>
              <a:rPr lang="de-DE" dirty="0" smtClean="0">
                <a:solidFill>
                  <a:srgbClr val="003366"/>
                </a:solidFill>
              </a:rPr>
              <a:t> </a:t>
            </a:r>
            <a:r>
              <a:rPr lang="de-DE" dirty="0" err="1" smtClean="0">
                <a:solidFill>
                  <a:srgbClr val="003366"/>
                </a:solidFill>
              </a:rPr>
              <a:t>situation</a:t>
            </a:r>
            <a:r>
              <a:rPr lang="de-DE" dirty="0" smtClean="0">
                <a:solidFill>
                  <a:srgbClr val="003366"/>
                </a:solidFill>
              </a:rPr>
              <a:t> </a:t>
            </a:r>
          </a:p>
        </p:txBody>
      </p:sp>
      <p:pic>
        <p:nvPicPr>
          <p:cNvPr id="5" name="Grafik 2"/>
          <p:cNvPicPr>
            <a:picLocks noChangeAspect="1"/>
          </p:cNvPicPr>
          <p:nvPr/>
        </p:nvPicPr>
        <p:blipFill>
          <a:blip r:embed="rId3"/>
          <a:srcRect/>
          <a:stretch>
            <a:fillRect/>
          </a:stretch>
        </p:blipFill>
        <p:spPr bwMode="auto">
          <a:xfrm>
            <a:off x="461045" y="867643"/>
            <a:ext cx="5616624" cy="6863912"/>
          </a:xfrm>
          <a:prstGeom prst="rect">
            <a:avLst/>
          </a:prstGeom>
          <a:noFill/>
          <a:ln w="9525">
            <a:solidFill>
              <a:schemeClr val="bg1">
                <a:lumMod val="50000"/>
              </a:schemeClr>
            </a:solidFill>
            <a:miter lim="800000"/>
            <a:headEnd/>
            <a:tailEnd/>
          </a:ln>
          <a:effectLst>
            <a:outerShdw blurRad="50800" dist="38100" dir="2700000" algn="tl" rotWithShape="0">
              <a:srgbClr val="000000">
                <a:alpha val="43000"/>
              </a:srgbClr>
            </a:outerShdw>
          </a:effectLst>
        </p:spPr>
      </p:pic>
      <p:sp>
        <p:nvSpPr>
          <p:cNvPr id="2" name="TextBox 1"/>
          <p:cNvSpPr txBox="1"/>
          <p:nvPr/>
        </p:nvSpPr>
        <p:spPr>
          <a:xfrm>
            <a:off x="6329272" y="7348363"/>
            <a:ext cx="4241891" cy="400110"/>
          </a:xfrm>
          <a:prstGeom prst="rect">
            <a:avLst/>
          </a:prstGeom>
          <a:noFill/>
        </p:spPr>
        <p:txBody>
          <a:bodyPr wrap="none" rtlCol="0">
            <a:spAutoFit/>
          </a:bodyPr>
          <a:lstStyle/>
          <a:p>
            <a:r>
              <a:rPr lang="en-US" dirty="0" err="1" smtClean="0">
                <a:solidFill>
                  <a:srgbClr val="003366"/>
                </a:solidFill>
              </a:rPr>
              <a:t>Willmann</a:t>
            </a:r>
            <a:r>
              <a:rPr lang="en-US" dirty="0" smtClean="0">
                <a:solidFill>
                  <a:srgbClr val="003366"/>
                </a:solidFill>
              </a:rPr>
              <a:t>, </a:t>
            </a:r>
            <a:r>
              <a:rPr lang="en-US" dirty="0" err="1" smtClean="0">
                <a:solidFill>
                  <a:srgbClr val="003366"/>
                </a:solidFill>
              </a:rPr>
              <a:t>Bezdan</a:t>
            </a:r>
            <a:r>
              <a:rPr lang="en-US" dirty="0" smtClean="0">
                <a:solidFill>
                  <a:srgbClr val="003366"/>
                </a:solidFill>
              </a:rPr>
              <a:t> et al JAC 2015</a:t>
            </a:r>
            <a:endParaRPr lang="en-US" dirty="0">
              <a:solidFill>
                <a:srgbClr val="003366"/>
              </a:solidFill>
            </a:endParaRPr>
          </a:p>
        </p:txBody>
      </p:sp>
    </p:spTree>
    <p:extLst>
      <p:ext uri="{BB962C8B-B14F-4D97-AF65-F5344CB8AC3E}">
        <p14:creationId xmlns:p14="http://schemas.microsoft.com/office/powerpoint/2010/main" val="29548272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Improving </a:t>
            </a:r>
            <a:r>
              <a:rPr lang="en-US" sz="2400" b="1" i="1" dirty="0" smtClean="0">
                <a:solidFill>
                  <a:srgbClr val="FFF078"/>
                </a:solidFill>
                <a:latin typeface="Century Gothic" pitchFamily="-84" charset="0"/>
                <a:ea typeface="ＭＳ Ｐゴシック" pitchFamily="-84" charset="-128"/>
                <a:cs typeface="ＭＳ Ｐゴシック" pitchFamily="-84" charset="-128"/>
              </a:rPr>
              <a:t>de-novo </a:t>
            </a:r>
            <a:r>
              <a:rPr lang="en-US" sz="2400" b="1" dirty="0" smtClean="0">
                <a:solidFill>
                  <a:srgbClr val="FFF078"/>
                </a:solidFill>
                <a:latin typeface="Century Gothic" pitchFamily="-84" charset="0"/>
                <a:ea typeface="ＭＳ Ｐゴシック" pitchFamily="-84" charset="-128"/>
                <a:cs typeface="ＭＳ Ｐゴシック" pitchFamily="-84" charset="-128"/>
              </a:rPr>
              <a:t>Assembly </a:t>
            </a:r>
            <a:r>
              <a:rPr lang="en-US" sz="2400" b="1" dirty="0" smtClean="0">
                <a:solidFill>
                  <a:srgbClr val="FFF078"/>
                </a:solidFill>
                <a:latin typeface="Century Gothic" pitchFamily="-84" charset="0"/>
                <a:ea typeface="ＭＳ Ｐゴシック" pitchFamily="-84" charset="-128"/>
                <a:cs typeface="ＭＳ Ｐゴシック" pitchFamily="-84" charset="-128"/>
              </a:rPr>
              <a:t>of Bacteria with </a:t>
            </a:r>
            <a:r>
              <a:rPr lang="en-US" sz="2400" b="1" dirty="0" smtClean="0">
                <a:solidFill>
                  <a:srgbClr val="FFF078"/>
                </a:solidFill>
                <a:latin typeface="Century Gothic" pitchFamily="-84" charset="0"/>
                <a:ea typeface="ＭＳ Ｐゴシック" pitchFamily="-84" charset="-128"/>
                <a:cs typeface="ＭＳ Ｐゴシック" pitchFamily="-84" charset="-128"/>
              </a:rPr>
              <a:t>Long Reads</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grpSp>
        <p:nvGrpSpPr>
          <p:cNvPr id="2" name="Group 1"/>
          <p:cNvGrpSpPr/>
          <p:nvPr/>
        </p:nvGrpSpPr>
        <p:grpSpPr>
          <a:xfrm>
            <a:off x="533053" y="1011659"/>
            <a:ext cx="9505056" cy="3384376"/>
            <a:chOff x="2307026" y="1947763"/>
            <a:chExt cx="6142450" cy="4104456"/>
          </a:xfrm>
        </p:grpSpPr>
        <p:sp>
          <p:nvSpPr>
            <p:cNvPr id="5" name="Rectangle 85"/>
            <p:cNvSpPr>
              <a:spLocks noChangeArrowheads="1"/>
            </p:cNvSpPr>
            <p:nvPr/>
          </p:nvSpPr>
          <p:spPr bwMode="auto">
            <a:xfrm>
              <a:off x="3113418" y="4782310"/>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 name="Rectangle 86"/>
            <p:cNvSpPr>
              <a:spLocks noChangeArrowheads="1"/>
            </p:cNvSpPr>
            <p:nvPr/>
          </p:nvSpPr>
          <p:spPr bwMode="auto">
            <a:xfrm>
              <a:off x="4665637" y="4782310"/>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 name="Freeform 87"/>
            <p:cNvSpPr>
              <a:spLocks/>
            </p:cNvSpPr>
            <p:nvPr/>
          </p:nvSpPr>
          <p:spPr bwMode="auto">
            <a:xfrm>
              <a:off x="3434802" y="4637736"/>
              <a:ext cx="1225950" cy="144574"/>
            </a:xfrm>
            <a:custGeom>
              <a:avLst/>
              <a:gdLst>
                <a:gd name="T0" fmla="*/ 0 w 862"/>
                <a:gd name="T1" fmla="*/ 93561869 h 590"/>
                <a:gd name="T2" fmla="*/ 2147483647 w 862"/>
                <a:gd name="T3" fmla="*/ 0 h 590"/>
                <a:gd name="T4" fmla="*/ 2147483647 w 862"/>
                <a:gd name="T5" fmla="*/ 93561869 h 590"/>
                <a:gd name="T6" fmla="*/ 0 60000 65536"/>
                <a:gd name="T7" fmla="*/ 0 60000 65536"/>
                <a:gd name="T8" fmla="*/ 0 60000 65536"/>
                <a:gd name="T9" fmla="*/ 0 w 862"/>
                <a:gd name="T10" fmla="*/ 0 h 590"/>
                <a:gd name="T11" fmla="*/ 862 w 862"/>
                <a:gd name="T12" fmla="*/ 590 h 590"/>
              </a:gdLst>
              <a:ahLst/>
              <a:cxnLst>
                <a:cxn ang="T6">
                  <a:pos x="T0" y="T1"/>
                </a:cxn>
                <a:cxn ang="T7">
                  <a:pos x="T2" y="T3"/>
                </a:cxn>
                <a:cxn ang="T8">
                  <a:pos x="T4" y="T5"/>
                </a:cxn>
              </a:cxnLst>
              <a:rect l="T9" t="T10" r="T11" b="T12"/>
              <a:pathLst>
                <a:path w="862" h="590">
                  <a:moveTo>
                    <a:pt x="0" y="590"/>
                  </a:moveTo>
                  <a:cubicBezTo>
                    <a:pt x="155" y="295"/>
                    <a:pt x="310" y="0"/>
                    <a:pt x="454" y="0"/>
                  </a:cubicBezTo>
                  <a:cubicBezTo>
                    <a:pt x="598" y="0"/>
                    <a:pt x="794" y="492"/>
                    <a:pt x="862" y="590"/>
                  </a:cubicBezTo>
                </a:path>
              </a:pathLst>
            </a:custGeom>
            <a:noFill/>
            <a:ln w="19050">
              <a:solidFill>
                <a:schemeClr val="tx1"/>
              </a:solidFill>
              <a:round/>
              <a:headEnd/>
              <a:tailEnd/>
            </a:ln>
            <a:effectLst>
              <a:outerShdw blurRad="50800" dist="38100" dir="2700000">
                <a:srgbClr val="000000">
                  <a:alpha val="43000"/>
                </a:srgbClr>
              </a:outerShdw>
            </a:effectLst>
          </p:spPr>
          <p:txBody>
            <a:bodyPr>
              <a:prstTxWarp prst="textNoShape">
                <a:avLst/>
              </a:prstTxWarp>
            </a:bodyPr>
            <a:lstStyle/>
            <a:p>
              <a:endParaRPr lang="en-US"/>
            </a:p>
          </p:txBody>
        </p:sp>
        <p:sp>
          <p:nvSpPr>
            <p:cNvPr id="8" name="Rectangle 93"/>
            <p:cNvSpPr>
              <a:spLocks noChangeArrowheads="1"/>
            </p:cNvSpPr>
            <p:nvPr/>
          </p:nvSpPr>
          <p:spPr bwMode="auto">
            <a:xfrm>
              <a:off x="2353915" y="3707773"/>
              <a:ext cx="1509726" cy="46888"/>
            </a:xfrm>
            <a:prstGeom prst="rect">
              <a:avLst/>
            </a:prstGeom>
            <a:solidFill>
              <a:srgbClr val="0000FF"/>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9" name="Rectangle 94"/>
            <p:cNvSpPr>
              <a:spLocks noChangeArrowheads="1"/>
            </p:cNvSpPr>
            <p:nvPr/>
          </p:nvSpPr>
          <p:spPr bwMode="auto">
            <a:xfrm>
              <a:off x="6583199" y="3707773"/>
              <a:ext cx="1866277" cy="46889"/>
            </a:xfrm>
            <a:prstGeom prst="rect">
              <a:avLst/>
            </a:prstGeom>
            <a:solidFill>
              <a:srgbClr val="FFFF00"/>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0" name="Text Box 98"/>
            <p:cNvSpPr txBox="1">
              <a:spLocks noChangeArrowheads="1"/>
            </p:cNvSpPr>
            <p:nvPr/>
          </p:nvSpPr>
          <p:spPr bwMode="auto">
            <a:xfrm>
              <a:off x="2307026" y="3354431"/>
              <a:ext cx="2575345" cy="378384"/>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GB" sz="1600" dirty="0" err="1" smtClean="0">
                  <a:solidFill>
                    <a:schemeClr val="tx1"/>
                  </a:solidFill>
                  <a:latin typeface="Arial" pitchFamily="-1" charset="0"/>
                </a:rPr>
                <a:t>Contigs</a:t>
              </a:r>
              <a:endParaRPr lang="en-GB" sz="1600" dirty="0">
                <a:solidFill>
                  <a:schemeClr val="tx1"/>
                </a:solidFill>
                <a:latin typeface="Arial" pitchFamily="-1" charset="0"/>
              </a:endParaRPr>
            </a:p>
          </p:txBody>
        </p:sp>
        <p:sp>
          <p:nvSpPr>
            <p:cNvPr id="11" name="Rectangle 100"/>
            <p:cNvSpPr>
              <a:spLocks noChangeArrowheads="1"/>
            </p:cNvSpPr>
            <p:nvPr/>
          </p:nvSpPr>
          <p:spPr bwMode="auto">
            <a:xfrm>
              <a:off x="4745250" y="3707772"/>
              <a:ext cx="1137057" cy="46889"/>
            </a:xfrm>
            <a:prstGeom prst="rect">
              <a:avLst/>
            </a:prstGeom>
            <a:solidFill>
              <a:schemeClr val="accent2">
                <a:lumMod val="75000"/>
              </a:schemeClr>
            </a:solidFill>
            <a:ln>
              <a:headEnd/>
              <a:tailEnd/>
            </a:ln>
          </p:spPr>
          <p:style>
            <a:lnRef idx="1">
              <a:schemeClr val="accent2"/>
            </a:lnRef>
            <a:fillRef idx="3">
              <a:schemeClr val="accent2"/>
            </a:fillRef>
            <a:effectRef idx="2">
              <a:schemeClr val="accent2"/>
            </a:effectRef>
            <a:fontRef idx="minor">
              <a:schemeClr val="lt1"/>
            </a:fontRef>
          </p:style>
          <p:txBody>
            <a:bodyPr wrap="none" anchor="ctr">
              <a:prstTxWarp prst="textNoShape">
                <a:avLst/>
              </a:prstTxWarp>
            </a:bodyPr>
            <a:lstStyle/>
            <a:p>
              <a:endParaRPr lang="en-US"/>
            </a:p>
          </p:txBody>
        </p:sp>
        <p:sp>
          <p:nvSpPr>
            <p:cNvPr id="12" name="Rectangle 62"/>
            <p:cNvSpPr>
              <a:spLocks noChangeArrowheads="1"/>
            </p:cNvSpPr>
            <p:nvPr/>
          </p:nvSpPr>
          <p:spPr bwMode="auto">
            <a:xfrm>
              <a:off x="5589251" y="4826269"/>
              <a:ext cx="324315" cy="43958"/>
            </a:xfrm>
            <a:prstGeom prst="rect">
              <a:avLst/>
            </a:prstGeom>
            <a:solidFill>
              <a:schemeClr val="tx1"/>
            </a:solidFill>
            <a:ln w="9525">
              <a:solidFill>
                <a:srgbClr val="000000"/>
              </a:solidFill>
              <a:round/>
              <a:headEnd/>
              <a:tailEnd/>
            </a:ln>
          </p:spPr>
          <p:txBody>
            <a:bodyPr wrap="none" anchor="ctr">
              <a:prstTxWarp prst="textNoShape">
                <a:avLst/>
              </a:prstTxWarp>
            </a:bodyPr>
            <a:lstStyle/>
            <a:p>
              <a:endParaRPr lang="en-US"/>
            </a:p>
          </p:txBody>
        </p:sp>
        <p:sp>
          <p:nvSpPr>
            <p:cNvPr id="13" name="Rectangle 65"/>
            <p:cNvSpPr>
              <a:spLocks noChangeArrowheads="1"/>
            </p:cNvSpPr>
            <p:nvPr/>
          </p:nvSpPr>
          <p:spPr bwMode="auto">
            <a:xfrm>
              <a:off x="6849880" y="4823338"/>
              <a:ext cx="324315" cy="43959"/>
            </a:xfrm>
            <a:prstGeom prst="rect">
              <a:avLst/>
            </a:prstGeom>
            <a:solidFill>
              <a:schemeClr val="tx1"/>
            </a:solidFill>
            <a:ln w="9525">
              <a:solidFill>
                <a:srgbClr val="000000"/>
              </a:solidFill>
              <a:round/>
              <a:headEnd/>
              <a:tailEnd/>
            </a:ln>
          </p:spPr>
          <p:txBody>
            <a:bodyPr wrap="none" anchor="ctr">
              <a:prstTxWarp prst="textNoShape">
                <a:avLst/>
              </a:prstTxWarp>
            </a:bodyPr>
            <a:lstStyle/>
            <a:p>
              <a:endParaRPr lang="en-US"/>
            </a:p>
          </p:txBody>
        </p:sp>
        <p:sp>
          <p:nvSpPr>
            <p:cNvPr id="14" name="Freeform 72"/>
            <p:cNvSpPr>
              <a:spLocks/>
            </p:cNvSpPr>
            <p:nvPr/>
          </p:nvSpPr>
          <p:spPr bwMode="auto">
            <a:xfrm>
              <a:off x="5911613" y="4685602"/>
              <a:ext cx="943640" cy="140667"/>
            </a:xfrm>
            <a:custGeom>
              <a:avLst/>
              <a:gdLst>
                <a:gd name="T0" fmla="*/ 0 w 862"/>
                <a:gd name="T1" fmla="*/ 2147483647 h 590"/>
                <a:gd name="T2" fmla="*/ 2147483647 w 862"/>
                <a:gd name="T3" fmla="*/ 0 h 590"/>
                <a:gd name="T4" fmla="*/ 2147483647 w 862"/>
                <a:gd name="T5" fmla="*/ 2147483647 h 590"/>
                <a:gd name="T6" fmla="*/ 0 60000 65536"/>
                <a:gd name="T7" fmla="*/ 0 60000 65536"/>
                <a:gd name="T8" fmla="*/ 0 60000 65536"/>
                <a:gd name="T9" fmla="*/ 0 w 862"/>
                <a:gd name="T10" fmla="*/ 0 h 590"/>
                <a:gd name="T11" fmla="*/ 862 w 862"/>
                <a:gd name="T12" fmla="*/ 590 h 590"/>
              </a:gdLst>
              <a:ahLst/>
              <a:cxnLst>
                <a:cxn ang="T6">
                  <a:pos x="T0" y="T1"/>
                </a:cxn>
                <a:cxn ang="T7">
                  <a:pos x="T2" y="T3"/>
                </a:cxn>
                <a:cxn ang="T8">
                  <a:pos x="T4" y="T5"/>
                </a:cxn>
              </a:cxnLst>
              <a:rect l="T9" t="T10" r="T11" b="T12"/>
              <a:pathLst>
                <a:path w="862" h="590">
                  <a:moveTo>
                    <a:pt x="0" y="590"/>
                  </a:moveTo>
                  <a:cubicBezTo>
                    <a:pt x="155" y="295"/>
                    <a:pt x="310" y="0"/>
                    <a:pt x="454" y="0"/>
                  </a:cubicBezTo>
                  <a:cubicBezTo>
                    <a:pt x="598" y="0"/>
                    <a:pt x="794" y="492"/>
                    <a:pt x="862" y="590"/>
                  </a:cubicBezTo>
                </a:path>
              </a:pathLst>
            </a:custGeom>
            <a:noFill/>
            <a:ln w="19050">
              <a:solidFill>
                <a:schemeClr val="tx1"/>
              </a:solidFill>
              <a:round/>
              <a:headEnd/>
              <a:tailEnd/>
            </a:ln>
          </p:spPr>
          <p:txBody>
            <a:bodyPr>
              <a:prstTxWarp prst="textNoShape">
                <a:avLst/>
              </a:prstTxWarp>
            </a:bodyPr>
            <a:lstStyle/>
            <a:p>
              <a:endParaRPr lang="en-US"/>
            </a:p>
          </p:txBody>
        </p:sp>
        <p:sp>
          <p:nvSpPr>
            <p:cNvPr id="15" name="Text Box 90"/>
            <p:cNvSpPr txBox="1">
              <a:spLocks noChangeArrowheads="1"/>
            </p:cNvSpPr>
            <p:nvPr/>
          </p:nvSpPr>
          <p:spPr bwMode="auto">
            <a:xfrm>
              <a:off x="2363194" y="4385987"/>
              <a:ext cx="1611389" cy="378384"/>
            </a:xfrm>
            <a:prstGeom prst="rect">
              <a:avLst/>
            </a:prstGeom>
            <a:noFill/>
            <a:ln w="9525">
              <a:noFill/>
              <a:miter lim="800000"/>
              <a:headEnd/>
              <a:tailEnd/>
            </a:ln>
          </p:spPr>
          <p:txBody>
            <a:bodyPr wrap="square">
              <a:prstTxWarp prst="textNoShape">
                <a:avLst/>
              </a:prstTxWarp>
              <a:spAutoFit/>
            </a:bodyPr>
            <a:lstStyle/>
            <a:p>
              <a:r>
                <a:rPr lang="en-GB" sz="1600" dirty="0" smtClean="0">
                  <a:solidFill>
                    <a:srgbClr val="003366"/>
                  </a:solidFill>
                  <a:latin typeface="Arial" pitchFamily="-84" charset="0"/>
                </a:rPr>
                <a:t>Scaffolds</a:t>
              </a:r>
              <a:endParaRPr lang="en-GB" sz="1600" dirty="0">
                <a:solidFill>
                  <a:srgbClr val="003366"/>
                </a:solidFill>
                <a:latin typeface="Arial" pitchFamily="-84" charset="0"/>
              </a:endParaRPr>
            </a:p>
          </p:txBody>
        </p:sp>
        <p:sp>
          <p:nvSpPr>
            <p:cNvPr id="16" name="Rectangle 154"/>
            <p:cNvSpPr>
              <a:spLocks noChangeArrowheads="1"/>
            </p:cNvSpPr>
            <p:nvPr/>
          </p:nvSpPr>
          <p:spPr bwMode="auto">
            <a:xfrm>
              <a:off x="3526138" y="6005330"/>
              <a:ext cx="984668" cy="46889"/>
            </a:xfrm>
            <a:prstGeom prst="rect">
              <a:avLst/>
            </a:prstGeom>
            <a:solidFill>
              <a:srgbClr val="FF0000"/>
            </a:solidFill>
            <a:ln w="9525">
              <a:solidFill>
                <a:srgbClr val="000000"/>
              </a:solidFill>
              <a:round/>
              <a:headEnd/>
              <a:tailEnd/>
            </a:ln>
          </p:spPr>
          <p:txBody>
            <a:bodyPr wrap="none" anchor="ctr">
              <a:prstTxWarp prst="textNoShape">
                <a:avLst/>
              </a:prstTxWarp>
            </a:bodyPr>
            <a:lstStyle/>
            <a:p>
              <a:endParaRPr lang="en-US"/>
            </a:p>
          </p:txBody>
        </p:sp>
        <p:sp>
          <p:nvSpPr>
            <p:cNvPr id="17" name="Rectangle 85"/>
            <p:cNvSpPr>
              <a:spLocks noChangeArrowheads="1"/>
            </p:cNvSpPr>
            <p:nvPr/>
          </p:nvSpPr>
          <p:spPr bwMode="auto">
            <a:xfrm>
              <a:off x="2729026" y="2397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8" name="Rectangle 85"/>
            <p:cNvSpPr>
              <a:spLocks noChangeArrowheads="1"/>
            </p:cNvSpPr>
            <p:nvPr/>
          </p:nvSpPr>
          <p:spPr bwMode="auto">
            <a:xfrm>
              <a:off x="2963471" y="2491591"/>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19" name="Rectangle 85"/>
            <p:cNvSpPr>
              <a:spLocks noChangeArrowheads="1"/>
            </p:cNvSpPr>
            <p:nvPr/>
          </p:nvSpPr>
          <p:spPr bwMode="auto">
            <a:xfrm>
              <a:off x="3197916" y="2397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0" name="Rectangle 85"/>
            <p:cNvSpPr>
              <a:spLocks noChangeArrowheads="1"/>
            </p:cNvSpPr>
            <p:nvPr/>
          </p:nvSpPr>
          <p:spPr bwMode="auto">
            <a:xfrm>
              <a:off x="3385471" y="2304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1" name="Rectangle 85"/>
            <p:cNvSpPr>
              <a:spLocks noChangeArrowheads="1"/>
            </p:cNvSpPr>
            <p:nvPr/>
          </p:nvSpPr>
          <p:spPr bwMode="auto">
            <a:xfrm>
              <a:off x="3619916" y="2397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2" name="Rectangle 85"/>
            <p:cNvSpPr>
              <a:spLocks noChangeArrowheads="1"/>
            </p:cNvSpPr>
            <p:nvPr/>
          </p:nvSpPr>
          <p:spPr bwMode="auto">
            <a:xfrm>
              <a:off x="3854361" y="2304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3" name="Rectangle 85"/>
            <p:cNvSpPr>
              <a:spLocks noChangeArrowheads="1"/>
            </p:cNvSpPr>
            <p:nvPr/>
          </p:nvSpPr>
          <p:spPr bwMode="auto">
            <a:xfrm>
              <a:off x="3390356" y="2491591"/>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4" name="Rectangle 85"/>
            <p:cNvSpPr>
              <a:spLocks noChangeArrowheads="1"/>
            </p:cNvSpPr>
            <p:nvPr/>
          </p:nvSpPr>
          <p:spPr bwMode="auto">
            <a:xfrm>
              <a:off x="3624801" y="2585368"/>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5" name="Rectangle 85"/>
            <p:cNvSpPr>
              <a:spLocks noChangeArrowheads="1"/>
            </p:cNvSpPr>
            <p:nvPr/>
          </p:nvSpPr>
          <p:spPr bwMode="auto">
            <a:xfrm>
              <a:off x="3859245" y="2491591"/>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6" name="Rectangle 85"/>
            <p:cNvSpPr>
              <a:spLocks noChangeArrowheads="1"/>
            </p:cNvSpPr>
            <p:nvPr/>
          </p:nvSpPr>
          <p:spPr bwMode="auto">
            <a:xfrm>
              <a:off x="4088805" y="2397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7" name="Rectangle 85"/>
            <p:cNvSpPr>
              <a:spLocks noChangeArrowheads="1"/>
            </p:cNvSpPr>
            <p:nvPr/>
          </p:nvSpPr>
          <p:spPr bwMode="auto">
            <a:xfrm>
              <a:off x="4323250" y="2491591"/>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8" name="Rectangle 85"/>
            <p:cNvSpPr>
              <a:spLocks noChangeArrowheads="1"/>
            </p:cNvSpPr>
            <p:nvPr/>
          </p:nvSpPr>
          <p:spPr bwMode="auto">
            <a:xfrm>
              <a:off x="4557695" y="2397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29" name="Rectangle 85"/>
            <p:cNvSpPr>
              <a:spLocks noChangeArrowheads="1"/>
            </p:cNvSpPr>
            <p:nvPr/>
          </p:nvSpPr>
          <p:spPr bwMode="auto">
            <a:xfrm>
              <a:off x="4792139" y="2304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0" name="Rectangle 85"/>
            <p:cNvSpPr>
              <a:spLocks noChangeArrowheads="1"/>
            </p:cNvSpPr>
            <p:nvPr/>
          </p:nvSpPr>
          <p:spPr bwMode="auto">
            <a:xfrm>
              <a:off x="5026584" y="2397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1" name="Rectangle 85"/>
            <p:cNvSpPr>
              <a:spLocks noChangeArrowheads="1"/>
            </p:cNvSpPr>
            <p:nvPr/>
          </p:nvSpPr>
          <p:spPr bwMode="auto">
            <a:xfrm>
              <a:off x="5261029" y="2304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2" name="Rectangle 85"/>
            <p:cNvSpPr>
              <a:spLocks noChangeArrowheads="1"/>
            </p:cNvSpPr>
            <p:nvPr/>
          </p:nvSpPr>
          <p:spPr bwMode="auto">
            <a:xfrm>
              <a:off x="5261029" y="2491591"/>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3" name="Rectangle 85"/>
            <p:cNvSpPr>
              <a:spLocks noChangeArrowheads="1"/>
            </p:cNvSpPr>
            <p:nvPr/>
          </p:nvSpPr>
          <p:spPr bwMode="auto">
            <a:xfrm>
              <a:off x="5495473" y="2585368"/>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4" name="Rectangle 85"/>
            <p:cNvSpPr>
              <a:spLocks noChangeArrowheads="1"/>
            </p:cNvSpPr>
            <p:nvPr/>
          </p:nvSpPr>
          <p:spPr bwMode="auto">
            <a:xfrm>
              <a:off x="5729918" y="2491591"/>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5" name="Rectangle 85"/>
            <p:cNvSpPr>
              <a:spLocks noChangeArrowheads="1"/>
            </p:cNvSpPr>
            <p:nvPr/>
          </p:nvSpPr>
          <p:spPr bwMode="auto">
            <a:xfrm>
              <a:off x="5683029" y="2257146"/>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6" name="Rectangle 85"/>
            <p:cNvSpPr>
              <a:spLocks noChangeArrowheads="1"/>
            </p:cNvSpPr>
            <p:nvPr/>
          </p:nvSpPr>
          <p:spPr bwMode="auto">
            <a:xfrm>
              <a:off x="5917474" y="2350924"/>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7" name="Rectangle 85"/>
            <p:cNvSpPr>
              <a:spLocks noChangeArrowheads="1"/>
            </p:cNvSpPr>
            <p:nvPr/>
          </p:nvSpPr>
          <p:spPr bwMode="auto">
            <a:xfrm>
              <a:off x="6151918" y="2257146"/>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8" name="Rectangle 85"/>
            <p:cNvSpPr>
              <a:spLocks noChangeArrowheads="1"/>
            </p:cNvSpPr>
            <p:nvPr/>
          </p:nvSpPr>
          <p:spPr bwMode="auto">
            <a:xfrm>
              <a:off x="6198807" y="2444702"/>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39" name="Rectangle 85"/>
            <p:cNvSpPr>
              <a:spLocks noChangeArrowheads="1"/>
            </p:cNvSpPr>
            <p:nvPr/>
          </p:nvSpPr>
          <p:spPr bwMode="auto">
            <a:xfrm>
              <a:off x="6433252" y="2538479"/>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0" name="Rectangle 85"/>
            <p:cNvSpPr>
              <a:spLocks noChangeArrowheads="1"/>
            </p:cNvSpPr>
            <p:nvPr/>
          </p:nvSpPr>
          <p:spPr bwMode="auto">
            <a:xfrm>
              <a:off x="6667697" y="2444702"/>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1" name="Rectangle 85"/>
            <p:cNvSpPr>
              <a:spLocks noChangeArrowheads="1"/>
            </p:cNvSpPr>
            <p:nvPr/>
          </p:nvSpPr>
          <p:spPr bwMode="auto">
            <a:xfrm>
              <a:off x="6667697" y="2257146"/>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2" name="Rectangle 85"/>
            <p:cNvSpPr>
              <a:spLocks noChangeArrowheads="1"/>
            </p:cNvSpPr>
            <p:nvPr/>
          </p:nvSpPr>
          <p:spPr bwMode="auto">
            <a:xfrm>
              <a:off x="6902141" y="2350924"/>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3" name="Rectangle 85"/>
            <p:cNvSpPr>
              <a:spLocks noChangeArrowheads="1"/>
            </p:cNvSpPr>
            <p:nvPr/>
          </p:nvSpPr>
          <p:spPr bwMode="auto">
            <a:xfrm>
              <a:off x="7136586" y="2257146"/>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4" name="Rectangle 85"/>
            <p:cNvSpPr>
              <a:spLocks noChangeArrowheads="1"/>
            </p:cNvSpPr>
            <p:nvPr/>
          </p:nvSpPr>
          <p:spPr bwMode="auto">
            <a:xfrm>
              <a:off x="7324142" y="2350924"/>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5" name="Rectangle 85"/>
            <p:cNvSpPr>
              <a:spLocks noChangeArrowheads="1"/>
            </p:cNvSpPr>
            <p:nvPr/>
          </p:nvSpPr>
          <p:spPr bwMode="auto">
            <a:xfrm>
              <a:off x="7558586" y="2444702"/>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6" name="Rectangle 85"/>
            <p:cNvSpPr>
              <a:spLocks noChangeArrowheads="1"/>
            </p:cNvSpPr>
            <p:nvPr/>
          </p:nvSpPr>
          <p:spPr bwMode="auto">
            <a:xfrm>
              <a:off x="7793031" y="2350924"/>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7" name="Rectangle 85"/>
            <p:cNvSpPr>
              <a:spLocks noChangeArrowheads="1"/>
            </p:cNvSpPr>
            <p:nvPr/>
          </p:nvSpPr>
          <p:spPr bwMode="auto">
            <a:xfrm>
              <a:off x="6902141" y="2538479"/>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8" name="Rectangle 85"/>
            <p:cNvSpPr>
              <a:spLocks noChangeArrowheads="1"/>
            </p:cNvSpPr>
            <p:nvPr/>
          </p:nvSpPr>
          <p:spPr bwMode="auto">
            <a:xfrm>
              <a:off x="7371031" y="2538479"/>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49" name="Rectangle 85"/>
            <p:cNvSpPr>
              <a:spLocks noChangeArrowheads="1"/>
            </p:cNvSpPr>
            <p:nvPr/>
          </p:nvSpPr>
          <p:spPr bwMode="auto">
            <a:xfrm>
              <a:off x="2494582" y="2304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0" name="Rectangle 85"/>
            <p:cNvSpPr>
              <a:spLocks noChangeArrowheads="1"/>
            </p:cNvSpPr>
            <p:nvPr/>
          </p:nvSpPr>
          <p:spPr bwMode="auto">
            <a:xfrm>
              <a:off x="4323250" y="2304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1" name="Rectangle 85"/>
            <p:cNvSpPr>
              <a:spLocks noChangeArrowheads="1"/>
            </p:cNvSpPr>
            <p:nvPr/>
          </p:nvSpPr>
          <p:spPr bwMode="auto">
            <a:xfrm>
              <a:off x="4792139" y="2491591"/>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2" name="Rectangle 85"/>
            <p:cNvSpPr>
              <a:spLocks noChangeArrowheads="1"/>
            </p:cNvSpPr>
            <p:nvPr/>
          </p:nvSpPr>
          <p:spPr bwMode="auto">
            <a:xfrm>
              <a:off x="3010360" y="2726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3" name="Rectangle 85"/>
            <p:cNvSpPr>
              <a:spLocks noChangeArrowheads="1"/>
            </p:cNvSpPr>
            <p:nvPr/>
          </p:nvSpPr>
          <p:spPr bwMode="auto">
            <a:xfrm>
              <a:off x="3244805" y="2819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4" name="Rectangle 53"/>
            <p:cNvSpPr>
              <a:spLocks noChangeArrowheads="1"/>
            </p:cNvSpPr>
            <p:nvPr/>
          </p:nvSpPr>
          <p:spPr bwMode="auto">
            <a:xfrm>
              <a:off x="3479249" y="2726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5" name="Rectangle 85"/>
            <p:cNvSpPr>
              <a:spLocks noChangeArrowheads="1"/>
            </p:cNvSpPr>
            <p:nvPr/>
          </p:nvSpPr>
          <p:spPr bwMode="auto">
            <a:xfrm>
              <a:off x="3901250" y="2726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6" name="Rectangle 85"/>
            <p:cNvSpPr>
              <a:spLocks noChangeArrowheads="1"/>
            </p:cNvSpPr>
            <p:nvPr/>
          </p:nvSpPr>
          <p:spPr bwMode="auto">
            <a:xfrm>
              <a:off x="4135694" y="2632257"/>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7" name="Rectangle 85"/>
            <p:cNvSpPr>
              <a:spLocks noChangeArrowheads="1"/>
            </p:cNvSpPr>
            <p:nvPr/>
          </p:nvSpPr>
          <p:spPr bwMode="auto">
            <a:xfrm>
              <a:off x="3671690" y="2819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8" name="Rectangle 85"/>
            <p:cNvSpPr>
              <a:spLocks noChangeArrowheads="1"/>
            </p:cNvSpPr>
            <p:nvPr/>
          </p:nvSpPr>
          <p:spPr bwMode="auto">
            <a:xfrm>
              <a:off x="3906134" y="2913591"/>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59" name="Rectangle 85"/>
            <p:cNvSpPr>
              <a:spLocks noChangeArrowheads="1"/>
            </p:cNvSpPr>
            <p:nvPr/>
          </p:nvSpPr>
          <p:spPr bwMode="auto">
            <a:xfrm>
              <a:off x="4140579" y="2819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0" name="Rectangle 85"/>
            <p:cNvSpPr>
              <a:spLocks noChangeArrowheads="1"/>
            </p:cNvSpPr>
            <p:nvPr/>
          </p:nvSpPr>
          <p:spPr bwMode="auto">
            <a:xfrm>
              <a:off x="4370139" y="2726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1" name="Rectangle 85"/>
            <p:cNvSpPr>
              <a:spLocks noChangeArrowheads="1"/>
            </p:cNvSpPr>
            <p:nvPr/>
          </p:nvSpPr>
          <p:spPr bwMode="auto">
            <a:xfrm>
              <a:off x="4604584" y="2819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2" name="Rectangle 85"/>
            <p:cNvSpPr>
              <a:spLocks noChangeArrowheads="1"/>
            </p:cNvSpPr>
            <p:nvPr/>
          </p:nvSpPr>
          <p:spPr bwMode="auto">
            <a:xfrm>
              <a:off x="4839028" y="2726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3" name="Rectangle 85"/>
            <p:cNvSpPr>
              <a:spLocks noChangeArrowheads="1"/>
            </p:cNvSpPr>
            <p:nvPr/>
          </p:nvSpPr>
          <p:spPr bwMode="auto">
            <a:xfrm>
              <a:off x="5073473" y="2632257"/>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4" name="Rectangle 85"/>
            <p:cNvSpPr>
              <a:spLocks noChangeArrowheads="1"/>
            </p:cNvSpPr>
            <p:nvPr/>
          </p:nvSpPr>
          <p:spPr bwMode="auto">
            <a:xfrm>
              <a:off x="5307918" y="2726035"/>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5" name="Rectangle 85"/>
            <p:cNvSpPr>
              <a:spLocks noChangeArrowheads="1"/>
            </p:cNvSpPr>
            <p:nvPr/>
          </p:nvSpPr>
          <p:spPr bwMode="auto">
            <a:xfrm>
              <a:off x="5542362" y="2819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6" name="Rectangle 85"/>
            <p:cNvSpPr>
              <a:spLocks noChangeArrowheads="1"/>
            </p:cNvSpPr>
            <p:nvPr/>
          </p:nvSpPr>
          <p:spPr bwMode="auto">
            <a:xfrm>
              <a:off x="5776807" y="2913591"/>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7" name="Rectangle 85"/>
            <p:cNvSpPr>
              <a:spLocks noChangeArrowheads="1"/>
            </p:cNvSpPr>
            <p:nvPr/>
          </p:nvSpPr>
          <p:spPr bwMode="auto">
            <a:xfrm>
              <a:off x="6011252" y="2819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8" name="Rectangle 85"/>
            <p:cNvSpPr>
              <a:spLocks noChangeArrowheads="1"/>
            </p:cNvSpPr>
            <p:nvPr/>
          </p:nvSpPr>
          <p:spPr bwMode="auto">
            <a:xfrm>
              <a:off x="5964363" y="2585368"/>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69" name="Rectangle 85"/>
            <p:cNvSpPr>
              <a:spLocks noChangeArrowheads="1"/>
            </p:cNvSpPr>
            <p:nvPr/>
          </p:nvSpPr>
          <p:spPr bwMode="auto">
            <a:xfrm>
              <a:off x="6198807" y="2679146"/>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0" name="Rectangle 85"/>
            <p:cNvSpPr>
              <a:spLocks noChangeArrowheads="1"/>
            </p:cNvSpPr>
            <p:nvPr/>
          </p:nvSpPr>
          <p:spPr bwMode="auto">
            <a:xfrm>
              <a:off x="6480141" y="2772924"/>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1" name="Rectangle 85"/>
            <p:cNvSpPr>
              <a:spLocks noChangeArrowheads="1"/>
            </p:cNvSpPr>
            <p:nvPr/>
          </p:nvSpPr>
          <p:spPr bwMode="auto">
            <a:xfrm>
              <a:off x="6714586" y="2866702"/>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2" name="Rectangle 85"/>
            <p:cNvSpPr>
              <a:spLocks noChangeArrowheads="1"/>
            </p:cNvSpPr>
            <p:nvPr/>
          </p:nvSpPr>
          <p:spPr bwMode="auto">
            <a:xfrm>
              <a:off x="6949030" y="2772924"/>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3" name="Rectangle 85"/>
            <p:cNvSpPr>
              <a:spLocks noChangeArrowheads="1"/>
            </p:cNvSpPr>
            <p:nvPr/>
          </p:nvSpPr>
          <p:spPr bwMode="auto">
            <a:xfrm>
              <a:off x="7183475" y="2679146"/>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4" name="Rectangle 85"/>
            <p:cNvSpPr>
              <a:spLocks noChangeArrowheads="1"/>
            </p:cNvSpPr>
            <p:nvPr/>
          </p:nvSpPr>
          <p:spPr bwMode="auto">
            <a:xfrm>
              <a:off x="7605475" y="2679146"/>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5" name="Rectangle 85"/>
            <p:cNvSpPr>
              <a:spLocks noChangeArrowheads="1"/>
            </p:cNvSpPr>
            <p:nvPr/>
          </p:nvSpPr>
          <p:spPr bwMode="auto">
            <a:xfrm>
              <a:off x="7839920" y="2772924"/>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6" name="Rectangle 85"/>
            <p:cNvSpPr>
              <a:spLocks noChangeArrowheads="1"/>
            </p:cNvSpPr>
            <p:nvPr/>
          </p:nvSpPr>
          <p:spPr bwMode="auto">
            <a:xfrm>
              <a:off x="8074365" y="2679146"/>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7" name="Rectangle 85"/>
            <p:cNvSpPr>
              <a:spLocks noChangeArrowheads="1"/>
            </p:cNvSpPr>
            <p:nvPr/>
          </p:nvSpPr>
          <p:spPr bwMode="auto">
            <a:xfrm>
              <a:off x="7183475" y="2866702"/>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8" name="Rectangle 85"/>
            <p:cNvSpPr>
              <a:spLocks noChangeArrowheads="1"/>
            </p:cNvSpPr>
            <p:nvPr/>
          </p:nvSpPr>
          <p:spPr bwMode="auto">
            <a:xfrm>
              <a:off x="7417920" y="2960480"/>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79" name="Rectangle 85"/>
            <p:cNvSpPr>
              <a:spLocks noChangeArrowheads="1"/>
            </p:cNvSpPr>
            <p:nvPr/>
          </p:nvSpPr>
          <p:spPr bwMode="auto">
            <a:xfrm>
              <a:off x="7652364" y="2866702"/>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80" name="Rectangle 85"/>
            <p:cNvSpPr>
              <a:spLocks noChangeArrowheads="1"/>
            </p:cNvSpPr>
            <p:nvPr/>
          </p:nvSpPr>
          <p:spPr bwMode="auto">
            <a:xfrm>
              <a:off x="2775915" y="2632257"/>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81" name="Rectangle 85"/>
            <p:cNvSpPr>
              <a:spLocks noChangeArrowheads="1"/>
            </p:cNvSpPr>
            <p:nvPr/>
          </p:nvSpPr>
          <p:spPr bwMode="auto">
            <a:xfrm>
              <a:off x="4604584" y="2632257"/>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82" name="Rectangle 85"/>
            <p:cNvSpPr>
              <a:spLocks noChangeArrowheads="1"/>
            </p:cNvSpPr>
            <p:nvPr/>
          </p:nvSpPr>
          <p:spPr bwMode="auto">
            <a:xfrm>
              <a:off x="5073473" y="2819813"/>
              <a:ext cx="323338" cy="43959"/>
            </a:xfrm>
            <a:prstGeom prst="rect">
              <a:avLst/>
            </a:prstGeom>
            <a:solidFill>
              <a:schemeClr val="tx1"/>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83" name="Rectangle 93"/>
            <p:cNvSpPr>
              <a:spLocks noChangeArrowheads="1"/>
            </p:cNvSpPr>
            <p:nvPr/>
          </p:nvSpPr>
          <p:spPr bwMode="auto">
            <a:xfrm>
              <a:off x="4520086" y="4920046"/>
              <a:ext cx="1509726" cy="46888"/>
            </a:xfrm>
            <a:prstGeom prst="rect">
              <a:avLst/>
            </a:prstGeom>
            <a:solidFill>
              <a:srgbClr val="0000FF"/>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84" name="Rectangle 100"/>
            <p:cNvSpPr>
              <a:spLocks noChangeArrowheads="1"/>
            </p:cNvSpPr>
            <p:nvPr/>
          </p:nvSpPr>
          <p:spPr bwMode="auto">
            <a:xfrm>
              <a:off x="2410084" y="4920046"/>
              <a:ext cx="1137057" cy="46889"/>
            </a:xfrm>
            <a:prstGeom prst="rect">
              <a:avLst/>
            </a:prstGeom>
            <a:solidFill>
              <a:schemeClr val="accent2">
                <a:lumMod val="75000"/>
              </a:schemeClr>
            </a:solidFill>
            <a:ln>
              <a:headEnd/>
              <a:tailEnd/>
            </a:ln>
          </p:spPr>
          <p:style>
            <a:lnRef idx="1">
              <a:schemeClr val="accent2"/>
            </a:lnRef>
            <a:fillRef idx="3">
              <a:schemeClr val="accent2"/>
            </a:fillRef>
            <a:effectRef idx="2">
              <a:schemeClr val="accent2"/>
            </a:effectRef>
            <a:fontRef idx="minor">
              <a:schemeClr val="lt1"/>
            </a:fontRef>
          </p:style>
          <p:txBody>
            <a:bodyPr wrap="none" anchor="ctr">
              <a:prstTxWarp prst="textNoShape">
                <a:avLst/>
              </a:prstTxWarp>
            </a:bodyPr>
            <a:lstStyle/>
            <a:p>
              <a:endParaRPr lang="en-US"/>
            </a:p>
          </p:txBody>
        </p:sp>
        <p:sp>
          <p:nvSpPr>
            <p:cNvPr id="85" name="Rectangle 94"/>
            <p:cNvSpPr>
              <a:spLocks noChangeArrowheads="1"/>
            </p:cNvSpPr>
            <p:nvPr/>
          </p:nvSpPr>
          <p:spPr bwMode="auto">
            <a:xfrm>
              <a:off x="6536310" y="4920046"/>
              <a:ext cx="1866277" cy="46889"/>
            </a:xfrm>
            <a:prstGeom prst="rect">
              <a:avLst/>
            </a:prstGeom>
            <a:solidFill>
              <a:srgbClr val="FFFF00"/>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86" name="Rectangle 93"/>
            <p:cNvSpPr>
              <a:spLocks noChangeArrowheads="1"/>
            </p:cNvSpPr>
            <p:nvPr/>
          </p:nvSpPr>
          <p:spPr bwMode="auto">
            <a:xfrm>
              <a:off x="4510806" y="6005330"/>
              <a:ext cx="1509726" cy="46888"/>
            </a:xfrm>
            <a:prstGeom prst="rect">
              <a:avLst/>
            </a:prstGeom>
            <a:solidFill>
              <a:srgbClr val="0000FF"/>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87" name="Rectangle 100"/>
            <p:cNvSpPr>
              <a:spLocks noChangeArrowheads="1"/>
            </p:cNvSpPr>
            <p:nvPr/>
          </p:nvSpPr>
          <p:spPr bwMode="auto">
            <a:xfrm>
              <a:off x="2400804" y="6005330"/>
              <a:ext cx="1137057" cy="46889"/>
            </a:xfrm>
            <a:prstGeom prst="rect">
              <a:avLst/>
            </a:prstGeom>
            <a:solidFill>
              <a:schemeClr val="accent2">
                <a:lumMod val="75000"/>
              </a:schemeClr>
            </a:solidFill>
            <a:ln>
              <a:headEnd/>
              <a:tailEnd/>
            </a:ln>
          </p:spPr>
          <p:style>
            <a:lnRef idx="1">
              <a:schemeClr val="accent2"/>
            </a:lnRef>
            <a:fillRef idx="3">
              <a:schemeClr val="accent2"/>
            </a:fillRef>
            <a:effectRef idx="2">
              <a:schemeClr val="accent2"/>
            </a:effectRef>
            <a:fontRef idx="minor">
              <a:schemeClr val="lt1"/>
            </a:fontRef>
          </p:style>
          <p:txBody>
            <a:bodyPr wrap="none" anchor="ctr">
              <a:prstTxWarp prst="textNoShape">
                <a:avLst/>
              </a:prstTxWarp>
            </a:bodyPr>
            <a:lstStyle/>
            <a:p>
              <a:endParaRPr lang="en-US"/>
            </a:p>
          </p:txBody>
        </p:sp>
        <p:sp>
          <p:nvSpPr>
            <p:cNvPr id="88" name="Rectangle 94"/>
            <p:cNvSpPr>
              <a:spLocks noChangeArrowheads="1"/>
            </p:cNvSpPr>
            <p:nvPr/>
          </p:nvSpPr>
          <p:spPr bwMode="auto">
            <a:xfrm>
              <a:off x="6527030" y="6005330"/>
              <a:ext cx="1866277" cy="46889"/>
            </a:xfrm>
            <a:prstGeom prst="rect">
              <a:avLst/>
            </a:prstGeom>
            <a:solidFill>
              <a:srgbClr val="FFFF00"/>
            </a:solidFill>
            <a:ln w="9525">
              <a:solidFill>
                <a:srgbClr val="000000"/>
              </a:solidFill>
              <a:round/>
              <a:headEnd/>
              <a:tailEnd/>
            </a:ln>
            <a:effectLst>
              <a:outerShdw blurRad="50800" dist="38100" dir="2700000">
                <a:srgbClr val="000000">
                  <a:alpha val="43000"/>
                </a:srgbClr>
              </a:outerShdw>
            </a:effectLst>
          </p:spPr>
          <p:txBody>
            <a:bodyPr wrap="none" anchor="ctr">
              <a:prstTxWarp prst="textNoShape">
                <a:avLst/>
              </a:prstTxWarp>
            </a:bodyPr>
            <a:lstStyle/>
            <a:p>
              <a:endParaRPr lang="en-US"/>
            </a:p>
          </p:txBody>
        </p:sp>
        <p:sp>
          <p:nvSpPr>
            <p:cNvPr id="89" name="Rectangle 154"/>
            <p:cNvSpPr>
              <a:spLocks noChangeArrowheads="1"/>
            </p:cNvSpPr>
            <p:nvPr/>
          </p:nvSpPr>
          <p:spPr bwMode="auto">
            <a:xfrm>
              <a:off x="6011252" y="6005330"/>
              <a:ext cx="515778" cy="46889"/>
            </a:xfrm>
            <a:prstGeom prst="rect">
              <a:avLst/>
            </a:prstGeom>
            <a:solidFill>
              <a:srgbClr val="FF0000"/>
            </a:solidFill>
            <a:ln w="9525">
              <a:solidFill>
                <a:srgbClr val="000000"/>
              </a:solidFill>
              <a:round/>
              <a:headEnd/>
              <a:tailEnd/>
            </a:ln>
          </p:spPr>
          <p:txBody>
            <a:bodyPr wrap="none" anchor="ctr">
              <a:prstTxWarp prst="textNoShape">
                <a:avLst/>
              </a:prstTxWarp>
            </a:bodyPr>
            <a:lstStyle/>
            <a:p>
              <a:endParaRPr lang="en-US"/>
            </a:p>
          </p:txBody>
        </p:sp>
        <p:sp>
          <p:nvSpPr>
            <p:cNvPr id="90" name="Down Arrow 89"/>
            <p:cNvSpPr/>
            <p:nvPr/>
          </p:nvSpPr>
          <p:spPr bwMode="auto">
            <a:xfrm>
              <a:off x="5354807" y="3098216"/>
              <a:ext cx="281334" cy="375111"/>
            </a:xfrm>
            <a:prstGeom prst="downArrow">
              <a:avLst/>
            </a:prstGeom>
            <a:solidFill>
              <a:schemeClr val="bg1">
                <a:lumMod val="50000"/>
              </a:schemeClr>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91" name="Down Arrow 90"/>
            <p:cNvSpPr/>
            <p:nvPr/>
          </p:nvSpPr>
          <p:spPr bwMode="auto">
            <a:xfrm>
              <a:off x="5354807" y="4035995"/>
              <a:ext cx="281334" cy="375111"/>
            </a:xfrm>
            <a:prstGeom prst="downArrow">
              <a:avLst/>
            </a:prstGeom>
            <a:solidFill>
              <a:schemeClr val="bg1">
                <a:lumMod val="50000"/>
              </a:schemeClr>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sp>
          <p:nvSpPr>
            <p:cNvPr id="92" name="Text Box 98"/>
            <p:cNvSpPr txBox="1">
              <a:spLocks noChangeArrowheads="1"/>
            </p:cNvSpPr>
            <p:nvPr/>
          </p:nvSpPr>
          <p:spPr bwMode="auto">
            <a:xfrm>
              <a:off x="2353915" y="1947763"/>
              <a:ext cx="2575345" cy="378384"/>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r>
                <a:rPr lang="en-GB" sz="1600" dirty="0" smtClean="0">
                  <a:solidFill>
                    <a:schemeClr val="tx1"/>
                  </a:solidFill>
                  <a:latin typeface="Arial" pitchFamily="-1" charset="0"/>
                </a:rPr>
                <a:t>Reads</a:t>
              </a:r>
              <a:endParaRPr lang="en-GB" sz="1600" dirty="0">
                <a:solidFill>
                  <a:schemeClr val="tx1"/>
                </a:solidFill>
                <a:latin typeface="Arial" pitchFamily="-1" charset="0"/>
              </a:endParaRPr>
            </a:p>
          </p:txBody>
        </p:sp>
        <p:sp>
          <p:nvSpPr>
            <p:cNvPr id="93" name="Text Box 90"/>
            <p:cNvSpPr txBox="1">
              <a:spLocks noChangeArrowheads="1"/>
            </p:cNvSpPr>
            <p:nvPr/>
          </p:nvSpPr>
          <p:spPr bwMode="auto">
            <a:xfrm>
              <a:off x="2400803" y="5641656"/>
              <a:ext cx="1669916" cy="378384"/>
            </a:xfrm>
            <a:prstGeom prst="rect">
              <a:avLst/>
            </a:prstGeom>
            <a:noFill/>
            <a:ln w="9525">
              <a:noFill/>
              <a:miter lim="800000"/>
              <a:headEnd/>
              <a:tailEnd/>
            </a:ln>
          </p:spPr>
          <p:txBody>
            <a:bodyPr wrap="square">
              <a:prstTxWarp prst="textNoShape">
                <a:avLst/>
              </a:prstTxWarp>
              <a:spAutoFit/>
            </a:bodyPr>
            <a:lstStyle/>
            <a:p>
              <a:r>
                <a:rPr lang="en-GB" sz="1600" dirty="0" smtClean="0">
                  <a:solidFill>
                    <a:srgbClr val="003366"/>
                  </a:solidFill>
                  <a:latin typeface="Arial" pitchFamily="-84" charset="0"/>
                </a:rPr>
                <a:t>Genome</a:t>
              </a:r>
              <a:endParaRPr lang="en-GB" sz="1600" dirty="0">
                <a:solidFill>
                  <a:srgbClr val="003366"/>
                </a:solidFill>
                <a:latin typeface="Arial" pitchFamily="-84" charset="0"/>
              </a:endParaRPr>
            </a:p>
          </p:txBody>
        </p:sp>
        <p:sp>
          <p:nvSpPr>
            <p:cNvPr id="94" name="Down Arrow 93"/>
            <p:cNvSpPr/>
            <p:nvPr/>
          </p:nvSpPr>
          <p:spPr bwMode="auto">
            <a:xfrm>
              <a:off x="5354807" y="5348885"/>
              <a:ext cx="281334" cy="375111"/>
            </a:xfrm>
            <a:prstGeom prst="downArrow">
              <a:avLst/>
            </a:prstGeom>
            <a:solidFill>
              <a:schemeClr val="bg1">
                <a:lumMod val="50000"/>
              </a:schemeClr>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rtlCol="0" anchor="ctr">
              <a:prstTxWarp prst="textNoShape">
                <a:avLst/>
              </a:prstTxWarp>
            </a:bodyPr>
            <a:lstStyle/>
            <a:p>
              <a:pPr algn="ctr"/>
              <a:endParaRPr lang="en-US" sz="1600" b="1" dirty="0">
                <a:solidFill>
                  <a:schemeClr val="bg1"/>
                </a:solidFill>
                <a:latin typeface="Century Gothic" pitchFamily="-111" charset="0"/>
              </a:endParaRPr>
            </a:p>
          </p:txBody>
        </p:sp>
      </p:grpSp>
      <p:pic>
        <p:nvPicPr>
          <p:cNvPr id="96" name="Picture 95" descr="HTS_HISeq2000.png"/>
          <p:cNvPicPr>
            <a:picLocks noChangeAspect="1"/>
          </p:cNvPicPr>
          <p:nvPr/>
        </p:nvPicPr>
        <p:blipFill>
          <a:blip r:embed="rId3"/>
          <a:stretch>
            <a:fillRect/>
          </a:stretch>
        </p:blipFill>
        <p:spPr>
          <a:xfrm>
            <a:off x="605061" y="4828083"/>
            <a:ext cx="2362201" cy="1771651"/>
          </a:xfrm>
          <a:prstGeom prst="rect">
            <a:avLst/>
          </a:prstGeom>
          <a:ln>
            <a:solidFill>
              <a:schemeClr val="bg1">
                <a:lumMod val="50000"/>
              </a:schemeClr>
            </a:solidFill>
          </a:ln>
          <a:effectLst>
            <a:outerShdw blurRad="50800" dist="38100" dir="2700000">
              <a:srgbClr val="000000">
                <a:alpha val="43000"/>
              </a:srgbClr>
            </a:outerShdw>
          </a:effectLst>
        </p:spPr>
      </p:pic>
      <p:pic>
        <p:nvPicPr>
          <p:cNvPr id="97" name="Picture 96" descr="PacBio-RS-Photo21.jpg"/>
          <p:cNvPicPr>
            <a:picLocks noChangeAspect="1"/>
          </p:cNvPicPr>
          <p:nvPr/>
        </p:nvPicPr>
        <p:blipFill>
          <a:blip r:embed="rId4"/>
          <a:stretch>
            <a:fillRect/>
          </a:stretch>
        </p:blipFill>
        <p:spPr>
          <a:xfrm>
            <a:off x="4061445" y="4828083"/>
            <a:ext cx="2397867" cy="1800200"/>
          </a:xfrm>
          <a:prstGeom prst="rect">
            <a:avLst/>
          </a:prstGeom>
          <a:ln>
            <a:solidFill>
              <a:srgbClr val="7F7F7F"/>
            </a:solidFill>
          </a:ln>
          <a:effectLst>
            <a:outerShdw blurRad="50800" dist="38100" dir="2700000">
              <a:srgbClr val="000000">
                <a:alpha val="43000"/>
              </a:srgbClr>
            </a:outerShdw>
          </a:effectLst>
        </p:spPr>
      </p:pic>
      <p:sp>
        <p:nvSpPr>
          <p:cNvPr id="99" name="TextBox 98"/>
          <p:cNvSpPr txBox="1"/>
          <p:nvPr/>
        </p:nvSpPr>
        <p:spPr>
          <a:xfrm>
            <a:off x="4949737" y="6412259"/>
            <a:ext cx="2088232" cy="1015663"/>
          </a:xfrm>
          <a:prstGeom prst="rect">
            <a:avLst/>
          </a:prstGeom>
          <a:solidFill>
            <a:schemeClr val="bg1">
              <a:lumMod val="65000"/>
            </a:schemeClr>
          </a:solidFill>
          <a:ln>
            <a:solidFill>
              <a:schemeClr val="bg1">
                <a:lumMod val="50000"/>
              </a:schemeClr>
            </a:solidFill>
          </a:ln>
        </p:spPr>
        <p:txBody>
          <a:bodyPr wrap="square" rtlCol="0">
            <a:spAutoFit/>
          </a:bodyPr>
          <a:lstStyle/>
          <a:p>
            <a:pPr marL="342900" indent="-342900">
              <a:buFont typeface="Arial"/>
              <a:buChar char="•"/>
            </a:pPr>
            <a:r>
              <a:rPr lang="en-US" dirty="0" smtClean="0">
                <a:solidFill>
                  <a:srgbClr val="003366"/>
                </a:solidFill>
              </a:rPr>
              <a:t>Raw reads</a:t>
            </a:r>
          </a:p>
          <a:p>
            <a:pPr marL="342900" indent="-342900">
              <a:buFont typeface="Arial"/>
              <a:buChar char="•"/>
            </a:pPr>
            <a:r>
              <a:rPr lang="en-US" dirty="0" smtClean="0">
                <a:solidFill>
                  <a:srgbClr val="003366"/>
                </a:solidFill>
              </a:rPr>
              <a:t>HGAP- Preassembly</a:t>
            </a:r>
            <a:endParaRPr lang="en-US" dirty="0">
              <a:solidFill>
                <a:srgbClr val="003366"/>
              </a:solidFill>
            </a:endParaRPr>
          </a:p>
        </p:txBody>
      </p:sp>
      <p:pic>
        <p:nvPicPr>
          <p:cNvPr id="98" name="Picture 97" descr="onp_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5821" y="4828083"/>
            <a:ext cx="2650297" cy="1753873"/>
          </a:xfrm>
          <a:prstGeom prst="rect">
            <a:avLst/>
          </a:prstGeom>
          <a:ln w="15875">
            <a:solidFill>
              <a:schemeClr val="bg1">
                <a:lumMod val="50000"/>
              </a:schemeClr>
            </a:solidFill>
          </a:ln>
          <a:effectLst>
            <a:outerShdw blurRad="50800" dist="38100" dir="2700000" algn="tl" rotWithShape="0">
              <a:srgbClr val="000000">
                <a:alpha val="43000"/>
              </a:srgbClr>
            </a:outerShdw>
          </a:effectLst>
        </p:spPr>
      </p:pic>
      <p:sp>
        <p:nvSpPr>
          <p:cNvPr id="101" name="TextBox 100"/>
          <p:cNvSpPr txBox="1"/>
          <p:nvPr/>
        </p:nvSpPr>
        <p:spPr>
          <a:xfrm>
            <a:off x="1397149" y="6412259"/>
            <a:ext cx="2048783" cy="1015663"/>
          </a:xfrm>
          <a:prstGeom prst="rect">
            <a:avLst/>
          </a:prstGeom>
          <a:solidFill>
            <a:schemeClr val="bg1">
              <a:lumMod val="65000"/>
            </a:schemeClr>
          </a:solidFill>
          <a:ln>
            <a:solidFill>
              <a:schemeClr val="bg1">
                <a:lumMod val="50000"/>
              </a:schemeClr>
            </a:solidFill>
          </a:ln>
        </p:spPr>
        <p:txBody>
          <a:bodyPr wrap="none" rtlCol="0">
            <a:spAutoFit/>
          </a:bodyPr>
          <a:lstStyle/>
          <a:p>
            <a:r>
              <a:rPr lang="en-US" dirty="0" err="1" smtClean="0">
                <a:solidFill>
                  <a:srgbClr val="003366"/>
                </a:solidFill>
              </a:rPr>
              <a:t>HiSeq</a:t>
            </a:r>
            <a:r>
              <a:rPr lang="en-US" dirty="0" smtClean="0">
                <a:solidFill>
                  <a:srgbClr val="003366"/>
                </a:solidFill>
              </a:rPr>
              <a:t> 2 x 125</a:t>
            </a:r>
          </a:p>
          <a:p>
            <a:r>
              <a:rPr lang="en-US" dirty="0" err="1" smtClean="0">
                <a:solidFill>
                  <a:srgbClr val="003366"/>
                </a:solidFill>
              </a:rPr>
              <a:t>MiSeq</a:t>
            </a:r>
            <a:r>
              <a:rPr lang="en-US" dirty="0" smtClean="0">
                <a:solidFill>
                  <a:srgbClr val="003366"/>
                </a:solidFill>
              </a:rPr>
              <a:t> 2 x 300</a:t>
            </a:r>
          </a:p>
          <a:p>
            <a:r>
              <a:rPr lang="en-US" dirty="0" smtClean="0">
                <a:solidFill>
                  <a:srgbClr val="003366"/>
                </a:solidFill>
              </a:rPr>
              <a:t>Mate-Pair </a:t>
            </a:r>
            <a:r>
              <a:rPr lang="en-US" dirty="0" smtClean="0">
                <a:solidFill>
                  <a:srgbClr val="003366"/>
                </a:solidFill>
              </a:rPr>
              <a:t>10kb</a:t>
            </a:r>
            <a:endParaRPr lang="en-US" dirty="0" smtClean="0">
              <a:solidFill>
                <a:srgbClr val="003366"/>
              </a:solidFill>
            </a:endParaRPr>
          </a:p>
        </p:txBody>
      </p:sp>
      <p:sp>
        <p:nvSpPr>
          <p:cNvPr id="102" name="TextBox 101"/>
          <p:cNvSpPr txBox="1"/>
          <p:nvPr/>
        </p:nvSpPr>
        <p:spPr>
          <a:xfrm>
            <a:off x="7733853" y="6412259"/>
            <a:ext cx="2664296" cy="1015663"/>
          </a:xfrm>
          <a:prstGeom prst="rect">
            <a:avLst/>
          </a:prstGeom>
          <a:solidFill>
            <a:schemeClr val="bg1">
              <a:lumMod val="65000"/>
            </a:schemeClr>
          </a:solidFill>
          <a:ln>
            <a:solidFill>
              <a:schemeClr val="bg1">
                <a:lumMod val="50000"/>
              </a:schemeClr>
            </a:solidFill>
          </a:ln>
        </p:spPr>
        <p:txBody>
          <a:bodyPr wrap="square" rtlCol="0">
            <a:spAutoFit/>
          </a:bodyPr>
          <a:lstStyle/>
          <a:p>
            <a:pPr marL="342900" indent="-342900">
              <a:buFont typeface="Arial"/>
              <a:buChar char="•"/>
            </a:pPr>
            <a:r>
              <a:rPr lang="en-US" dirty="0" smtClean="0">
                <a:solidFill>
                  <a:srgbClr val="003366"/>
                </a:solidFill>
              </a:rPr>
              <a:t>Raw reads</a:t>
            </a:r>
          </a:p>
          <a:p>
            <a:pPr marL="342900" indent="-342900">
              <a:buFont typeface="Arial"/>
              <a:buChar char="•"/>
            </a:pPr>
            <a:r>
              <a:rPr lang="en-US" dirty="0" err="1" smtClean="0">
                <a:solidFill>
                  <a:srgbClr val="003366"/>
                </a:solidFill>
              </a:rPr>
              <a:t>MiSeq</a:t>
            </a:r>
            <a:r>
              <a:rPr lang="en-US" dirty="0" smtClean="0">
                <a:solidFill>
                  <a:srgbClr val="003366"/>
                </a:solidFill>
              </a:rPr>
              <a:t> corrected reads</a:t>
            </a:r>
            <a:endParaRPr lang="en-US" dirty="0">
              <a:solidFill>
                <a:srgbClr val="003366"/>
              </a:solidFill>
            </a:endParaRPr>
          </a:p>
        </p:txBody>
      </p:sp>
    </p:spTree>
    <p:extLst>
      <p:ext uri="{BB962C8B-B14F-4D97-AF65-F5344CB8AC3E}">
        <p14:creationId xmlns:p14="http://schemas.microsoft.com/office/powerpoint/2010/main" val="6882868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txBox="1">
            <a:spLocks noChangeArrowheads="1"/>
          </p:cNvSpPr>
          <p:nvPr/>
        </p:nvSpPr>
        <p:spPr bwMode="auto">
          <a:xfrm>
            <a:off x="368300" y="104775"/>
            <a:ext cx="9766300" cy="438150"/>
          </a:xfrm>
          <a:prstGeom prst="rect">
            <a:avLst/>
          </a:prstGeom>
          <a:noFill/>
          <a:ln w="9525">
            <a:noFill/>
            <a:miter lim="800000"/>
            <a:headEnd/>
            <a:tailEnd/>
          </a:ln>
        </p:spPr>
        <p:txBody>
          <a:bodyPr lIns="106523" tIns="53261" rIns="106523" bIns="53261" anchor="ctr">
            <a:prstTxWarp prst="textNoShape">
              <a:avLst/>
            </a:prstTxWarp>
          </a:bodyPr>
          <a:lstStyle/>
          <a:p>
            <a:pPr defTabSz="1065213" eaLnBrk="1" hangingPunct="1"/>
            <a:r>
              <a:rPr lang="en-US" sz="2400" b="1" dirty="0" smtClean="0">
                <a:solidFill>
                  <a:srgbClr val="FFF078"/>
                </a:solidFill>
                <a:ea typeface="ＭＳ Ｐゴシック" pitchFamily="-84" charset="-128"/>
                <a:cs typeface="ＭＳ Ｐゴシック" pitchFamily="-84" charset="-128"/>
              </a:rPr>
              <a:t>Genomic and Epigenomic Variation in Disease Group</a:t>
            </a:r>
            <a:endParaRPr lang="en-US" sz="2400" b="1" i="1" dirty="0">
              <a:solidFill>
                <a:srgbClr val="FFF078"/>
              </a:solidFill>
              <a:ea typeface="ＭＳ Ｐゴシック" pitchFamily="-84" charset="-128"/>
              <a:cs typeface="ＭＳ Ｐゴシック" pitchFamily="-84" charset="-128"/>
            </a:endParaRPr>
          </a:p>
        </p:txBody>
      </p:sp>
      <p:sp>
        <p:nvSpPr>
          <p:cNvPr id="13" name="Content Placeholder 1"/>
          <p:cNvSpPr txBox="1">
            <a:spLocks/>
          </p:cNvSpPr>
          <p:nvPr/>
        </p:nvSpPr>
        <p:spPr>
          <a:xfrm>
            <a:off x="173013" y="1155675"/>
            <a:ext cx="2232248" cy="4104456"/>
          </a:xfrm>
          <a:prstGeom prst="rect">
            <a:avLst/>
          </a:prstGeom>
          <a:effectLst>
            <a:outerShdw blurRad="50800" dist="38100" dir="2700000">
              <a:srgbClr val="000000">
                <a:alpha val="43000"/>
              </a:srgbClr>
            </a:outerShdw>
          </a:effectLst>
        </p:spPr>
        <p:txBody>
          <a:bodyPr>
            <a:normAutofit/>
          </a:bodyPr>
          <a:lstStyle/>
          <a:p>
            <a:pPr eaLnBrk="1" fontAlgn="auto" hangingPunct="1">
              <a:spcBef>
                <a:spcPct val="20000"/>
              </a:spcBef>
              <a:spcAft>
                <a:spcPts val="600"/>
              </a:spcAft>
              <a:buClr>
                <a:schemeClr val="accent6">
                  <a:lumMod val="75000"/>
                </a:schemeClr>
              </a:buClr>
              <a:buFont typeface="Wingdings" pitchFamily="2" charset="2"/>
              <a:buNone/>
              <a:defRPr/>
            </a:pPr>
            <a:r>
              <a:rPr lang="en-US" sz="1600" b="1" kern="0" dirty="0">
                <a:solidFill>
                  <a:srgbClr val="003366"/>
                </a:solidFill>
                <a:latin typeface="Century Gothic"/>
                <a:cs typeface="Century Gothic"/>
              </a:rPr>
              <a:t>Ossowski </a:t>
            </a:r>
            <a:r>
              <a:rPr lang="en-US" sz="1600" b="1" kern="0" dirty="0" smtClean="0">
                <a:solidFill>
                  <a:srgbClr val="003366"/>
                </a:solidFill>
                <a:latin typeface="Century Gothic"/>
                <a:cs typeface="Century Gothic"/>
              </a:rPr>
              <a:t>lab:</a:t>
            </a:r>
            <a:endParaRPr lang="en-US" sz="1600" b="1" kern="0" dirty="0">
              <a:solidFill>
                <a:srgbClr val="003366"/>
              </a:solidFill>
              <a:latin typeface="Century Gothic"/>
              <a:cs typeface="Century Gothic"/>
            </a:endParaRPr>
          </a:p>
          <a:p>
            <a:pPr eaLnBrk="1" fontAlgn="auto" hangingPunct="1">
              <a:spcBef>
                <a:spcPct val="20000"/>
              </a:spcBef>
              <a:spcAft>
                <a:spcPts val="600"/>
              </a:spcAft>
              <a:buClr>
                <a:schemeClr val="accent6">
                  <a:lumMod val="75000"/>
                </a:schemeClr>
              </a:buClr>
              <a:defRPr/>
            </a:pPr>
            <a:r>
              <a:rPr lang="en-US" sz="1600" b="1" kern="0" dirty="0" smtClean="0">
                <a:solidFill>
                  <a:srgbClr val="003366"/>
                </a:solidFill>
                <a:latin typeface="Century Gothic"/>
                <a:cs typeface="Century Gothic"/>
              </a:rPr>
              <a:t>Daniela </a:t>
            </a:r>
            <a:r>
              <a:rPr lang="en-US" sz="1600" b="1" kern="0" dirty="0" err="1" smtClean="0">
                <a:solidFill>
                  <a:srgbClr val="003366"/>
                </a:solidFill>
                <a:latin typeface="Century Gothic"/>
                <a:cs typeface="Century Gothic"/>
              </a:rPr>
              <a:t>Bezdan</a:t>
            </a:r>
            <a:endParaRPr lang="en-US" sz="1600" b="1" kern="0" dirty="0" smtClean="0">
              <a:solidFill>
                <a:srgbClr val="003366"/>
              </a:solidFill>
              <a:latin typeface="Century Gothic"/>
              <a:cs typeface="Century Gothic"/>
            </a:endParaRPr>
          </a:p>
          <a:p>
            <a:pPr eaLnBrk="1" fontAlgn="auto" hangingPunct="1">
              <a:spcBef>
                <a:spcPct val="20000"/>
              </a:spcBef>
              <a:spcAft>
                <a:spcPts val="600"/>
              </a:spcAft>
              <a:buClr>
                <a:schemeClr val="accent6">
                  <a:lumMod val="75000"/>
                </a:schemeClr>
              </a:buClr>
              <a:defRPr/>
            </a:pPr>
            <a:r>
              <a:rPr lang="en-US" sz="1600" kern="0" dirty="0" err="1" smtClean="0">
                <a:solidFill>
                  <a:srgbClr val="003366"/>
                </a:solidFill>
                <a:latin typeface="Century Gothic"/>
                <a:cs typeface="Century Gothic"/>
              </a:rPr>
              <a:t>Hana</a:t>
            </a:r>
            <a:r>
              <a:rPr lang="en-US" sz="1600" kern="0" dirty="0" smtClean="0">
                <a:solidFill>
                  <a:srgbClr val="003366"/>
                </a:solidFill>
                <a:latin typeface="Century Gothic"/>
                <a:cs typeface="Century Gothic"/>
              </a:rPr>
              <a:t> </a:t>
            </a:r>
            <a:r>
              <a:rPr lang="en-US" sz="1600" kern="0" dirty="0" err="1" smtClean="0">
                <a:solidFill>
                  <a:srgbClr val="003366"/>
                </a:solidFill>
                <a:latin typeface="Century Gothic"/>
                <a:cs typeface="Century Gothic"/>
              </a:rPr>
              <a:t>Susak</a:t>
            </a:r>
            <a:endParaRPr lang="en-US" sz="1600" kern="0" dirty="0" smtClean="0">
              <a:solidFill>
                <a:srgbClr val="003366"/>
              </a:solidFill>
              <a:latin typeface="Century Gothic"/>
              <a:cs typeface="Century Gothic"/>
            </a:endParaRPr>
          </a:p>
          <a:p>
            <a:pPr eaLnBrk="1" fontAlgn="auto" hangingPunct="1">
              <a:spcBef>
                <a:spcPct val="20000"/>
              </a:spcBef>
              <a:spcAft>
                <a:spcPts val="600"/>
              </a:spcAft>
              <a:buClr>
                <a:schemeClr val="accent6">
                  <a:lumMod val="75000"/>
                </a:schemeClr>
              </a:buClr>
              <a:defRPr/>
            </a:pPr>
            <a:r>
              <a:rPr lang="en-US" sz="1600" kern="0" dirty="0" err="1" smtClean="0">
                <a:solidFill>
                  <a:srgbClr val="003366"/>
                </a:solidFill>
                <a:latin typeface="Century Gothic"/>
                <a:cs typeface="Century Gothic"/>
              </a:rPr>
              <a:t>Shalu</a:t>
            </a:r>
            <a:r>
              <a:rPr lang="en-US" sz="1600" kern="0" dirty="0" smtClean="0">
                <a:solidFill>
                  <a:srgbClr val="003366"/>
                </a:solidFill>
                <a:latin typeface="Century Gothic"/>
                <a:cs typeface="Century Gothic"/>
              </a:rPr>
              <a:t> </a:t>
            </a:r>
            <a:r>
              <a:rPr lang="en-US" sz="1600" kern="0" dirty="0" err="1" smtClean="0">
                <a:solidFill>
                  <a:srgbClr val="003366"/>
                </a:solidFill>
                <a:latin typeface="Century Gothic"/>
                <a:cs typeface="Century Gothic"/>
              </a:rPr>
              <a:t>Jhanwar</a:t>
            </a:r>
            <a:endParaRPr lang="en-US" sz="1600" kern="0" dirty="0" smtClean="0">
              <a:solidFill>
                <a:srgbClr val="003366"/>
              </a:solidFill>
              <a:latin typeface="Century Gothic"/>
              <a:cs typeface="Century Gothic"/>
            </a:endParaRPr>
          </a:p>
          <a:p>
            <a:pPr eaLnBrk="1" fontAlgn="auto" hangingPunct="1">
              <a:spcBef>
                <a:spcPct val="20000"/>
              </a:spcBef>
              <a:spcAft>
                <a:spcPts val="600"/>
              </a:spcAft>
              <a:buClr>
                <a:schemeClr val="accent6">
                  <a:lumMod val="75000"/>
                </a:schemeClr>
              </a:buClr>
              <a:defRPr/>
            </a:pPr>
            <a:r>
              <a:rPr lang="en-US" sz="1600" kern="0" dirty="0" smtClean="0">
                <a:solidFill>
                  <a:srgbClr val="003366"/>
                </a:solidFill>
                <a:latin typeface="Century Gothic"/>
                <a:cs typeface="Century Gothic"/>
              </a:rPr>
              <a:t>Oliver </a:t>
            </a:r>
            <a:r>
              <a:rPr lang="en-US" sz="1600" kern="0" dirty="0" err="1" smtClean="0">
                <a:solidFill>
                  <a:srgbClr val="003366"/>
                </a:solidFill>
                <a:latin typeface="Century Gothic"/>
                <a:cs typeface="Century Gothic"/>
              </a:rPr>
              <a:t>Drechsel</a:t>
            </a:r>
            <a:endParaRPr lang="en-US" sz="1600" kern="0" dirty="0" smtClean="0">
              <a:solidFill>
                <a:srgbClr val="003366"/>
              </a:solidFill>
              <a:latin typeface="Century Gothic"/>
              <a:cs typeface="Century Gothic"/>
            </a:endParaRPr>
          </a:p>
          <a:p>
            <a:pPr eaLnBrk="1" fontAlgn="auto" hangingPunct="1">
              <a:spcBef>
                <a:spcPct val="20000"/>
              </a:spcBef>
              <a:spcAft>
                <a:spcPts val="600"/>
              </a:spcAft>
              <a:buClr>
                <a:schemeClr val="accent6">
                  <a:lumMod val="75000"/>
                </a:schemeClr>
              </a:buClr>
              <a:buFont typeface="Wingdings" pitchFamily="2" charset="2"/>
              <a:buNone/>
              <a:defRPr/>
            </a:pPr>
            <a:r>
              <a:rPr lang="en-US" sz="1600" kern="0" dirty="0">
                <a:solidFill>
                  <a:srgbClr val="003366"/>
                </a:solidFill>
                <a:latin typeface="Century Gothic"/>
                <a:cs typeface="Century Gothic"/>
              </a:rPr>
              <a:t>Luis </a:t>
            </a:r>
            <a:r>
              <a:rPr lang="en-US" sz="1600" kern="0" dirty="0" smtClean="0">
                <a:solidFill>
                  <a:srgbClr val="003366"/>
                </a:solidFill>
                <a:latin typeface="Century Gothic"/>
                <a:cs typeface="Century Gothic"/>
              </a:rPr>
              <a:t>Zapata</a:t>
            </a:r>
          </a:p>
          <a:p>
            <a:pPr eaLnBrk="1" fontAlgn="auto" hangingPunct="1">
              <a:spcBef>
                <a:spcPct val="20000"/>
              </a:spcBef>
              <a:spcAft>
                <a:spcPts val="600"/>
              </a:spcAft>
              <a:buClr>
                <a:schemeClr val="accent6">
                  <a:lumMod val="75000"/>
                </a:schemeClr>
              </a:buClr>
              <a:defRPr/>
            </a:pPr>
            <a:r>
              <a:rPr lang="en-US" sz="1600" kern="0" dirty="0" smtClean="0">
                <a:solidFill>
                  <a:srgbClr val="003366"/>
                </a:solidFill>
                <a:latin typeface="Century Gothic"/>
                <a:cs typeface="Century Gothic"/>
              </a:rPr>
              <a:t>Sergio </a:t>
            </a:r>
            <a:r>
              <a:rPr lang="en-US" sz="1600" kern="0" dirty="0" err="1" smtClean="0">
                <a:solidFill>
                  <a:srgbClr val="003366"/>
                </a:solidFill>
                <a:latin typeface="Century Gothic"/>
                <a:cs typeface="Century Gothic"/>
              </a:rPr>
              <a:t>Espeso</a:t>
            </a:r>
            <a:endParaRPr lang="en-US" sz="1600" kern="0" dirty="0" smtClean="0">
              <a:solidFill>
                <a:srgbClr val="003366"/>
              </a:solidFill>
              <a:latin typeface="Century Gothic"/>
              <a:cs typeface="Century Gothic"/>
            </a:endParaRPr>
          </a:p>
          <a:p>
            <a:pPr eaLnBrk="1" fontAlgn="auto" hangingPunct="1">
              <a:spcBef>
                <a:spcPct val="20000"/>
              </a:spcBef>
              <a:spcAft>
                <a:spcPts val="600"/>
              </a:spcAft>
              <a:buClr>
                <a:schemeClr val="accent6">
                  <a:lumMod val="75000"/>
                </a:schemeClr>
              </a:buClr>
              <a:defRPr/>
            </a:pPr>
            <a:r>
              <a:rPr lang="en-US" sz="1600" kern="0" dirty="0" err="1" smtClean="0">
                <a:solidFill>
                  <a:srgbClr val="003366"/>
                </a:solidFill>
                <a:latin typeface="Century Gothic"/>
                <a:cs typeface="Century Gothic"/>
              </a:rPr>
              <a:t>Mattia</a:t>
            </a:r>
            <a:r>
              <a:rPr lang="en-US" sz="1600" kern="0" dirty="0" smtClean="0">
                <a:solidFill>
                  <a:srgbClr val="003366"/>
                </a:solidFill>
                <a:latin typeface="Century Gothic"/>
                <a:cs typeface="Century Gothic"/>
              </a:rPr>
              <a:t> </a:t>
            </a:r>
            <a:r>
              <a:rPr lang="en-US" sz="1600" kern="0" dirty="0" err="1" smtClean="0">
                <a:solidFill>
                  <a:srgbClr val="003366"/>
                </a:solidFill>
                <a:latin typeface="Century Gothic"/>
                <a:cs typeface="Century Gothic"/>
              </a:rPr>
              <a:t>Bosio</a:t>
            </a:r>
            <a:endParaRPr lang="en-US" sz="1600" kern="0" dirty="0" smtClean="0">
              <a:solidFill>
                <a:srgbClr val="003366"/>
              </a:solidFill>
              <a:latin typeface="Century Gothic"/>
              <a:cs typeface="Century Gothic"/>
            </a:endParaRPr>
          </a:p>
          <a:p>
            <a:pPr eaLnBrk="1" fontAlgn="auto" hangingPunct="1">
              <a:spcBef>
                <a:spcPct val="20000"/>
              </a:spcBef>
              <a:spcAft>
                <a:spcPts val="600"/>
              </a:spcAft>
              <a:buClr>
                <a:schemeClr val="accent6">
                  <a:lumMod val="75000"/>
                </a:schemeClr>
              </a:buClr>
              <a:defRPr/>
            </a:pPr>
            <a:r>
              <a:rPr lang="en-US" sz="1600" kern="0" dirty="0" err="1" smtClean="0">
                <a:solidFill>
                  <a:srgbClr val="003366"/>
                </a:solidFill>
                <a:latin typeface="Century Gothic"/>
                <a:cs typeface="Century Gothic"/>
              </a:rPr>
              <a:t>Francesc</a:t>
            </a:r>
            <a:r>
              <a:rPr lang="en-US" sz="1600" kern="0" dirty="0" smtClean="0">
                <a:solidFill>
                  <a:srgbClr val="003366"/>
                </a:solidFill>
                <a:latin typeface="Century Gothic"/>
                <a:cs typeface="Century Gothic"/>
              </a:rPr>
              <a:t> </a:t>
            </a:r>
            <a:r>
              <a:rPr lang="en-US" sz="1600" kern="0" dirty="0" err="1" smtClean="0">
                <a:solidFill>
                  <a:srgbClr val="003366"/>
                </a:solidFill>
                <a:latin typeface="Century Gothic"/>
                <a:cs typeface="Century Gothic"/>
              </a:rPr>
              <a:t>Muyas</a:t>
            </a:r>
            <a:endParaRPr lang="en-US" sz="1600" kern="0" dirty="0" smtClean="0">
              <a:solidFill>
                <a:srgbClr val="003366"/>
              </a:solidFill>
              <a:latin typeface="Century Gothic"/>
              <a:cs typeface="Century Gothic"/>
            </a:endParaRPr>
          </a:p>
          <a:p>
            <a:pPr eaLnBrk="1" fontAlgn="auto" hangingPunct="1">
              <a:spcBef>
                <a:spcPct val="20000"/>
              </a:spcBef>
              <a:spcAft>
                <a:spcPts val="600"/>
              </a:spcAft>
              <a:buClr>
                <a:schemeClr val="accent6">
                  <a:lumMod val="75000"/>
                </a:schemeClr>
              </a:buClr>
              <a:defRPr/>
            </a:pPr>
            <a:r>
              <a:rPr lang="en-US" sz="1600" kern="0" dirty="0" smtClean="0">
                <a:solidFill>
                  <a:srgbClr val="003366"/>
                </a:solidFill>
                <a:latin typeface="Century Gothic"/>
                <a:cs typeface="Century Gothic"/>
              </a:rPr>
              <a:t>Michael Berry</a:t>
            </a:r>
          </a:p>
          <a:p>
            <a:pPr eaLnBrk="1" fontAlgn="auto" hangingPunct="1">
              <a:spcBef>
                <a:spcPct val="20000"/>
              </a:spcBef>
              <a:spcAft>
                <a:spcPts val="600"/>
              </a:spcAft>
              <a:buClr>
                <a:schemeClr val="accent6">
                  <a:lumMod val="75000"/>
                </a:schemeClr>
              </a:buClr>
              <a:defRPr/>
            </a:pPr>
            <a:r>
              <a:rPr lang="en-US" sz="1600" kern="0" dirty="0" smtClean="0">
                <a:solidFill>
                  <a:srgbClr val="003366"/>
                </a:solidFill>
                <a:latin typeface="Century Gothic"/>
                <a:cs typeface="Century Gothic"/>
              </a:rPr>
              <a:t>Stephan Ossowski</a:t>
            </a:r>
          </a:p>
          <a:p>
            <a:pPr eaLnBrk="1" fontAlgn="auto" hangingPunct="1">
              <a:spcBef>
                <a:spcPct val="20000"/>
              </a:spcBef>
              <a:spcAft>
                <a:spcPts val="600"/>
              </a:spcAft>
              <a:buClr>
                <a:schemeClr val="accent6">
                  <a:lumMod val="75000"/>
                </a:schemeClr>
              </a:buClr>
              <a:buFont typeface="Wingdings" pitchFamily="2" charset="2"/>
              <a:buNone/>
              <a:defRPr/>
            </a:pPr>
            <a:endParaRPr lang="en-US" sz="1400" kern="0" dirty="0" smtClean="0">
              <a:solidFill>
                <a:srgbClr val="003366"/>
              </a:solidFill>
              <a:latin typeface="Century Gothic"/>
              <a:cs typeface="Century Gothic"/>
            </a:endParaRPr>
          </a:p>
        </p:txBody>
      </p:sp>
      <p:pic>
        <p:nvPicPr>
          <p:cNvPr id="18" name="Picture 17" descr="S OSSOWSKI G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428" y="1083668"/>
            <a:ext cx="8317756" cy="5544616"/>
          </a:xfrm>
          <a:prstGeom prst="rect">
            <a:avLst/>
          </a:prstGeom>
        </p:spPr>
      </p:pic>
      <p:pic>
        <p:nvPicPr>
          <p:cNvPr id="10" name="Picture 9" descr="ICGC_Logo_eng_large.jpeg"/>
          <p:cNvPicPr>
            <a:picLocks noChangeAspect="1"/>
          </p:cNvPicPr>
          <p:nvPr/>
        </p:nvPicPr>
        <p:blipFill>
          <a:blip r:embed="rId4"/>
          <a:stretch>
            <a:fillRect/>
          </a:stretch>
        </p:blipFill>
        <p:spPr>
          <a:xfrm>
            <a:off x="2170122" y="7037388"/>
            <a:ext cx="2323371" cy="762000"/>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pic>
      <p:pic>
        <p:nvPicPr>
          <p:cNvPr id="11" name="Picture 10" descr="logo_CLL_ICGC.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4763" y="7032320"/>
            <a:ext cx="1069182" cy="763982"/>
          </a:xfrm>
          <a:prstGeom prst="rect">
            <a:avLst/>
          </a:prstGeom>
          <a:ln/>
        </p:spPr>
        <p:style>
          <a:lnRef idx="1">
            <a:schemeClr val="dk1"/>
          </a:lnRef>
          <a:fillRef idx="2">
            <a:schemeClr val="dk1"/>
          </a:fillRef>
          <a:effectRef idx="1">
            <a:schemeClr val="dk1"/>
          </a:effectRef>
          <a:fontRef idx="minor">
            <a:schemeClr val="dk1"/>
          </a:fontRef>
        </p:style>
      </p:pic>
      <p:pic>
        <p:nvPicPr>
          <p:cNvPr id="12" name="Picture 11" descr="Logo-M-EconomiaC-ISCIII_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445" y="7017996"/>
            <a:ext cx="2603226" cy="772853"/>
          </a:xfrm>
          <a:prstGeom prst="rect">
            <a:avLst/>
          </a:prstGeom>
          <a:ln/>
        </p:spPr>
        <p:style>
          <a:lnRef idx="1">
            <a:schemeClr val="dk1"/>
          </a:lnRef>
          <a:fillRef idx="2">
            <a:schemeClr val="dk1"/>
          </a:fillRef>
          <a:effectRef idx="1">
            <a:schemeClr val="dk1"/>
          </a:effectRef>
          <a:fontRef idx="minor">
            <a:schemeClr val="dk1"/>
          </a:fontRef>
        </p:style>
      </p:pic>
      <p:pic>
        <p:nvPicPr>
          <p:cNvPr id="14" name="Picture 13" descr="La Caixa.bmp"/>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06" y="7060331"/>
            <a:ext cx="1930832" cy="720079"/>
          </a:xfrm>
          <a:prstGeom prst="rect">
            <a:avLst/>
          </a:prstGeom>
          <a:ln/>
        </p:spPr>
        <p:style>
          <a:lnRef idx="1">
            <a:schemeClr val="dk1"/>
          </a:lnRef>
          <a:fillRef idx="2">
            <a:schemeClr val="dk1"/>
          </a:fillRef>
          <a:effectRef idx="1">
            <a:schemeClr val="dk1"/>
          </a:effectRef>
          <a:fontRef idx="minor">
            <a:schemeClr val="dk1"/>
          </a:fontRef>
        </p:style>
      </p:pic>
      <p:pic>
        <p:nvPicPr>
          <p:cNvPr id="15" name="Picture 14" descr="H2020-logo-etoiles-quadri.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1107" y="7008462"/>
            <a:ext cx="1989050" cy="786714"/>
          </a:xfrm>
          <a:prstGeom prst="rect">
            <a:avLst/>
          </a:prstGeom>
        </p:spPr>
        <p:style>
          <a:lnRef idx="1">
            <a:schemeClr val="dk1"/>
          </a:lnRef>
          <a:fillRef idx="2">
            <a:schemeClr val="dk1"/>
          </a:fillRef>
          <a:effectRef idx="1">
            <a:schemeClr val="dk1"/>
          </a:effectRef>
          <a:fontRef idx="minor">
            <a:schemeClr val="dk1"/>
          </a:fontRef>
        </p:style>
      </p:pic>
      <p:pic>
        <p:nvPicPr>
          <p:cNvPr id="16" name="Picture 15" descr="137879.jpeg"/>
          <p:cNvPicPr>
            <a:picLocks noChangeAspect="1"/>
          </p:cNvPicPr>
          <p:nvPr/>
        </p:nvPicPr>
        <p:blipFill>
          <a:blip r:embed="rId9"/>
          <a:stretch>
            <a:fillRect/>
          </a:stretch>
        </p:blipFill>
        <p:spPr>
          <a:xfrm>
            <a:off x="9102005" y="0"/>
            <a:ext cx="1469158" cy="749772"/>
          </a:xfrm>
          <a:prstGeom prst="rect">
            <a:avLst/>
          </a:prstGeom>
          <a:ln w="15875" cap="flat" cmpd="sng" algn="ctr">
            <a:solidFill>
              <a:schemeClr val="bg1">
                <a:lumMod val="50000"/>
              </a:schemeClr>
            </a:solidFill>
            <a:prstDash val="solid"/>
            <a:round/>
            <a:headEnd type="none" w="med" len="med"/>
            <a:tailEnd type="none" w="med" len="med"/>
          </a:ln>
          <a:effectLst>
            <a:outerShdw blurRad="50800" dist="38100" dir="2700000">
              <a:srgbClr val="000000">
                <a:alpha val="43000"/>
              </a:srgbClr>
            </a:outerShdw>
          </a:effectLst>
        </p:spPr>
      </p:pic>
    </p:spTree>
    <p:extLst>
      <p:ext uri="{BB962C8B-B14F-4D97-AF65-F5344CB8AC3E}">
        <p14:creationId xmlns:p14="http://schemas.microsoft.com/office/powerpoint/2010/main" val="28777846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Barcelona: Research and Holidays</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pic>
        <p:nvPicPr>
          <p:cNvPr id="2" name="Picture 1" descr="Barcelona_Placa_Rei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135" y="5476155"/>
            <a:ext cx="8441918" cy="2333366"/>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4" name="Picture 3" descr="SagradaFamil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10" y="651619"/>
            <a:ext cx="3840427" cy="2880320"/>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5" name="Picture 4" descr="Barcelona_skyline_200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653" y="651618"/>
            <a:ext cx="4392488" cy="2700567"/>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7" name="Picture 6" descr="PRBB_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5301" y="2739851"/>
            <a:ext cx="4980533" cy="2952328"/>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8" name="Picture 7" descr="FC-Barcelona-2015-UEFA-Champions-League-Celebrations-Wallpaper-by-Theguardian.com_.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053" y="1515715"/>
            <a:ext cx="9473051" cy="5328592"/>
          </a:xfrm>
          <a:prstGeom prst="rect">
            <a:avLst/>
          </a:prstGeom>
          <a:ln>
            <a:solidFill>
              <a:schemeClr val="bg1">
                <a:lumMod val="50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8682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nometrobarcelona.pdf"/>
          <p:cNvPicPr>
            <a:picLocks noChangeAspect="1"/>
          </p:cNvPicPr>
          <p:nvPr/>
        </p:nvPicPr>
        <p:blipFill rotWithShape="1">
          <a:blip r:embed="rId3">
            <a:extLst>
              <a:ext uri="{28A0092B-C50C-407E-A947-70E740481C1C}">
                <a14:useLocalDpi xmlns:a14="http://schemas.microsoft.com/office/drawing/2010/main" val="0"/>
              </a:ext>
            </a:extLst>
          </a:blip>
          <a:srcRect b="30007"/>
          <a:stretch/>
        </p:blipFill>
        <p:spPr>
          <a:xfrm>
            <a:off x="-403051" y="795635"/>
            <a:ext cx="11377263" cy="7344815"/>
          </a:xfrm>
          <a:prstGeom prst="rect">
            <a:avLst/>
          </a:prstGeom>
        </p:spPr>
      </p:pic>
      <p:sp>
        <p:nvSpPr>
          <p:cNvPr id="18436"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The Metro of Barcelona</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pic>
        <p:nvPicPr>
          <p:cNvPr id="5" name="Picture 4" descr="Metro_i_FGC_Plaça_Catalunya_Barcelona.jpg"/>
          <p:cNvPicPr>
            <a:picLocks noChangeAspect="1"/>
          </p:cNvPicPr>
          <p:nvPr/>
        </p:nvPicPr>
        <p:blipFill rotWithShape="1">
          <a:blip r:embed="rId4">
            <a:extLst>
              <a:ext uri="{28A0092B-C50C-407E-A947-70E740481C1C}">
                <a14:useLocalDpi xmlns:a14="http://schemas.microsoft.com/office/drawing/2010/main" val="0"/>
              </a:ext>
            </a:extLst>
          </a:blip>
          <a:srcRect l="45859" b="20437"/>
          <a:stretch/>
        </p:blipFill>
        <p:spPr>
          <a:xfrm>
            <a:off x="8033052" y="219571"/>
            <a:ext cx="2393564" cy="2638072"/>
          </a:xfrm>
          <a:prstGeom prst="rect">
            <a:avLst/>
          </a:prstGeom>
        </p:spPr>
      </p:pic>
    </p:spTree>
    <p:extLst>
      <p:ext uri="{BB962C8B-B14F-4D97-AF65-F5344CB8AC3E}">
        <p14:creationId xmlns:p14="http://schemas.microsoft.com/office/powerpoint/2010/main" val="6591546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The Metro of Barcelona</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pic>
        <p:nvPicPr>
          <p:cNvPr id="3" name="Picture 2" descr="Barcelona_metro_pl_Cataluny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37" y="867642"/>
            <a:ext cx="4392487" cy="3294365"/>
          </a:xfrm>
          <a:prstGeom prst="rect">
            <a:avLst/>
          </a:prstGeom>
        </p:spPr>
      </p:pic>
      <p:pic>
        <p:nvPicPr>
          <p:cNvPr id="4" name="Picture 3" descr="Metro_Barcelona_station_Universitat_L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036" y="4396035"/>
            <a:ext cx="4416491" cy="3312368"/>
          </a:xfrm>
          <a:prstGeom prst="rect">
            <a:avLst/>
          </a:prstGeom>
        </p:spPr>
      </p:pic>
      <p:pic>
        <p:nvPicPr>
          <p:cNvPr id="6" name="Picture 5" descr="Venta_tickes_automatica_metro_barcelon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1565" y="867643"/>
            <a:ext cx="4392488" cy="3294366"/>
          </a:xfrm>
          <a:prstGeom prst="rect">
            <a:avLst/>
          </a:prstGeom>
        </p:spPr>
      </p:pic>
      <p:pic>
        <p:nvPicPr>
          <p:cNvPr id="5" name="Picture 4" descr="Metro_i_FGC_Plaça_Catalunya_Barcelona.jpg"/>
          <p:cNvPicPr>
            <a:picLocks noChangeAspect="1"/>
          </p:cNvPicPr>
          <p:nvPr/>
        </p:nvPicPr>
        <p:blipFill rotWithShape="1">
          <a:blip r:embed="rId6">
            <a:extLst>
              <a:ext uri="{28A0092B-C50C-407E-A947-70E740481C1C}">
                <a14:useLocalDpi xmlns:a14="http://schemas.microsoft.com/office/drawing/2010/main" val="0"/>
              </a:ext>
            </a:extLst>
          </a:blip>
          <a:srcRect l="45859" b="20437"/>
          <a:stretch/>
        </p:blipFill>
        <p:spPr>
          <a:xfrm>
            <a:off x="8033052" y="219571"/>
            <a:ext cx="2393564" cy="2638072"/>
          </a:xfrm>
          <a:prstGeom prst="rect">
            <a:avLst/>
          </a:prstGeom>
        </p:spPr>
      </p:pic>
      <p:sp>
        <p:nvSpPr>
          <p:cNvPr id="7" name="TextBox 6"/>
          <p:cNvSpPr txBox="1"/>
          <p:nvPr/>
        </p:nvSpPr>
        <p:spPr>
          <a:xfrm>
            <a:off x="5357589" y="4639349"/>
            <a:ext cx="4583306" cy="2492990"/>
          </a:xfrm>
          <a:prstGeom prst="rect">
            <a:avLst/>
          </a:prstGeom>
          <a:noFill/>
        </p:spPr>
        <p:txBody>
          <a:bodyPr wrap="none" rtlCol="0">
            <a:spAutoFit/>
          </a:bodyPr>
          <a:lstStyle/>
          <a:p>
            <a:pPr marL="342900" indent="-342900">
              <a:spcAft>
                <a:spcPts val="2400"/>
              </a:spcAft>
              <a:buFont typeface="Arial"/>
              <a:buChar char="•"/>
            </a:pPr>
            <a:r>
              <a:rPr lang="en-US" sz="2400" dirty="0" smtClean="0">
                <a:solidFill>
                  <a:schemeClr val="tx1"/>
                </a:solidFill>
              </a:rPr>
              <a:t>Operational since 1924</a:t>
            </a:r>
          </a:p>
          <a:p>
            <a:pPr marL="342900" indent="-342900">
              <a:spcAft>
                <a:spcPts val="2400"/>
              </a:spcAft>
              <a:buFont typeface="Arial"/>
              <a:buChar char="•"/>
            </a:pPr>
            <a:r>
              <a:rPr lang="en-US" sz="2400" dirty="0" smtClean="0">
                <a:solidFill>
                  <a:schemeClr val="tx1"/>
                </a:solidFill>
              </a:rPr>
              <a:t>11 lines</a:t>
            </a:r>
          </a:p>
          <a:p>
            <a:pPr marL="342900" indent="-342900">
              <a:spcAft>
                <a:spcPts val="2400"/>
              </a:spcAft>
              <a:buFont typeface="Arial"/>
              <a:buChar char="•"/>
            </a:pPr>
            <a:r>
              <a:rPr lang="en-US" sz="2400" dirty="0" smtClean="0">
                <a:solidFill>
                  <a:schemeClr val="tx1"/>
                </a:solidFill>
              </a:rPr>
              <a:t>163 Station</a:t>
            </a:r>
          </a:p>
          <a:p>
            <a:pPr marL="342900" indent="-342900">
              <a:spcAft>
                <a:spcPts val="2400"/>
              </a:spcAft>
              <a:buFont typeface="Arial"/>
              <a:buChar char="•"/>
            </a:pPr>
            <a:r>
              <a:rPr lang="en-US" sz="2400" dirty="0" smtClean="0">
                <a:solidFill>
                  <a:schemeClr val="tx1"/>
                </a:solidFill>
              </a:rPr>
              <a:t>Annual ridership: 420 Million</a:t>
            </a:r>
            <a:endParaRPr lang="en-US" sz="2400" dirty="0">
              <a:solidFill>
                <a:schemeClr val="tx1"/>
              </a:solidFill>
            </a:endParaRPr>
          </a:p>
        </p:txBody>
      </p:sp>
    </p:spTree>
    <p:extLst>
      <p:ext uri="{BB962C8B-B14F-4D97-AF65-F5344CB8AC3E}">
        <p14:creationId xmlns:p14="http://schemas.microsoft.com/office/powerpoint/2010/main" val="27090596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713582" y="992187"/>
            <a:ext cx="9184656" cy="6781800"/>
            <a:chOff x="713582" y="992187"/>
            <a:chExt cx="9184656" cy="6781800"/>
          </a:xfrm>
          <a:effectLst>
            <a:outerShdw blurRad="50800" dist="38100" dir="2700000">
              <a:srgbClr val="000000">
                <a:alpha val="43000"/>
              </a:srgbClr>
            </a:outerShdw>
          </a:effectLst>
        </p:grpSpPr>
        <p:sp>
          <p:nvSpPr>
            <p:cNvPr id="17" name="Rectangle 16"/>
            <p:cNvSpPr/>
            <p:nvPr/>
          </p:nvSpPr>
          <p:spPr bwMode="auto">
            <a:xfrm>
              <a:off x="713582" y="992187"/>
              <a:ext cx="9184656" cy="67818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a:lstStyle/>
            <a:p>
              <a:pPr algn="ctr">
                <a:defRPr/>
              </a:pPr>
              <a:endParaRPr lang="en-US">
                <a:solidFill>
                  <a:srgbClr val="FFFF00"/>
                </a:solidFill>
                <a:latin typeface="Century Gothic" pitchFamily="-111" charset="0"/>
                <a:ea typeface="+mn-ea"/>
                <a:cs typeface="+mn-cs"/>
              </a:endParaRPr>
            </a:p>
          </p:txBody>
        </p:sp>
        <p:pic>
          <p:nvPicPr>
            <p:cNvPr id="21" name="Picture 20" descr="GenoPheno.png"/>
            <p:cNvPicPr>
              <a:picLocks noChangeAspect="1"/>
            </p:cNvPicPr>
            <p:nvPr/>
          </p:nvPicPr>
          <p:blipFill>
            <a:blip r:embed="rId3"/>
            <a:stretch>
              <a:fillRect/>
            </a:stretch>
          </p:blipFill>
          <p:spPr>
            <a:xfrm>
              <a:off x="1704181" y="1144587"/>
              <a:ext cx="8141480" cy="6397965"/>
            </a:xfrm>
            <a:prstGeom prst="rect">
              <a:avLst/>
            </a:prstGeom>
          </p:spPr>
        </p:pic>
      </p:grpSp>
      <p:sp>
        <p:nvSpPr>
          <p:cNvPr id="16387"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charset="0"/>
                <a:ea typeface="ＭＳ Ｐゴシック" charset="0"/>
                <a:cs typeface="ＭＳ Ｐゴシック" charset="0"/>
              </a:rPr>
              <a:t>Research Interests: From Genotype </a:t>
            </a:r>
            <a:r>
              <a:rPr lang="en-US" sz="2400" b="1" dirty="0">
                <a:solidFill>
                  <a:srgbClr val="FFF078"/>
                </a:solidFill>
                <a:latin typeface="Century Gothic" charset="0"/>
                <a:ea typeface="ＭＳ Ｐゴシック" charset="0"/>
                <a:cs typeface="ＭＳ Ｐゴシック" charset="0"/>
              </a:rPr>
              <a:t>to </a:t>
            </a:r>
            <a:r>
              <a:rPr lang="en-US" sz="2400" b="1" dirty="0" smtClean="0">
                <a:solidFill>
                  <a:srgbClr val="FFF078"/>
                </a:solidFill>
                <a:latin typeface="Century Gothic" charset="0"/>
                <a:ea typeface="ＭＳ Ｐゴシック" charset="0"/>
                <a:cs typeface="ＭＳ Ｐゴシック" charset="0"/>
              </a:rPr>
              <a:t>Disease Phenotype</a:t>
            </a:r>
            <a:endParaRPr lang="en-US" sz="2400" b="1" i="1" dirty="0">
              <a:solidFill>
                <a:srgbClr val="FFF078"/>
              </a:solidFill>
              <a:latin typeface="Century Gothic" charset="0"/>
              <a:ea typeface="ＭＳ Ｐゴシック" charset="0"/>
              <a:cs typeface="ＭＳ Ｐゴシック" charset="0"/>
            </a:endParaRPr>
          </a:p>
        </p:txBody>
      </p:sp>
      <p:sp>
        <p:nvSpPr>
          <p:cNvPr id="16" name="TextBox 15"/>
          <p:cNvSpPr txBox="1"/>
          <p:nvPr/>
        </p:nvSpPr>
        <p:spPr>
          <a:xfrm>
            <a:off x="2084388" y="992188"/>
            <a:ext cx="1925637" cy="369887"/>
          </a:xfrm>
          <a:prstGeom prst="rect">
            <a:avLst/>
          </a:prstGeom>
          <a:noFill/>
          <a:effectLst>
            <a:outerShdw blurRad="50800" dist="38100" dir="2700000">
              <a:srgbClr val="000000">
                <a:alpha val="43000"/>
              </a:srgbClr>
            </a:outerShdw>
          </a:effectLst>
        </p:spPr>
        <p:txBody>
          <a:bodyPr wrap="none">
            <a:spAutoFit/>
          </a:bodyPr>
          <a:lstStyle>
            <a:lvl1pPr>
              <a:defRPr sz="2000">
                <a:solidFill>
                  <a:schemeClr val="bg1"/>
                </a:solidFill>
                <a:latin typeface="Century Gothic" charset="0"/>
                <a:ea typeface="ＭＳ Ｐゴシック" charset="0"/>
                <a:cs typeface="ＭＳ Ｐゴシック" charset="0"/>
              </a:defRPr>
            </a:lvl1pPr>
            <a:lvl2pPr marL="37931725" indent="-37474525">
              <a:defRPr sz="2000">
                <a:solidFill>
                  <a:schemeClr val="bg1"/>
                </a:solidFill>
                <a:latin typeface="Century Gothic" charset="0"/>
                <a:ea typeface="ＭＳ Ｐゴシック" charset="0"/>
              </a:defRPr>
            </a:lvl2pPr>
            <a:lvl3pPr>
              <a:defRPr sz="2000">
                <a:solidFill>
                  <a:schemeClr val="bg1"/>
                </a:solidFill>
                <a:latin typeface="Century Gothic" charset="0"/>
                <a:ea typeface="ＭＳ Ｐゴシック" charset="0"/>
              </a:defRPr>
            </a:lvl3pPr>
            <a:lvl4pPr>
              <a:defRPr sz="2000">
                <a:solidFill>
                  <a:schemeClr val="bg1"/>
                </a:solidFill>
                <a:latin typeface="Century Gothic" charset="0"/>
                <a:ea typeface="ＭＳ Ｐゴシック" charset="0"/>
              </a:defRPr>
            </a:lvl4pPr>
            <a:lvl5pPr>
              <a:defRPr sz="2000">
                <a:solidFill>
                  <a:schemeClr val="bg1"/>
                </a:solidFill>
                <a:latin typeface="Century Gothic" charset="0"/>
                <a:ea typeface="ＭＳ Ｐゴシック" charset="0"/>
              </a:defRPr>
            </a:lvl5pPr>
            <a:lvl6pPr marL="457200" eaLnBrk="0" fontAlgn="base" hangingPunct="0">
              <a:spcBef>
                <a:spcPct val="0"/>
              </a:spcBef>
              <a:spcAft>
                <a:spcPct val="0"/>
              </a:spcAft>
              <a:defRPr sz="2000">
                <a:solidFill>
                  <a:schemeClr val="bg1"/>
                </a:solidFill>
                <a:latin typeface="Century Gothic" charset="0"/>
                <a:ea typeface="ＭＳ Ｐゴシック" charset="0"/>
              </a:defRPr>
            </a:lvl6pPr>
            <a:lvl7pPr marL="914400" eaLnBrk="0" fontAlgn="base" hangingPunct="0">
              <a:spcBef>
                <a:spcPct val="0"/>
              </a:spcBef>
              <a:spcAft>
                <a:spcPct val="0"/>
              </a:spcAft>
              <a:defRPr sz="2000">
                <a:solidFill>
                  <a:schemeClr val="bg1"/>
                </a:solidFill>
                <a:latin typeface="Century Gothic" charset="0"/>
                <a:ea typeface="ＭＳ Ｐゴシック" charset="0"/>
              </a:defRPr>
            </a:lvl7pPr>
            <a:lvl8pPr marL="1371600" eaLnBrk="0" fontAlgn="base" hangingPunct="0">
              <a:spcBef>
                <a:spcPct val="0"/>
              </a:spcBef>
              <a:spcAft>
                <a:spcPct val="0"/>
              </a:spcAft>
              <a:defRPr sz="2000">
                <a:solidFill>
                  <a:schemeClr val="bg1"/>
                </a:solidFill>
                <a:latin typeface="Century Gothic" charset="0"/>
                <a:ea typeface="ＭＳ Ｐゴシック" charset="0"/>
              </a:defRPr>
            </a:lvl8pPr>
            <a:lvl9pPr marL="1828800" eaLnBrk="0" fontAlgn="base" hangingPunct="0">
              <a:spcBef>
                <a:spcPct val="0"/>
              </a:spcBef>
              <a:spcAft>
                <a:spcPct val="0"/>
              </a:spcAft>
              <a:defRPr sz="2000">
                <a:solidFill>
                  <a:schemeClr val="bg1"/>
                </a:solidFill>
                <a:latin typeface="Century Gothic" charset="0"/>
                <a:ea typeface="ＭＳ Ｐゴシック" charset="0"/>
              </a:defRPr>
            </a:lvl9pPr>
          </a:lstStyle>
          <a:p>
            <a:r>
              <a:rPr lang="en-US" sz="1800">
                <a:solidFill>
                  <a:schemeClr val="tx1"/>
                </a:solidFill>
              </a:rPr>
              <a:t>(Epi)Genotypes</a:t>
            </a:r>
          </a:p>
        </p:txBody>
      </p:sp>
      <p:sp>
        <p:nvSpPr>
          <p:cNvPr id="18437" name="TextBox 23"/>
          <p:cNvSpPr txBox="1">
            <a:spLocks noChangeArrowheads="1"/>
          </p:cNvSpPr>
          <p:nvPr/>
        </p:nvSpPr>
        <p:spPr bwMode="auto">
          <a:xfrm>
            <a:off x="2998788" y="5303838"/>
            <a:ext cx="176212" cy="325437"/>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defRPr/>
            </a:pPr>
            <a:endParaRPr lang="en-US" sz="1800">
              <a:solidFill>
                <a:schemeClr val="tx1"/>
              </a:solidFill>
              <a:latin typeface="Century Gothic" pitchFamily="-1" charset="0"/>
              <a:ea typeface="+mn-ea"/>
              <a:cs typeface="+mn-cs"/>
            </a:endParaRPr>
          </a:p>
        </p:txBody>
      </p:sp>
      <p:sp>
        <p:nvSpPr>
          <p:cNvPr id="25" name="TextBox 24"/>
          <p:cNvSpPr txBox="1"/>
          <p:nvPr/>
        </p:nvSpPr>
        <p:spPr>
          <a:xfrm>
            <a:off x="1627188" y="5183188"/>
            <a:ext cx="2751137" cy="369887"/>
          </a:xfrm>
          <a:prstGeom prst="rect">
            <a:avLst/>
          </a:prstGeom>
          <a:noFill/>
          <a:effectLst>
            <a:outerShdw blurRad="50800" dist="38100" dir="2700000">
              <a:srgbClr val="000000">
                <a:alpha val="43000"/>
              </a:srgbClr>
            </a:outerShdw>
          </a:effectLst>
        </p:spPr>
        <p:txBody>
          <a:bodyPr wrap="none">
            <a:spAutoFit/>
          </a:bodyPr>
          <a:lstStyle/>
          <a:p>
            <a:pPr>
              <a:defRPr/>
            </a:pPr>
            <a:r>
              <a:rPr lang="en-US" sz="1800" dirty="0">
                <a:solidFill>
                  <a:schemeClr val="tx1"/>
                </a:solidFill>
                <a:latin typeface="Century Gothic" pitchFamily="-1" charset="0"/>
                <a:ea typeface="+mn-ea"/>
                <a:cs typeface="+mn-cs"/>
              </a:rPr>
              <a:t>Phenotypes &amp; Diseases</a:t>
            </a:r>
          </a:p>
        </p:txBody>
      </p:sp>
      <p:sp>
        <p:nvSpPr>
          <p:cNvPr id="18443" name="TextBox 36"/>
          <p:cNvSpPr txBox="1">
            <a:spLocks noChangeArrowheads="1"/>
          </p:cNvSpPr>
          <p:nvPr/>
        </p:nvSpPr>
        <p:spPr bwMode="auto">
          <a:xfrm>
            <a:off x="1779588" y="5227638"/>
            <a:ext cx="176212" cy="325437"/>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pPr>
              <a:defRPr/>
            </a:pPr>
            <a:endParaRPr lang="en-US" sz="1800">
              <a:solidFill>
                <a:schemeClr val="tx1"/>
              </a:solidFill>
              <a:latin typeface="Century Gothic" pitchFamily="-1" charset="0"/>
              <a:ea typeface="+mn-ea"/>
              <a:cs typeface="+mn-cs"/>
            </a:endParaRPr>
          </a:p>
        </p:txBody>
      </p:sp>
      <p:sp>
        <p:nvSpPr>
          <p:cNvPr id="18444" name="Oval Callout 38"/>
          <p:cNvSpPr>
            <a:spLocks noChangeArrowheads="1"/>
          </p:cNvSpPr>
          <p:nvPr/>
        </p:nvSpPr>
        <p:spPr bwMode="auto">
          <a:xfrm rot="20213770">
            <a:off x="868363" y="6632575"/>
            <a:ext cx="990600" cy="990600"/>
          </a:xfrm>
          <a:prstGeom prst="wedgeEllipseCallout">
            <a:avLst>
              <a:gd name="adj1" fmla="val 160691"/>
              <a:gd name="adj2" fmla="val -21554"/>
            </a:avLst>
          </a:prstGeom>
          <a:noFill/>
          <a:ln w="28575">
            <a:solidFill>
              <a:srgbClr val="CE2020"/>
            </a:solidFill>
            <a:round/>
            <a:headEnd/>
            <a:tailEnd/>
          </a:ln>
          <a:effectLst>
            <a:outerShdw blurRad="50800" dist="38100" dir="2700000">
              <a:srgbClr val="000000">
                <a:alpha val="43000"/>
              </a:srgbClr>
            </a:outerShdw>
          </a:effectLst>
        </p:spPr>
        <p:txBody>
          <a:bodyPr/>
          <a:lstStyle/>
          <a:p>
            <a:pPr algn="ctr">
              <a:defRPr/>
            </a:pPr>
            <a:endParaRPr lang="en-US">
              <a:solidFill>
                <a:srgbClr val="FFFF00"/>
              </a:solidFill>
              <a:latin typeface="Century Gothic" pitchFamily="-1" charset="0"/>
              <a:ea typeface="+mn-ea"/>
              <a:cs typeface="+mn-cs"/>
            </a:endParaRPr>
          </a:p>
        </p:txBody>
      </p:sp>
      <p:pic>
        <p:nvPicPr>
          <p:cNvPr id="40" name="Picture 39"/>
          <p:cNvPicPr>
            <a:picLocks noChangeAspect="1"/>
          </p:cNvPicPr>
          <p:nvPr/>
        </p:nvPicPr>
        <p:blipFill>
          <a:blip r:embed="rId4"/>
          <a:stretch>
            <a:fillRect/>
          </a:stretch>
        </p:blipFill>
        <p:spPr>
          <a:xfrm>
            <a:off x="800646" y="6783387"/>
            <a:ext cx="1055935" cy="762000"/>
          </a:xfrm>
          <a:prstGeom prst="rect">
            <a:avLst/>
          </a:prstGeom>
          <a:effectLst>
            <a:outerShdw blurRad="50800" dist="38100" dir="2700000">
              <a:srgbClr val="000000">
                <a:alpha val="43000"/>
              </a:srgbClr>
            </a:outerShdw>
            <a:softEdge rad="203200"/>
          </a:effectLst>
        </p:spPr>
      </p:pic>
      <p:sp>
        <p:nvSpPr>
          <p:cNvPr id="20" name="Right Brace 19"/>
          <p:cNvSpPr/>
          <p:nvPr/>
        </p:nvSpPr>
        <p:spPr bwMode="auto">
          <a:xfrm flipH="1">
            <a:off x="3836988" y="1144588"/>
            <a:ext cx="1905000" cy="6248400"/>
          </a:xfrm>
          <a:prstGeom prst="rightBrace">
            <a:avLst>
              <a:gd name="adj1" fmla="val 8333"/>
              <a:gd name="adj2" fmla="val 50131"/>
            </a:avLst>
          </a:prstGeom>
          <a:no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lstStyle/>
          <a:p>
            <a:pPr algn="ctr">
              <a:defRPr/>
            </a:pPr>
            <a:endParaRPr lang="en-US">
              <a:solidFill>
                <a:srgbClr val="FFFF00"/>
              </a:solidFill>
              <a:latin typeface="Century Gothic" pitchFamily="-111" charset="0"/>
              <a:ea typeface="+mn-ea"/>
              <a:cs typeface="+mn-cs"/>
            </a:endParaRPr>
          </a:p>
        </p:txBody>
      </p:sp>
      <p:sp>
        <p:nvSpPr>
          <p:cNvPr id="24" name="Up-Down Arrow 23"/>
          <p:cNvSpPr/>
          <p:nvPr/>
        </p:nvSpPr>
        <p:spPr bwMode="auto">
          <a:xfrm>
            <a:off x="2693988" y="3887788"/>
            <a:ext cx="533400" cy="1295400"/>
          </a:xfrm>
          <a:prstGeom prst="upDownArrow">
            <a:avLst/>
          </a:prstGeom>
          <a:solidFill>
            <a:schemeClr val="tx1"/>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a:lstStyle/>
          <a:p>
            <a:pPr algn="ctr">
              <a:defRPr/>
            </a:pPr>
            <a:endParaRPr lang="en-US">
              <a:solidFill>
                <a:srgbClr val="FFFF00"/>
              </a:solidFill>
              <a:latin typeface="Century Gothic" pitchFamily="-111" charset="0"/>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3" descr="magnetstrong.png"/>
          <p:cNvPicPr>
            <a:picLocks noChangeAspect="1"/>
          </p:cNvPicPr>
          <p:nvPr/>
        </p:nvPicPr>
        <p:blipFill>
          <a:blip r:embed="rId3"/>
          <a:srcRect/>
          <a:stretch>
            <a:fillRect/>
          </a:stretch>
        </p:blipFill>
        <p:spPr bwMode="auto">
          <a:xfrm>
            <a:off x="6199188" y="382588"/>
            <a:ext cx="5027612" cy="3552825"/>
          </a:xfrm>
          <a:prstGeom prst="rect">
            <a:avLst/>
          </a:prstGeom>
          <a:noFill/>
          <a:ln w="9525">
            <a:noFill/>
            <a:miter lim="800000"/>
            <a:headEnd/>
            <a:tailEnd/>
          </a:ln>
        </p:spPr>
      </p:pic>
      <p:cxnSp>
        <p:nvCxnSpPr>
          <p:cNvPr id="26638" name="Straight Arrow Connector 20"/>
          <p:cNvCxnSpPr>
            <a:cxnSpLocks noChangeShapeType="1"/>
            <a:endCxn id="20495" idx="0"/>
          </p:cNvCxnSpPr>
          <p:nvPr/>
        </p:nvCxnSpPr>
        <p:spPr bwMode="auto">
          <a:xfrm>
            <a:off x="3684588" y="4497388"/>
            <a:ext cx="2311400" cy="2209800"/>
          </a:xfrm>
          <a:prstGeom prst="straightConnector1">
            <a:avLst/>
          </a:prstGeom>
          <a:ln>
            <a:solidFill>
              <a:schemeClr val="tx1"/>
            </a:solidFill>
            <a:headEnd/>
            <a:tailEnd type="arrow" w="med" len="med"/>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8436"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pitchFamily="-84" charset="0"/>
                <a:ea typeface="ＭＳ Ｐゴシック" pitchFamily="-84" charset="-128"/>
                <a:cs typeface="ＭＳ Ｐゴシック" pitchFamily="-84" charset="-128"/>
              </a:rPr>
              <a:t>Main Expertise: Sequencing the Genome &amp; </a:t>
            </a:r>
            <a:r>
              <a:rPr lang="en-US" sz="2400" b="1" dirty="0" err="1" smtClean="0">
                <a:solidFill>
                  <a:srgbClr val="FFF078"/>
                </a:solidFill>
                <a:latin typeface="Century Gothic" pitchFamily="-84" charset="0"/>
                <a:ea typeface="ＭＳ Ｐゴシック" pitchFamily="-84" charset="-128"/>
                <a:cs typeface="ＭＳ Ｐゴシック" pitchFamily="-84" charset="-128"/>
              </a:rPr>
              <a:t>Epigenome</a:t>
            </a:r>
            <a:endParaRPr lang="en-US" sz="2400" b="1" i="1" dirty="0" smtClean="0">
              <a:solidFill>
                <a:srgbClr val="FFF078"/>
              </a:solidFill>
              <a:latin typeface="Century Gothic" pitchFamily="-84" charset="0"/>
              <a:ea typeface="ＭＳ Ｐゴシック" pitchFamily="-84" charset="-128"/>
              <a:cs typeface="ＭＳ Ｐゴシック" pitchFamily="-84" charset="-128"/>
            </a:endParaRPr>
          </a:p>
        </p:txBody>
      </p:sp>
      <p:sp>
        <p:nvSpPr>
          <p:cNvPr id="20485" name="TextBox 2"/>
          <p:cNvSpPr txBox="1">
            <a:spLocks noChangeArrowheads="1"/>
          </p:cNvSpPr>
          <p:nvPr/>
        </p:nvSpPr>
        <p:spPr bwMode="auto">
          <a:xfrm>
            <a:off x="1322388" y="1296988"/>
            <a:ext cx="2706687" cy="40005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defRPr/>
            </a:pPr>
            <a:r>
              <a:rPr lang="en-US">
                <a:solidFill>
                  <a:schemeClr val="tx1"/>
                </a:solidFill>
                <a:latin typeface="Century Gothic" pitchFamily="-1" charset="0"/>
              </a:rPr>
              <a:t>Whole Genome Seq</a:t>
            </a:r>
          </a:p>
        </p:txBody>
      </p:sp>
      <p:sp>
        <p:nvSpPr>
          <p:cNvPr id="20486" name="TextBox 3"/>
          <p:cNvSpPr txBox="1">
            <a:spLocks noChangeArrowheads="1"/>
          </p:cNvSpPr>
          <p:nvPr/>
        </p:nvSpPr>
        <p:spPr bwMode="auto">
          <a:xfrm>
            <a:off x="8451850" y="4573588"/>
            <a:ext cx="1516063" cy="40005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defRPr/>
            </a:pPr>
            <a:r>
              <a:rPr lang="en-US" dirty="0">
                <a:solidFill>
                  <a:schemeClr val="tx1"/>
                </a:solidFill>
                <a:latin typeface="Century Gothic" pitchFamily="-1" charset="0"/>
              </a:rPr>
              <a:t>mRNA-</a:t>
            </a:r>
            <a:r>
              <a:rPr lang="en-US" dirty="0" err="1">
                <a:solidFill>
                  <a:schemeClr val="tx1"/>
                </a:solidFill>
                <a:latin typeface="Century Gothic" pitchFamily="-1" charset="0"/>
              </a:rPr>
              <a:t>Seq</a:t>
            </a:r>
            <a:endParaRPr lang="en-US" dirty="0">
              <a:solidFill>
                <a:schemeClr val="tx1"/>
              </a:solidFill>
              <a:latin typeface="Century Gothic" pitchFamily="-1" charset="0"/>
            </a:endParaRPr>
          </a:p>
        </p:txBody>
      </p:sp>
      <p:sp>
        <p:nvSpPr>
          <p:cNvPr id="20487" name="TextBox 4"/>
          <p:cNvSpPr txBox="1">
            <a:spLocks noChangeArrowheads="1"/>
          </p:cNvSpPr>
          <p:nvPr/>
        </p:nvSpPr>
        <p:spPr bwMode="auto">
          <a:xfrm>
            <a:off x="255588" y="2668588"/>
            <a:ext cx="1576387" cy="40005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defRPr/>
            </a:pPr>
            <a:r>
              <a:rPr lang="en-US">
                <a:solidFill>
                  <a:schemeClr val="tx1"/>
                </a:solidFill>
                <a:latin typeface="Century Gothic" pitchFamily="-1" charset="0"/>
              </a:rPr>
              <a:t>Exome-Seq</a:t>
            </a:r>
          </a:p>
        </p:txBody>
      </p:sp>
      <p:sp>
        <p:nvSpPr>
          <p:cNvPr id="20488" name="TextBox 5"/>
          <p:cNvSpPr txBox="1">
            <a:spLocks noChangeArrowheads="1"/>
          </p:cNvSpPr>
          <p:nvPr/>
        </p:nvSpPr>
        <p:spPr bwMode="auto">
          <a:xfrm>
            <a:off x="103981" y="3811587"/>
            <a:ext cx="1619250" cy="40005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defRPr/>
            </a:pPr>
            <a:r>
              <a:rPr lang="en-US" dirty="0" err="1">
                <a:solidFill>
                  <a:schemeClr val="tx1"/>
                </a:solidFill>
                <a:latin typeface="Century Gothic" pitchFamily="-1" charset="0"/>
              </a:rPr>
              <a:t>DNaseI-Seq</a:t>
            </a:r>
            <a:endParaRPr lang="en-US" dirty="0">
              <a:solidFill>
                <a:schemeClr val="tx1"/>
              </a:solidFill>
              <a:latin typeface="Century Gothic" pitchFamily="-1" charset="0"/>
            </a:endParaRPr>
          </a:p>
        </p:txBody>
      </p:sp>
      <p:sp>
        <p:nvSpPr>
          <p:cNvPr id="20489" name="TextBox 6"/>
          <p:cNvSpPr txBox="1">
            <a:spLocks noChangeArrowheads="1"/>
          </p:cNvSpPr>
          <p:nvPr/>
        </p:nvSpPr>
        <p:spPr bwMode="auto">
          <a:xfrm>
            <a:off x="5208588" y="915988"/>
            <a:ext cx="1285875" cy="40005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defRPr/>
            </a:pPr>
            <a:r>
              <a:rPr lang="en-US">
                <a:solidFill>
                  <a:schemeClr val="tx1"/>
                </a:solidFill>
                <a:latin typeface="Century Gothic" pitchFamily="-1" charset="0"/>
              </a:rPr>
              <a:t>ChIP-seq</a:t>
            </a:r>
          </a:p>
        </p:txBody>
      </p:sp>
      <p:sp>
        <p:nvSpPr>
          <p:cNvPr id="20490" name="TextBox 7"/>
          <p:cNvSpPr txBox="1">
            <a:spLocks noChangeArrowheads="1"/>
          </p:cNvSpPr>
          <p:nvPr/>
        </p:nvSpPr>
        <p:spPr bwMode="auto">
          <a:xfrm>
            <a:off x="331788" y="6630988"/>
            <a:ext cx="3319462" cy="708025"/>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defRPr/>
            </a:pPr>
            <a:r>
              <a:rPr lang="en-US">
                <a:solidFill>
                  <a:schemeClr val="tx1"/>
                </a:solidFill>
                <a:latin typeface="Century Gothic" pitchFamily="-1" charset="0"/>
              </a:rPr>
              <a:t>Chromatin Conformation </a:t>
            </a:r>
          </a:p>
          <a:p>
            <a:pPr>
              <a:defRPr/>
            </a:pPr>
            <a:r>
              <a:rPr lang="en-US">
                <a:solidFill>
                  <a:schemeClr val="tx1"/>
                </a:solidFill>
                <a:latin typeface="Century Gothic" pitchFamily="-1" charset="0"/>
              </a:rPr>
              <a:t>Capture: e.g. Hi-C</a:t>
            </a:r>
          </a:p>
        </p:txBody>
      </p:sp>
      <p:pic>
        <p:nvPicPr>
          <p:cNvPr id="20491" name="Picture 5" descr="Applications_illumina_noText"/>
          <p:cNvPicPr>
            <a:picLocks noChangeAspect="1" noChangeArrowheads="1"/>
          </p:cNvPicPr>
          <p:nvPr/>
        </p:nvPicPr>
        <p:blipFill>
          <a:blip r:embed="rId4">
            <a:lum contrast="22000"/>
          </a:blip>
          <a:srcRect/>
          <a:stretch>
            <a:fillRect/>
          </a:stretch>
        </p:blipFill>
        <p:spPr bwMode="auto">
          <a:xfrm>
            <a:off x="2693988" y="2046288"/>
            <a:ext cx="5334000" cy="4127500"/>
          </a:xfrm>
          <a:prstGeom prst="rect">
            <a:avLst/>
          </a:prstGeom>
          <a:noFill/>
          <a:ln w="9525">
            <a:noFill/>
            <a:miter lim="800000"/>
            <a:headEnd/>
            <a:tailEnd/>
          </a:ln>
          <a:effectLst>
            <a:outerShdw blurRad="50800" dist="38100" dir="2700000">
              <a:srgbClr val="000000">
                <a:alpha val="43000"/>
              </a:srgbClr>
            </a:outerShdw>
          </a:effectLst>
        </p:spPr>
      </p:pic>
      <p:cxnSp>
        <p:nvCxnSpPr>
          <p:cNvPr id="26635" name="Straight Arrow Connector 14"/>
          <p:cNvCxnSpPr>
            <a:cxnSpLocks noChangeShapeType="1"/>
            <a:endCxn id="20487" idx="3"/>
          </p:cNvCxnSpPr>
          <p:nvPr/>
        </p:nvCxnSpPr>
        <p:spPr bwMode="auto">
          <a:xfrm rot="10800000">
            <a:off x="1831975" y="2868613"/>
            <a:ext cx="785813" cy="333375"/>
          </a:xfrm>
          <a:prstGeom prst="straightConnector1">
            <a:avLst/>
          </a:prstGeom>
          <a:ln>
            <a:solidFill>
              <a:schemeClr val="tx1"/>
            </a:solidFill>
            <a:headEnd/>
            <a:tailEnd type="arrow" w="med" len="med"/>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6636" name="Straight Arrow Connector 16"/>
          <p:cNvCxnSpPr>
            <a:cxnSpLocks noChangeShapeType="1"/>
          </p:cNvCxnSpPr>
          <p:nvPr/>
        </p:nvCxnSpPr>
        <p:spPr bwMode="auto">
          <a:xfrm rot="10800000" flipV="1">
            <a:off x="1704183" y="3506786"/>
            <a:ext cx="990598" cy="533401"/>
          </a:xfrm>
          <a:prstGeom prst="straightConnector1">
            <a:avLst/>
          </a:prstGeom>
          <a:ln>
            <a:solidFill>
              <a:schemeClr val="tx1"/>
            </a:solidFill>
            <a:headEnd/>
            <a:tailEnd type="arrow" w="med" len="med"/>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6637" name="Straight Arrow Connector 18"/>
          <p:cNvCxnSpPr>
            <a:cxnSpLocks noChangeShapeType="1"/>
            <a:endCxn id="20490" idx="0"/>
          </p:cNvCxnSpPr>
          <p:nvPr/>
        </p:nvCxnSpPr>
        <p:spPr bwMode="auto">
          <a:xfrm rot="10800000" flipV="1">
            <a:off x="1990725" y="5716588"/>
            <a:ext cx="1085850" cy="914400"/>
          </a:xfrm>
          <a:prstGeom prst="straightConnector1">
            <a:avLst/>
          </a:prstGeom>
          <a:ln>
            <a:solidFill>
              <a:schemeClr val="tx1"/>
            </a:solidFill>
            <a:headEnd/>
            <a:tailEnd type="arrow" w="med" len="med"/>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0495" name="TextBox 3"/>
          <p:cNvSpPr txBox="1">
            <a:spLocks noChangeArrowheads="1"/>
          </p:cNvSpPr>
          <p:nvPr/>
        </p:nvSpPr>
        <p:spPr bwMode="auto">
          <a:xfrm>
            <a:off x="4370388" y="6707188"/>
            <a:ext cx="3249612" cy="40005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defRPr/>
            </a:pPr>
            <a:r>
              <a:rPr lang="en-US">
                <a:solidFill>
                  <a:schemeClr val="tx1"/>
                </a:solidFill>
                <a:latin typeface="Century Gothic" pitchFamily="-1" charset="0"/>
              </a:rPr>
              <a:t>DNA Methylation BiS-Seq</a:t>
            </a:r>
          </a:p>
        </p:txBody>
      </p:sp>
      <p:sp>
        <p:nvSpPr>
          <p:cNvPr id="20496" name="TextBox 3"/>
          <p:cNvSpPr txBox="1">
            <a:spLocks noChangeArrowheads="1"/>
          </p:cNvSpPr>
          <p:nvPr/>
        </p:nvSpPr>
        <p:spPr bwMode="auto">
          <a:xfrm>
            <a:off x="8570913" y="4192588"/>
            <a:ext cx="1374775" cy="40005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defRPr/>
            </a:pPr>
            <a:r>
              <a:rPr lang="en-US">
                <a:solidFill>
                  <a:schemeClr val="tx1"/>
                </a:solidFill>
                <a:latin typeface="Century Gothic" pitchFamily="-1" charset="0"/>
              </a:rPr>
              <a:t>sRNA-Seq</a:t>
            </a:r>
          </a:p>
        </p:txBody>
      </p:sp>
      <p:cxnSp>
        <p:nvCxnSpPr>
          <p:cNvPr id="20497" name="Straight Arrow Connector 24"/>
          <p:cNvCxnSpPr>
            <a:cxnSpLocks noChangeShapeType="1"/>
            <a:endCxn id="20496" idx="1"/>
          </p:cNvCxnSpPr>
          <p:nvPr/>
        </p:nvCxnSpPr>
        <p:spPr bwMode="auto">
          <a:xfrm>
            <a:off x="7494588" y="4192588"/>
            <a:ext cx="1076325" cy="200025"/>
          </a:xfrm>
          <a:prstGeom prst="straightConnector1">
            <a:avLst/>
          </a:prstGeom>
          <a:ln>
            <a:solidFill>
              <a:schemeClr val="tx1"/>
            </a:solidFill>
            <a:headEnd/>
            <a:tailEnd type="arrow" w="med" len="med"/>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0498" name="Straight Arrow Connector 25"/>
          <p:cNvCxnSpPr>
            <a:cxnSpLocks noChangeShapeType="1"/>
            <a:endCxn id="20486" idx="1"/>
          </p:cNvCxnSpPr>
          <p:nvPr/>
        </p:nvCxnSpPr>
        <p:spPr bwMode="auto">
          <a:xfrm>
            <a:off x="7496175" y="4268788"/>
            <a:ext cx="955675" cy="504825"/>
          </a:xfrm>
          <a:prstGeom prst="straightConnector1">
            <a:avLst/>
          </a:prstGeom>
          <a:ln>
            <a:solidFill>
              <a:schemeClr val="tx1"/>
            </a:solidFill>
            <a:headEnd/>
            <a:tailEnd type="arrow" w="med" len="med"/>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30" name="Straight Arrow Connector 12"/>
          <p:cNvCxnSpPr>
            <a:cxnSpLocks noChangeShapeType="1"/>
            <a:endCxn id="20489" idx="2"/>
          </p:cNvCxnSpPr>
          <p:nvPr/>
        </p:nvCxnSpPr>
        <p:spPr bwMode="auto">
          <a:xfrm rot="5400000" flipH="1" flipV="1">
            <a:off x="5130007" y="1470819"/>
            <a:ext cx="876300" cy="566737"/>
          </a:xfrm>
          <a:prstGeom prst="straightConnector1">
            <a:avLst/>
          </a:prstGeom>
          <a:ln>
            <a:solidFill>
              <a:schemeClr val="tx1"/>
            </a:solidFill>
            <a:headEnd/>
            <a:tailEnd type="arrow" w="med" len="med"/>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0500" name="TextBox 4"/>
          <p:cNvSpPr txBox="1">
            <a:spLocks noChangeArrowheads="1"/>
          </p:cNvSpPr>
          <p:nvPr/>
        </p:nvSpPr>
        <p:spPr bwMode="auto">
          <a:xfrm>
            <a:off x="8789988" y="2668588"/>
            <a:ext cx="1581150" cy="708025"/>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lgn="ctr">
              <a:defRPr/>
            </a:pPr>
            <a:r>
              <a:rPr lang="en-US" dirty="0">
                <a:solidFill>
                  <a:schemeClr val="tx1"/>
                </a:solidFill>
                <a:latin typeface="Century Gothic" pitchFamily="-1" charset="0"/>
              </a:rPr>
              <a:t>Exome-</a:t>
            </a:r>
          </a:p>
          <a:p>
            <a:pPr algn="ctr">
              <a:defRPr/>
            </a:pPr>
            <a:r>
              <a:rPr lang="en-US" dirty="0">
                <a:solidFill>
                  <a:schemeClr val="tx1"/>
                </a:solidFill>
                <a:latin typeface="Century Gothic" pitchFamily="-1" charset="0"/>
              </a:rPr>
              <a:t>Enrichment</a:t>
            </a:r>
          </a:p>
        </p:txBody>
      </p:sp>
      <p:cxnSp>
        <p:nvCxnSpPr>
          <p:cNvPr id="22" name="Straight Arrow Connector 12"/>
          <p:cNvCxnSpPr>
            <a:cxnSpLocks noChangeShapeType="1"/>
          </p:cNvCxnSpPr>
          <p:nvPr/>
        </p:nvCxnSpPr>
        <p:spPr bwMode="auto">
          <a:xfrm rot="16200000" flipV="1">
            <a:off x="2199482" y="2193131"/>
            <a:ext cx="1314450" cy="322263"/>
          </a:xfrm>
          <a:prstGeom prst="straightConnector1">
            <a:avLst/>
          </a:prstGeom>
          <a:ln>
            <a:solidFill>
              <a:schemeClr val="tx1"/>
            </a:solidFill>
            <a:headEnd/>
            <a:tailEnd type="arrow" w="med" len="med"/>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23" name="Picture 22" descr="HTS_HISeq2000.png"/>
          <p:cNvPicPr>
            <a:picLocks noChangeAspect="1"/>
          </p:cNvPicPr>
          <p:nvPr/>
        </p:nvPicPr>
        <p:blipFill>
          <a:blip r:embed="rId5"/>
          <a:stretch>
            <a:fillRect/>
          </a:stretch>
        </p:blipFill>
        <p:spPr>
          <a:xfrm>
            <a:off x="7952581" y="5640387"/>
            <a:ext cx="2362201" cy="1771651"/>
          </a:xfrm>
          <a:prstGeom prst="rect">
            <a:avLst/>
          </a:prstGeom>
          <a:ln>
            <a:solidFill>
              <a:schemeClr val="bg1">
                <a:lumMod val="50000"/>
              </a:schemeClr>
            </a:solidFill>
          </a:ln>
          <a:effectLst>
            <a:outerShdw blurRad="50800" dist="38100" dir="2700000">
              <a:srgbClr val="000000">
                <a:alpha val="43000"/>
              </a:srgbClr>
            </a:outerShdw>
            <a:reflection stA="50000" endPos="75000" dist="12700" dir="5400000" sy="-100000" algn="bl" rotWithShape="0"/>
          </a:effectLst>
        </p:spPr>
      </p:pic>
      <p:cxnSp>
        <p:nvCxnSpPr>
          <p:cNvPr id="25" name="Straight Arrow Connector 16"/>
          <p:cNvCxnSpPr>
            <a:cxnSpLocks noChangeShapeType="1"/>
          </p:cNvCxnSpPr>
          <p:nvPr/>
        </p:nvCxnSpPr>
        <p:spPr bwMode="auto">
          <a:xfrm rot="5400000">
            <a:off x="1818483" y="3849689"/>
            <a:ext cx="1142999" cy="914399"/>
          </a:xfrm>
          <a:prstGeom prst="straightConnector1">
            <a:avLst/>
          </a:prstGeom>
          <a:ln>
            <a:solidFill>
              <a:schemeClr val="tx1"/>
            </a:solidFill>
            <a:headEnd/>
            <a:tailEnd type="arrow" w="med" len="med"/>
          </a:ln>
          <a:effectLst>
            <a:outerShdw blurRad="50800" dist="38100" dir="2700000"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29" name="TextBox 5"/>
          <p:cNvSpPr txBox="1">
            <a:spLocks noChangeArrowheads="1"/>
          </p:cNvSpPr>
          <p:nvPr/>
        </p:nvSpPr>
        <p:spPr bwMode="auto">
          <a:xfrm>
            <a:off x="637381" y="4878387"/>
            <a:ext cx="1394808" cy="400110"/>
          </a:xfrm>
          <a:prstGeom prst="rect">
            <a:avLst/>
          </a:prstGeom>
          <a:noFill/>
          <a:ln w="9525">
            <a:noFill/>
            <a:miter lim="800000"/>
            <a:headEnd/>
            <a:tailEnd/>
          </a:ln>
          <a:effectLst>
            <a:outerShdw blurRad="50800" dist="38100" dir="2700000">
              <a:srgbClr val="000000">
                <a:alpha val="43000"/>
              </a:srgbClr>
            </a:outerShdw>
          </a:effectLst>
        </p:spPr>
        <p:txBody>
          <a:bodyPr wrap="none">
            <a:prstTxWarp prst="textNoShape">
              <a:avLst/>
            </a:prstTxWarp>
            <a:spAutoFit/>
          </a:bodyPr>
          <a:lstStyle/>
          <a:p>
            <a:pPr>
              <a:defRPr/>
            </a:pPr>
            <a:r>
              <a:rPr lang="en-US" dirty="0" smtClean="0">
                <a:solidFill>
                  <a:schemeClr val="tx1"/>
                </a:solidFill>
                <a:latin typeface="Century Gothic" pitchFamily="-1" charset="0"/>
              </a:rPr>
              <a:t>ATAC-</a:t>
            </a:r>
            <a:r>
              <a:rPr lang="en-US" dirty="0" err="1">
                <a:solidFill>
                  <a:schemeClr val="tx1"/>
                </a:solidFill>
                <a:latin typeface="Century Gothic" pitchFamily="-1" charset="0"/>
              </a:rPr>
              <a:t>Seq</a:t>
            </a:r>
            <a:endParaRPr lang="en-US" dirty="0">
              <a:solidFill>
                <a:schemeClr val="tx1"/>
              </a:solidFill>
              <a:latin typeface="Century Gothic" pitchFamily="-1" charset="0"/>
            </a:endParaRPr>
          </a:p>
        </p:txBody>
      </p:sp>
    </p:spTree>
    <p:extLst>
      <p:ext uri="{BB962C8B-B14F-4D97-AF65-F5344CB8AC3E}">
        <p14:creationId xmlns:p14="http://schemas.microsoft.com/office/powerpoint/2010/main" val="32367697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idx="4294967295"/>
          </p:nvPr>
        </p:nvSpPr>
        <p:spPr>
          <a:xfrm>
            <a:off x="368300" y="104775"/>
            <a:ext cx="9766300" cy="438150"/>
          </a:xfrm>
        </p:spPr>
        <p:txBody>
          <a:bodyPr/>
          <a:lstStyle/>
          <a:p>
            <a:pPr algn="l" eaLnBrk="1" hangingPunct="1"/>
            <a:r>
              <a:rPr lang="en-US" sz="2400" b="1" dirty="0" smtClean="0">
                <a:solidFill>
                  <a:srgbClr val="FFF078"/>
                </a:solidFill>
                <a:latin typeface="Century Gothic" charset="0"/>
                <a:ea typeface="ＭＳ Ｐゴシック" charset="0"/>
                <a:cs typeface="ＭＳ Ｐゴシック" charset="0"/>
              </a:rPr>
              <a:t>Rare Disease Sequencing Projects</a:t>
            </a:r>
            <a:endParaRPr lang="en-US" sz="2400" b="1" i="1" dirty="0">
              <a:solidFill>
                <a:srgbClr val="FFF078"/>
              </a:solidFill>
              <a:latin typeface="Century Gothic" charset="0"/>
              <a:ea typeface="ＭＳ Ｐゴシック" charset="0"/>
              <a:cs typeface="ＭＳ Ｐゴシック" charset="0"/>
            </a:endParaRPr>
          </a:p>
        </p:txBody>
      </p:sp>
      <p:sp>
        <p:nvSpPr>
          <p:cNvPr id="24580" name="TextBox 10"/>
          <p:cNvSpPr txBox="1">
            <a:spLocks noChangeArrowheads="1"/>
          </p:cNvSpPr>
          <p:nvPr/>
        </p:nvSpPr>
        <p:spPr bwMode="auto">
          <a:xfrm>
            <a:off x="5789637" y="4900091"/>
            <a:ext cx="2935494" cy="646331"/>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p>
            <a:pPr algn="ctr">
              <a:defRPr/>
            </a:pPr>
            <a:r>
              <a:rPr lang="en-US" sz="1800" dirty="0" smtClean="0">
                <a:solidFill>
                  <a:srgbClr val="003366"/>
                </a:solidFill>
                <a:latin typeface="Century Gothic" pitchFamily="-1" charset="0"/>
                <a:ea typeface="+mn-ea"/>
                <a:cs typeface="+mn-cs"/>
              </a:rPr>
              <a:t>Congenital Neurological </a:t>
            </a:r>
          </a:p>
          <a:p>
            <a:pPr algn="ctr">
              <a:defRPr/>
            </a:pPr>
            <a:r>
              <a:rPr lang="en-US" sz="1800" dirty="0" smtClean="0">
                <a:solidFill>
                  <a:srgbClr val="003366"/>
                </a:solidFill>
                <a:latin typeface="Century Gothic" pitchFamily="-1" charset="0"/>
                <a:ea typeface="+mn-ea"/>
                <a:cs typeface="+mn-cs"/>
              </a:rPr>
              <a:t>Diseases</a:t>
            </a:r>
            <a:endParaRPr lang="en-US" sz="1800" i="1" dirty="0">
              <a:solidFill>
                <a:srgbClr val="003366"/>
              </a:solidFill>
              <a:latin typeface="Century Gothic" pitchFamily="-1" charset="0"/>
              <a:ea typeface="+mn-ea"/>
              <a:cs typeface="+mn-cs"/>
            </a:endParaRPr>
          </a:p>
        </p:txBody>
      </p:sp>
      <p:sp>
        <p:nvSpPr>
          <p:cNvPr id="24585" name="TextBox 10"/>
          <p:cNvSpPr txBox="1">
            <a:spLocks noChangeArrowheads="1"/>
          </p:cNvSpPr>
          <p:nvPr/>
        </p:nvSpPr>
        <p:spPr bwMode="auto">
          <a:xfrm>
            <a:off x="7589837" y="1105867"/>
            <a:ext cx="1968432" cy="646331"/>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000">
                <a:solidFill>
                  <a:schemeClr val="bg1"/>
                </a:solidFill>
                <a:latin typeface="Century Gothic" charset="0"/>
                <a:ea typeface="ＭＳ Ｐゴシック" charset="0"/>
                <a:cs typeface="ＭＳ Ｐゴシック" charset="0"/>
              </a:defRPr>
            </a:lvl1pPr>
            <a:lvl2pPr marL="37931725" indent="-37474525">
              <a:defRPr sz="2000">
                <a:solidFill>
                  <a:schemeClr val="bg1"/>
                </a:solidFill>
                <a:latin typeface="Century Gothic" charset="0"/>
                <a:ea typeface="ＭＳ Ｐゴシック" charset="0"/>
              </a:defRPr>
            </a:lvl2pPr>
            <a:lvl3pPr>
              <a:defRPr sz="2000">
                <a:solidFill>
                  <a:schemeClr val="bg1"/>
                </a:solidFill>
                <a:latin typeface="Century Gothic" charset="0"/>
                <a:ea typeface="ＭＳ Ｐゴシック" charset="0"/>
              </a:defRPr>
            </a:lvl3pPr>
            <a:lvl4pPr>
              <a:defRPr sz="2000">
                <a:solidFill>
                  <a:schemeClr val="bg1"/>
                </a:solidFill>
                <a:latin typeface="Century Gothic" charset="0"/>
                <a:ea typeface="ＭＳ Ｐゴシック" charset="0"/>
              </a:defRPr>
            </a:lvl4pPr>
            <a:lvl5pPr>
              <a:defRPr sz="2000">
                <a:solidFill>
                  <a:schemeClr val="bg1"/>
                </a:solidFill>
                <a:latin typeface="Century Gothic" charset="0"/>
                <a:ea typeface="ＭＳ Ｐゴシック" charset="0"/>
              </a:defRPr>
            </a:lvl5pPr>
            <a:lvl6pPr marL="457200" eaLnBrk="0" fontAlgn="base" hangingPunct="0">
              <a:spcBef>
                <a:spcPct val="0"/>
              </a:spcBef>
              <a:spcAft>
                <a:spcPct val="0"/>
              </a:spcAft>
              <a:defRPr sz="2000">
                <a:solidFill>
                  <a:schemeClr val="bg1"/>
                </a:solidFill>
                <a:latin typeface="Century Gothic" charset="0"/>
                <a:ea typeface="ＭＳ Ｐゴシック" charset="0"/>
              </a:defRPr>
            </a:lvl6pPr>
            <a:lvl7pPr marL="914400" eaLnBrk="0" fontAlgn="base" hangingPunct="0">
              <a:spcBef>
                <a:spcPct val="0"/>
              </a:spcBef>
              <a:spcAft>
                <a:spcPct val="0"/>
              </a:spcAft>
              <a:defRPr sz="2000">
                <a:solidFill>
                  <a:schemeClr val="bg1"/>
                </a:solidFill>
                <a:latin typeface="Century Gothic" charset="0"/>
                <a:ea typeface="ＭＳ Ｐゴシック" charset="0"/>
              </a:defRPr>
            </a:lvl7pPr>
            <a:lvl8pPr marL="1371600" eaLnBrk="0" fontAlgn="base" hangingPunct="0">
              <a:spcBef>
                <a:spcPct val="0"/>
              </a:spcBef>
              <a:spcAft>
                <a:spcPct val="0"/>
              </a:spcAft>
              <a:defRPr sz="2000">
                <a:solidFill>
                  <a:schemeClr val="bg1"/>
                </a:solidFill>
                <a:latin typeface="Century Gothic" charset="0"/>
                <a:ea typeface="ＭＳ Ｐゴシック" charset="0"/>
              </a:defRPr>
            </a:lvl8pPr>
            <a:lvl9pPr marL="1828800" eaLnBrk="0" fontAlgn="base" hangingPunct="0">
              <a:spcBef>
                <a:spcPct val="0"/>
              </a:spcBef>
              <a:spcAft>
                <a:spcPct val="0"/>
              </a:spcAft>
              <a:defRPr sz="2000">
                <a:solidFill>
                  <a:schemeClr val="bg1"/>
                </a:solidFill>
                <a:latin typeface="Century Gothic" charset="0"/>
                <a:ea typeface="ＭＳ Ｐゴシック" charset="0"/>
              </a:defRPr>
            </a:lvl9pPr>
          </a:lstStyle>
          <a:p>
            <a:pPr algn="ctr"/>
            <a:r>
              <a:rPr lang="en-US" sz="1800" dirty="0" smtClean="0">
                <a:solidFill>
                  <a:srgbClr val="003366"/>
                </a:solidFill>
              </a:rPr>
              <a:t>Cardio</a:t>
            </a:r>
            <a:r>
              <a:rPr lang="en-US" sz="1800" dirty="0">
                <a:solidFill>
                  <a:srgbClr val="003366"/>
                </a:solidFill>
              </a:rPr>
              <a:t>-vascular </a:t>
            </a:r>
            <a:endParaRPr lang="en-US" sz="1800" dirty="0" smtClean="0">
              <a:solidFill>
                <a:srgbClr val="003366"/>
              </a:solidFill>
            </a:endParaRPr>
          </a:p>
          <a:p>
            <a:pPr algn="ctr"/>
            <a:r>
              <a:rPr lang="en-US" sz="1800" dirty="0" smtClean="0">
                <a:solidFill>
                  <a:srgbClr val="003366"/>
                </a:solidFill>
              </a:rPr>
              <a:t>Diseases</a:t>
            </a:r>
            <a:endParaRPr lang="en-US" sz="1800" dirty="0">
              <a:solidFill>
                <a:srgbClr val="003366"/>
              </a:solidFill>
            </a:endParaRPr>
          </a:p>
        </p:txBody>
      </p:sp>
      <p:pic>
        <p:nvPicPr>
          <p:cNvPr id="13" name="Picture 12" descr="Cardiovascular-Disease.jpg"/>
          <p:cNvPicPr>
            <a:picLocks noChangeAspect="1"/>
          </p:cNvPicPr>
          <p:nvPr/>
        </p:nvPicPr>
        <p:blipFill>
          <a:blip r:embed="rId3">
            <a:grayscl/>
          </a:blip>
          <a:stretch>
            <a:fillRect/>
          </a:stretch>
        </p:blipFill>
        <p:spPr>
          <a:xfrm>
            <a:off x="7756053" y="1825947"/>
            <a:ext cx="1778000" cy="1778000"/>
          </a:xfrm>
          <a:prstGeom prst="rect">
            <a:avLst/>
          </a:prstGeom>
          <a:ln w="19050" cmpd="sng">
            <a:solidFill>
              <a:schemeClr val="bg1">
                <a:lumMod val="50000"/>
              </a:schemeClr>
            </a:solidFill>
          </a:ln>
          <a:effectLst>
            <a:outerShdw blurRad="50800" dist="38100" dir="2700000" sx="102000" sy="102000" algn="tl" rotWithShape="0">
              <a:srgbClr val="000000">
                <a:alpha val="43000"/>
              </a:srgbClr>
            </a:outerShdw>
          </a:effectLst>
        </p:spPr>
      </p:pic>
      <p:sp>
        <p:nvSpPr>
          <p:cNvPr id="15" name="TextBox 10"/>
          <p:cNvSpPr txBox="1">
            <a:spLocks noChangeArrowheads="1"/>
          </p:cNvSpPr>
          <p:nvPr/>
        </p:nvSpPr>
        <p:spPr bwMode="auto">
          <a:xfrm>
            <a:off x="389037" y="1083667"/>
            <a:ext cx="3370559" cy="369332"/>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000">
                <a:solidFill>
                  <a:schemeClr val="bg1"/>
                </a:solidFill>
                <a:latin typeface="Century Gothic" charset="0"/>
                <a:ea typeface="ＭＳ Ｐゴシック" charset="0"/>
                <a:cs typeface="ＭＳ Ｐゴシック" charset="0"/>
              </a:defRPr>
            </a:lvl1pPr>
            <a:lvl2pPr marL="37931725" indent="-37474525">
              <a:defRPr sz="2000">
                <a:solidFill>
                  <a:schemeClr val="bg1"/>
                </a:solidFill>
                <a:latin typeface="Century Gothic" charset="0"/>
                <a:ea typeface="ＭＳ Ｐゴシック" charset="0"/>
              </a:defRPr>
            </a:lvl2pPr>
            <a:lvl3pPr>
              <a:defRPr sz="2000">
                <a:solidFill>
                  <a:schemeClr val="bg1"/>
                </a:solidFill>
                <a:latin typeface="Century Gothic" charset="0"/>
                <a:ea typeface="ＭＳ Ｐゴシック" charset="0"/>
              </a:defRPr>
            </a:lvl3pPr>
            <a:lvl4pPr>
              <a:defRPr sz="2000">
                <a:solidFill>
                  <a:schemeClr val="bg1"/>
                </a:solidFill>
                <a:latin typeface="Century Gothic" charset="0"/>
                <a:ea typeface="ＭＳ Ｐゴシック" charset="0"/>
              </a:defRPr>
            </a:lvl4pPr>
            <a:lvl5pPr>
              <a:defRPr sz="2000">
                <a:solidFill>
                  <a:schemeClr val="bg1"/>
                </a:solidFill>
                <a:latin typeface="Century Gothic" charset="0"/>
                <a:ea typeface="ＭＳ Ｐゴシック" charset="0"/>
              </a:defRPr>
            </a:lvl5pPr>
            <a:lvl6pPr marL="457200" eaLnBrk="0" fontAlgn="base" hangingPunct="0">
              <a:spcBef>
                <a:spcPct val="0"/>
              </a:spcBef>
              <a:spcAft>
                <a:spcPct val="0"/>
              </a:spcAft>
              <a:defRPr sz="2000">
                <a:solidFill>
                  <a:schemeClr val="bg1"/>
                </a:solidFill>
                <a:latin typeface="Century Gothic" charset="0"/>
                <a:ea typeface="ＭＳ Ｐゴシック" charset="0"/>
              </a:defRPr>
            </a:lvl6pPr>
            <a:lvl7pPr marL="914400" eaLnBrk="0" fontAlgn="base" hangingPunct="0">
              <a:spcBef>
                <a:spcPct val="0"/>
              </a:spcBef>
              <a:spcAft>
                <a:spcPct val="0"/>
              </a:spcAft>
              <a:defRPr sz="2000">
                <a:solidFill>
                  <a:schemeClr val="bg1"/>
                </a:solidFill>
                <a:latin typeface="Century Gothic" charset="0"/>
                <a:ea typeface="ＭＳ Ｐゴシック" charset="0"/>
              </a:defRPr>
            </a:lvl7pPr>
            <a:lvl8pPr marL="1371600" eaLnBrk="0" fontAlgn="base" hangingPunct="0">
              <a:spcBef>
                <a:spcPct val="0"/>
              </a:spcBef>
              <a:spcAft>
                <a:spcPct val="0"/>
              </a:spcAft>
              <a:defRPr sz="2000">
                <a:solidFill>
                  <a:schemeClr val="bg1"/>
                </a:solidFill>
                <a:latin typeface="Century Gothic" charset="0"/>
                <a:ea typeface="ＭＳ Ｐゴシック" charset="0"/>
              </a:defRPr>
            </a:lvl8pPr>
            <a:lvl9pPr marL="1828800" eaLnBrk="0" fontAlgn="base" hangingPunct="0">
              <a:spcBef>
                <a:spcPct val="0"/>
              </a:spcBef>
              <a:spcAft>
                <a:spcPct val="0"/>
              </a:spcAft>
              <a:defRPr sz="2000">
                <a:solidFill>
                  <a:schemeClr val="bg1"/>
                </a:solidFill>
                <a:latin typeface="Century Gothic" charset="0"/>
                <a:ea typeface="ＭＳ Ｐゴシック" charset="0"/>
              </a:defRPr>
            </a:lvl9pPr>
          </a:lstStyle>
          <a:p>
            <a:pPr>
              <a:defRPr/>
            </a:pPr>
            <a:r>
              <a:rPr lang="en-US" sz="1800" dirty="0" smtClean="0">
                <a:solidFill>
                  <a:schemeClr val="tx1"/>
                </a:solidFill>
                <a:latin typeface="Century Gothic" pitchFamily="-1" charset="0"/>
              </a:rPr>
              <a:t>Family and Parent-Child Trios</a:t>
            </a:r>
            <a:endParaRPr lang="en-US" sz="1800" dirty="0">
              <a:solidFill>
                <a:schemeClr val="tx1"/>
              </a:solidFill>
              <a:latin typeface="Century Gothic" pitchFamily="-1" charset="0"/>
            </a:endParaRPr>
          </a:p>
        </p:txBody>
      </p:sp>
      <p:sp>
        <p:nvSpPr>
          <p:cNvPr id="19" name="TextBox 10"/>
          <p:cNvSpPr txBox="1">
            <a:spLocks noChangeArrowheads="1"/>
          </p:cNvSpPr>
          <p:nvPr/>
        </p:nvSpPr>
        <p:spPr bwMode="auto">
          <a:xfrm>
            <a:off x="1989050" y="5116115"/>
            <a:ext cx="2288419" cy="369332"/>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000">
                <a:solidFill>
                  <a:schemeClr val="bg1"/>
                </a:solidFill>
                <a:latin typeface="Century Gothic" charset="0"/>
                <a:ea typeface="ＭＳ Ｐゴシック" charset="0"/>
                <a:cs typeface="ＭＳ Ｐゴシック" charset="0"/>
              </a:defRPr>
            </a:lvl1pPr>
            <a:lvl2pPr marL="37931725" indent="-37474525">
              <a:defRPr sz="2000">
                <a:solidFill>
                  <a:schemeClr val="bg1"/>
                </a:solidFill>
                <a:latin typeface="Century Gothic" charset="0"/>
                <a:ea typeface="ＭＳ Ｐゴシック" charset="0"/>
              </a:defRPr>
            </a:lvl2pPr>
            <a:lvl3pPr>
              <a:defRPr sz="2000">
                <a:solidFill>
                  <a:schemeClr val="bg1"/>
                </a:solidFill>
                <a:latin typeface="Century Gothic" charset="0"/>
                <a:ea typeface="ＭＳ Ｐゴシック" charset="0"/>
              </a:defRPr>
            </a:lvl3pPr>
            <a:lvl4pPr>
              <a:defRPr sz="2000">
                <a:solidFill>
                  <a:schemeClr val="bg1"/>
                </a:solidFill>
                <a:latin typeface="Century Gothic" charset="0"/>
                <a:ea typeface="ＭＳ Ｐゴシック" charset="0"/>
              </a:defRPr>
            </a:lvl4pPr>
            <a:lvl5pPr>
              <a:defRPr sz="2000">
                <a:solidFill>
                  <a:schemeClr val="bg1"/>
                </a:solidFill>
                <a:latin typeface="Century Gothic" charset="0"/>
                <a:ea typeface="ＭＳ Ｐゴシック" charset="0"/>
              </a:defRPr>
            </a:lvl5pPr>
            <a:lvl6pPr marL="457200" eaLnBrk="0" fontAlgn="base" hangingPunct="0">
              <a:spcBef>
                <a:spcPct val="0"/>
              </a:spcBef>
              <a:spcAft>
                <a:spcPct val="0"/>
              </a:spcAft>
              <a:defRPr sz="2000">
                <a:solidFill>
                  <a:schemeClr val="bg1"/>
                </a:solidFill>
                <a:latin typeface="Century Gothic" charset="0"/>
                <a:ea typeface="ＭＳ Ｐゴシック" charset="0"/>
              </a:defRPr>
            </a:lvl6pPr>
            <a:lvl7pPr marL="914400" eaLnBrk="0" fontAlgn="base" hangingPunct="0">
              <a:spcBef>
                <a:spcPct val="0"/>
              </a:spcBef>
              <a:spcAft>
                <a:spcPct val="0"/>
              </a:spcAft>
              <a:defRPr sz="2000">
                <a:solidFill>
                  <a:schemeClr val="bg1"/>
                </a:solidFill>
                <a:latin typeface="Century Gothic" charset="0"/>
                <a:ea typeface="ＭＳ Ｐゴシック" charset="0"/>
              </a:defRPr>
            </a:lvl7pPr>
            <a:lvl8pPr marL="1371600" eaLnBrk="0" fontAlgn="base" hangingPunct="0">
              <a:spcBef>
                <a:spcPct val="0"/>
              </a:spcBef>
              <a:spcAft>
                <a:spcPct val="0"/>
              </a:spcAft>
              <a:defRPr sz="2000">
                <a:solidFill>
                  <a:schemeClr val="bg1"/>
                </a:solidFill>
                <a:latin typeface="Century Gothic" charset="0"/>
                <a:ea typeface="ＭＳ Ｐゴシック" charset="0"/>
              </a:defRPr>
            </a:lvl8pPr>
            <a:lvl9pPr marL="1828800" eaLnBrk="0" fontAlgn="base" hangingPunct="0">
              <a:spcBef>
                <a:spcPct val="0"/>
              </a:spcBef>
              <a:spcAft>
                <a:spcPct val="0"/>
              </a:spcAft>
              <a:defRPr sz="2000">
                <a:solidFill>
                  <a:schemeClr val="bg1"/>
                </a:solidFill>
                <a:latin typeface="Century Gothic" charset="0"/>
                <a:ea typeface="ＭＳ Ｐゴシック" charset="0"/>
              </a:defRPr>
            </a:lvl9pPr>
          </a:lstStyle>
          <a:p>
            <a:r>
              <a:rPr lang="en-US" sz="1800" dirty="0" smtClean="0">
                <a:solidFill>
                  <a:srgbClr val="003366"/>
                </a:solidFill>
              </a:rPr>
              <a:t>Immunodeficiency</a:t>
            </a:r>
            <a:endParaRPr lang="en-US" sz="1800" dirty="0">
              <a:solidFill>
                <a:srgbClr val="003366"/>
              </a:solidFill>
            </a:endParaRPr>
          </a:p>
        </p:txBody>
      </p:sp>
      <p:pic>
        <p:nvPicPr>
          <p:cNvPr id="2" name="Picture 1" descr="immunity_cells_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3213" y="5648974"/>
            <a:ext cx="2304256" cy="1843405"/>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3" name="Picture 2" descr="Metabolic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9045" y="1443707"/>
            <a:ext cx="3002396" cy="3240360"/>
          </a:xfrm>
          <a:prstGeom prst="rect">
            <a:avLst/>
          </a:prstGeom>
        </p:spPr>
      </p:pic>
      <p:sp>
        <p:nvSpPr>
          <p:cNvPr id="22" name="TextBox 10"/>
          <p:cNvSpPr txBox="1">
            <a:spLocks noChangeArrowheads="1"/>
          </p:cNvSpPr>
          <p:nvPr/>
        </p:nvSpPr>
        <p:spPr bwMode="auto">
          <a:xfrm>
            <a:off x="4205461" y="1119195"/>
            <a:ext cx="2341506" cy="369332"/>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000">
                <a:solidFill>
                  <a:schemeClr val="bg1"/>
                </a:solidFill>
                <a:latin typeface="Century Gothic" charset="0"/>
                <a:ea typeface="ＭＳ Ｐゴシック" charset="0"/>
                <a:cs typeface="ＭＳ Ｐゴシック" charset="0"/>
              </a:defRPr>
            </a:lvl1pPr>
            <a:lvl2pPr marL="37931725" indent="-37474525">
              <a:defRPr sz="2000">
                <a:solidFill>
                  <a:schemeClr val="bg1"/>
                </a:solidFill>
                <a:latin typeface="Century Gothic" charset="0"/>
                <a:ea typeface="ＭＳ Ｐゴシック" charset="0"/>
              </a:defRPr>
            </a:lvl2pPr>
            <a:lvl3pPr>
              <a:defRPr sz="2000">
                <a:solidFill>
                  <a:schemeClr val="bg1"/>
                </a:solidFill>
                <a:latin typeface="Century Gothic" charset="0"/>
                <a:ea typeface="ＭＳ Ｐゴシック" charset="0"/>
              </a:defRPr>
            </a:lvl3pPr>
            <a:lvl4pPr>
              <a:defRPr sz="2000">
                <a:solidFill>
                  <a:schemeClr val="bg1"/>
                </a:solidFill>
                <a:latin typeface="Century Gothic" charset="0"/>
                <a:ea typeface="ＭＳ Ｐゴシック" charset="0"/>
              </a:defRPr>
            </a:lvl4pPr>
            <a:lvl5pPr>
              <a:defRPr sz="2000">
                <a:solidFill>
                  <a:schemeClr val="bg1"/>
                </a:solidFill>
                <a:latin typeface="Century Gothic" charset="0"/>
                <a:ea typeface="ＭＳ Ｐゴシック" charset="0"/>
              </a:defRPr>
            </a:lvl5pPr>
            <a:lvl6pPr marL="457200" eaLnBrk="0" fontAlgn="base" hangingPunct="0">
              <a:spcBef>
                <a:spcPct val="0"/>
              </a:spcBef>
              <a:spcAft>
                <a:spcPct val="0"/>
              </a:spcAft>
              <a:defRPr sz="2000">
                <a:solidFill>
                  <a:schemeClr val="bg1"/>
                </a:solidFill>
                <a:latin typeface="Century Gothic" charset="0"/>
                <a:ea typeface="ＭＳ Ｐゴシック" charset="0"/>
              </a:defRPr>
            </a:lvl6pPr>
            <a:lvl7pPr marL="914400" eaLnBrk="0" fontAlgn="base" hangingPunct="0">
              <a:spcBef>
                <a:spcPct val="0"/>
              </a:spcBef>
              <a:spcAft>
                <a:spcPct val="0"/>
              </a:spcAft>
              <a:defRPr sz="2000">
                <a:solidFill>
                  <a:schemeClr val="bg1"/>
                </a:solidFill>
                <a:latin typeface="Century Gothic" charset="0"/>
                <a:ea typeface="ＭＳ Ｐゴシック" charset="0"/>
              </a:defRPr>
            </a:lvl7pPr>
            <a:lvl8pPr marL="1371600" eaLnBrk="0" fontAlgn="base" hangingPunct="0">
              <a:spcBef>
                <a:spcPct val="0"/>
              </a:spcBef>
              <a:spcAft>
                <a:spcPct val="0"/>
              </a:spcAft>
              <a:defRPr sz="2000">
                <a:solidFill>
                  <a:schemeClr val="bg1"/>
                </a:solidFill>
                <a:latin typeface="Century Gothic" charset="0"/>
                <a:ea typeface="ＭＳ Ｐゴシック" charset="0"/>
              </a:defRPr>
            </a:lvl8pPr>
            <a:lvl9pPr marL="1828800" eaLnBrk="0" fontAlgn="base" hangingPunct="0">
              <a:spcBef>
                <a:spcPct val="0"/>
              </a:spcBef>
              <a:spcAft>
                <a:spcPct val="0"/>
              </a:spcAft>
              <a:defRPr sz="2000">
                <a:solidFill>
                  <a:schemeClr val="bg1"/>
                </a:solidFill>
                <a:latin typeface="Century Gothic" charset="0"/>
                <a:ea typeface="ＭＳ Ｐゴシック" charset="0"/>
              </a:defRPr>
            </a:lvl9pPr>
          </a:lstStyle>
          <a:p>
            <a:r>
              <a:rPr lang="en-US" sz="1800" dirty="0" smtClean="0">
                <a:solidFill>
                  <a:srgbClr val="003366"/>
                </a:solidFill>
              </a:rPr>
              <a:t>Metabolic Diseases</a:t>
            </a:r>
            <a:endParaRPr lang="en-US" sz="1800" dirty="0">
              <a:solidFill>
                <a:srgbClr val="003366"/>
              </a:solidFill>
            </a:endParaRPr>
          </a:p>
        </p:txBody>
      </p:sp>
      <p:pic>
        <p:nvPicPr>
          <p:cNvPr id="14" name="Picture 13" descr="autosomal.jpg"/>
          <p:cNvPicPr>
            <a:picLocks noChangeAspect="1"/>
          </p:cNvPicPr>
          <p:nvPr/>
        </p:nvPicPr>
        <p:blipFill>
          <a:blip r:embed="rId6"/>
          <a:stretch>
            <a:fillRect/>
          </a:stretch>
        </p:blipFill>
        <p:spPr>
          <a:xfrm>
            <a:off x="965101" y="1731739"/>
            <a:ext cx="1990017" cy="2897188"/>
          </a:xfrm>
          <a:prstGeom prst="rect">
            <a:avLst/>
          </a:prstGeom>
          <a:ln w="15875" cap="flat" cmpd="sng" algn="ctr">
            <a:solidFill>
              <a:srgbClr val="7F7F7F"/>
            </a:solidFill>
            <a:prstDash val="solid"/>
            <a:round/>
            <a:headEnd type="none" w="med" len="med"/>
            <a:tailEnd type="none" w="med" len="med"/>
          </a:ln>
        </p:spPr>
      </p:pic>
      <p:pic>
        <p:nvPicPr>
          <p:cNvPr id="16" name="Content Placeholder 4" descr="SCA.jpg"/>
          <p:cNvPicPr>
            <a:picLocks noChangeAspect="1"/>
          </p:cNvPicPr>
          <p:nvPr/>
        </p:nvPicPr>
        <p:blipFill rotWithShape="1">
          <a:blip r:embed="rId7">
            <a:extLst>
              <a:ext uri="{28A0092B-C50C-407E-A947-70E740481C1C}">
                <a14:useLocalDpi xmlns:a14="http://schemas.microsoft.com/office/drawing/2010/main" val="0"/>
              </a:ext>
            </a:extLst>
          </a:blip>
          <a:srcRect t="-636" r="13071" b="812"/>
          <a:stretch/>
        </p:blipFill>
        <p:spPr bwMode="auto">
          <a:xfrm>
            <a:off x="6221685" y="5651783"/>
            <a:ext cx="2100578" cy="1793965"/>
          </a:xfrm>
          <a:prstGeom prst="rect">
            <a:avLst/>
          </a:prstGeom>
          <a:noFill/>
          <a:ln w="9525">
            <a:solidFill>
              <a:srgbClr val="000000"/>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pic>
        <p:nvPicPr>
          <p:cNvPr id="5" name="Picture 4" descr="valldhebro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3973" y="6375"/>
            <a:ext cx="1757190" cy="78533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80181" y="3659187"/>
            <a:ext cx="5181600" cy="3048000"/>
          </a:xfrm>
          <a:prstGeom prst="rect">
            <a:avLst/>
          </a:prstGeom>
          <a:effectLst>
            <a:outerShdw blurRad="50800" dist="38100" dir="2700000">
              <a:srgbClr val="000000">
                <a:alpha val="43000"/>
              </a:srgbClr>
            </a:outerShdw>
            <a:reflection stA="50000" endPos="75000" dist="12700" dir="5400000" sy="-100000" algn="bl" rotWithShape="0"/>
          </a:effectLst>
        </p:spPr>
      </p:pic>
      <p:pic>
        <p:nvPicPr>
          <p:cNvPr id="65" name="Picture 64"/>
          <p:cNvPicPr>
            <a:picLocks noChangeAspect="1"/>
          </p:cNvPicPr>
          <p:nvPr/>
        </p:nvPicPr>
        <p:blipFill>
          <a:blip r:embed="rId4"/>
          <a:stretch>
            <a:fillRect/>
          </a:stretch>
        </p:blipFill>
        <p:spPr>
          <a:xfrm>
            <a:off x="2246313" y="915987"/>
            <a:ext cx="4081462" cy="2767012"/>
          </a:xfrm>
          <a:prstGeom prst="rect">
            <a:avLst/>
          </a:prstGeom>
          <a:effectLst>
            <a:outerShdw blurRad="50800" dist="38100" dir="2700000">
              <a:srgbClr val="000000">
                <a:alpha val="43000"/>
              </a:srgbClr>
            </a:outerShdw>
          </a:effectLst>
        </p:spPr>
      </p:pic>
      <p:sp>
        <p:nvSpPr>
          <p:cNvPr id="11" name="Rectangle 2"/>
          <p:cNvSpPr txBox="1">
            <a:spLocks noChangeArrowheads="1"/>
          </p:cNvSpPr>
          <p:nvPr/>
        </p:nvSpPr>
        <p:spPr bwMode="auto">
          <a:xfrm>
            <a:off x="368300" y="104775"/>
            <a:ext cx="9766300" cy="438150"/>
          </a:xfrm>
          <a:prstGeom prst="rect">
            <a:avLst/>
          </a:prstGeom>
          <a:noFill/>
          <a:ln w="9525">
            <a:noFill/>
            <a:miter lim="800000"/>
            <a:headEnd/>
            <a:tailEnd/>
          </a:ln>
          <a:effectLst>
            <a:outerShdw blurRad="50800" dist="38100" dir="2700000">
              <a:srgbClr val="000000">
                <a:alpha val="43000"/>
              </a:srgbClr>
            </a:outerShdw>
          </a:effectLst>
        </p:spPr>
        <p:txBody>
          <a:bodyPr lIns="106523" tIns="53261" rIns="106523" bIns="53261" anchor="ctr">
            <a:prstTxWarp prst="textNoShape">
              <a:avLst/>
            </a:prstTxWarp>
          </a:bodyPr>
          <a:lstStyle/>
          <a:p>
            <a:pPr defTabSz="1065213" eaLnBrk="1" hangingPunct="1">
              <a:defRPr/>
            </a:pPr>
            <a:r>
              <a:rPr lang="en-US" sz="2400" b="1" dirty="0" smtClean="0">
                <a:solidFill>
                  <a:srgbClr val="FFF078"/>
                </a:solidFill>
                <a:latin typeface="Century Gothic" pitchFamily="-1" charset="0"/>
                <a:ea typeface="ＭＳ Ｐゴシック" pitchFamily="-1" charset="-128"/>
                <a:cs typeface="ＭＳ Ｐゴシック" pitchFamily="-1" charset="-128"/>
              </a:rPr>
              <a:t>eDIVA Platform: </a:t>
            </a:r>
            <a:r>
              <a:rPr lang="en-US" sz="2400" b="1" dirty="0">
                <a:solidFill>
                  <a:srgbClr val="FFF078"/>
                </a:solidFill>
                <a:latin typeface="Century Gothic" pitchFamily="-1" charset="0"/>
                <a:ea typeface="ＭＳ Ｐゴシック" pitchFamily="-1" charset="-128"/>
                <a:cs typeface="ＭＳ Ｐゴシック" pitchFamily="-1" charset="-128"/>
              </a:rPr>
              <a:t>Identifying Causal Mutations in Disease</a:t>
            </a:r>
          </a:p>
        </p:txBody>
      </p:sp>
      <p:pic>
        <p:nvPicPr>
          <p:cNvPr id="19" name="Picture 18"/>
          <p:cNvPicPr>
            <a:picLocks noChangeAspect="1"/>
          </p:cNvPicPr>
          <p:nvPr/>
        </p:nvPicPr>
        <p:blipFill>
          <a:blip r:embed="rId5"/>
          <a:stretch>
            <a:fillRect/>
          </a:stretch>
        </p:blipFill>
        <p:spPr>
          <a:xfrm>
            <a:off x="7265988" y="2058987"/>
            <a:ext cx="2622550" cy="4267200"/>
          </a:xfrm>
          <a:prstGeom prst="rect">
            <a:avLst/>
          </a:prstGeom>
          <a:effectLst>
            <a:outerShdw blurRad="50800" dist="38100" dir="2700000">
              <a:srgbClr val="000000">
                <a:alpha val="43000"/>
              </a:srgbClr>
            </a:outerShdw>
          </a:effectLst>
        </p:spPr>
      </p:pic>
      <p:pic>
        <p:nvPicPr>
          <p:cNvPr id="20" name="Picture 19"/>
          <p:cNvPicPr>
            <a:picLocks noChangeAspect="1"/>
          </p:cNvPicPr>
          <p:nvPr/>
        </p:nvPicPr>
        <p:blipFill>
          <a:blip r:embed="rId6"/>
          <a:stretch>
            <a:fillRect/>
          </a:stretch>
        </p:blipFill>
        <p:spPr>
          <a:xfrm>
            <a:off x="5819775" y="1144587"/>
            <a:ext cx="4071938" cy="933450"/>
          </a:xfrm>
          <a:prstGeom prst="rect">
            <a:avLst/>
          </a:prstGeom>
          <a:effectLst>
            <a:outerShdw blurRad="50800" dist="38100" dir="2700000">
              <a:srgbClr val="000000">
                <a:alpha val="43000"/>
              </a:srgbClr>
            </a:outerShdw>
          </a:effectLst>
        </p:spPr>
      </p:pic>
      <p:grpSp>
        <p:nvGrpSpPr>
          <p:cNvPr id="2" name="Groupe 469"/>
          <p:cNvGrpSpPr>
            <a:grpSpLocks/>
          </p:cNvGrpSpPr>
          <p:nvPr/>
        </p:nvGrpSpPr>
        <p:grpSpPr bwMode="auto">
          <a:xfrm>
            <a:off x="561181" y="5476224"/>
            <a:ext cx="2303547" cy="1719912"/>
            <a:chOff x="130175" y="4874486"/>
            <a:chExt cx="2128838" cy="1589717"/>
          </a:xfrm>
          <a:effectLst>
            <a:outerShdw blurRad="50800" dist="38100" dir="2700000">
              <a:srgbClr val="000000">
                <a:alpha val="43000"/>
              </a:srgbClr>
            </a:outerShdw>
          </a:effectLst>
        </p:grpSpPr>
        <p:sp>
          <p:nvSpPr>
            <p:cNvPr id="23" name="ZoneTexte 107"/>
            <p:cNvSpPr txBox="1">
              <a:spLocks noChangeArrowheads="1"/>
            </p:cNvSpPr>
            <p:nvPr/>
          </p:nvSpPr>
          <p:spPr bwMode="auto">
            <a:xfrm>
              <a:off x="1479565" y="4874486"/>
              <a:ext cx="328693" cy="256031"/>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200" b="1" smtClean="0">
                  <a:solidFill>
                    <a:srgbClr val="FF0000"/>
                  </a:solidFill>
                  <a:latin typeface="Calibri" charset="0"/>
                </a:rPr>
                <a:t>+</a:t>
              </a:r>
            </a:p>
          </p:txBody>
        </p:sp>
        <p:sp>
          <p:nvSpPr>
            <p:cNvPr id="24" name="Oval 106"/>
            <p:cNvSpPr>
              <a:spLocks noChangeAspect="1" noChangeArrowheads="1"/>
            </p:cNvSpPr>
            <p:nvPr/>
          </p:nvSpPr>
          <p:spPr bwMode="auto">
            <a:xfrm>
              <a:off x="600225" y="5403376"/>
              <a:ext cx="126030" cy="117722"/>
            </a:xfrm>
            <a:prstGeom prst="ellipse">
              <a:avLst/>
            </a:prstGeom>
            <a:solidFill>
              <a:schemeClr val="tx1"/>
            </a:solidFill>
            <a:ln w="19050">
              <a:solidFill>
                <a:srgbClr val="FF0000"/>
              </a:solidFill>
              <a:round/>
              <a:headEnd/>
              <a:tailEnd/>
            </a:ln>
          </p:spPr>
          <p:txBody>
            <a:bodyPr wrap="none" anchor="ctr"/>
            <a:lstStyle/>
            <a:p>
              <a:pPr>
                <a:defRPr/>
              </a:pPr>
              <a:endParaRPr lang="en-US">
                <a:solidFill>
                  <a:prstClr val="black"/>
                </a:solidFill>
                <a:latin typeface="Century Gothic" pitchFamily="-1" charset="0"/>
                <a:cs typeface="Arial" charset="0"/>
              </a:endParaRPr>
            </a:p>
          </p:txBody>
        </p:sp>
        <p:sp>
          <p:nvSpPr>
            <p:cNvPr id="25" name="Oval 256"/>
            <p:cNvSpPr>
              <a:spLocks noChangeAspect="1" noChangeArrowheads="1"/>
            </p:cNvSpPr>
            <p:nvPr/>
          </p:nvSpPr>
          <p:spPr bwMode="auto">
            <a:xfrm>
              <a:off x="1418175" y="4957482"/>
              <a:ext cx="126030" cy="116756"/>
            </a:xfrm>
            <a:prstGeom prst="ellipse">
              <a:avLst/>
            </a:prstGeom>
            <a:solidFill>
              <a:schemeClr val="tx1"/>
            </a:solidFill>
            <a:ln w="19050">
              <a:solidFill>
                <a:srgbClr val="FF0000"/>
              </a:solidFill>
              <a:round/>
              <a:headEnd/>
              <a:tailEnd/>
            </a:ln>
          </p:spPr>
          <p:txBody>
            <a:bodyPr wrap="none" anchor="ctr"/>
            <a:lstStyle/>
            <a:p>
              <a:pPr>
                <a:defRPr/>
              </a:pPr>
              <a:endParaRPr lang="en-US">
                <a:solidFill>
                  <a:prstClr val="black"/>
                </a:solidFill>
                <a:latin typeface="Century Gothic" pitchFamily="-1" charset="0"/>
                <a:cs typeface="Arial" charset="0"/>
              </a:endParaRPr>
            </a:p>
          </p:txBody>
        </p:sp>
        <p:sp>
          <p:nvSpPr>
            <p:cNvPr id="26" name="Rectangle 263"/>
            <p:cNvSpPr>
              <a:spLocks noChangeAspect="1" noChangeArrowheads="1"/>
            </p:cNvSpPr>
            <p:nvPr/>
          </p:nvSpPr>
          <p:spPr bwMode="auto">
            <a:xfrm>
              <a:off x="986386" y="4952427"/>
              <a:ext cx="126030" cy="131840"/>
            </a:xfrm>
            <a:prstGeom prst="rect">
              <a:avLst/>
            </a:prstGeom>
            <a:noFill/>
            <a:ln w="9525">
              <a:solidFill>
                <a:schemeClr val="tx1"/>
              </a:solidFill>
              <a:miter lim="800000"/>
              <a:headEnd/>
              <a:tailEnd/>
            </a:ln>
            <a:extLst/>
          </p:spPr>
          <p:txBody>
            <a:bodyPr wrap="none" anchor="ctr"/>
            <a:lstStyle/>
            <a:p>
              <a:pPr>
                <a:defRPr/>
              </a:pPr>
              <a:endParaRPr lang="en-US">
                <a:solidFill>
                  <a:prstClr val="black"/>
                </a:solidFill>
                <a:latin typeface="Century Gothic" pitchFamily="-1" charset="0"/>
                <a:cs typeface="Arial" charset="0"/>
              </a:endParaRPr>
            </a:p>
          </p:txBody>
        </p:sp>
        <p:sp>
          <p:nvSpPr>
            <p:cNvPr id="27" name="Rectangle 263"/>
            <p:cNvSpPr>
              <a:spLocks noChangeAspect="1" noChangeArrowheads="1"/>
            </p:cNvSpPr>
            <p:nvPr/>
          </p:nvSpPr>
          <p:spPr bwMode="auto">
            <a:xfrm>
              <a:off x="1676572" y="5847150"/>
              <a:ext cx="126030" cy="131838"/>
            </a:xfrm>
            <a:prstGeom prst="rect">
              <a:avLst/>
            </a:prstGeom>
            <a:solidFill>
              <a:schemeClr val="tx1"/>
            </a:solidFill>
            <a:ln w="19050">
              <a:solidFill>
                <a:srgbClr val="FF0000"/>
              </a:solidFill>
              <a:miter lim="800000"/>
              <a:headEnd/>
              <a:tailEnd/>
            </a:ln>
          </p:spPr>
          <p:txBody>
            <a:bodyPr wrap="none" anchor="ctr"/>
            <a:lstStyle/>
            <a:p>
              <a:pPr>
                <a:defRPr/>
              </a:pPr>
              <a:endParaRPr lang="en-US">
                <a:solidFill>
                  <a:prstClr val="black"/>
                </a:solidFill>
                <a:latin typeface="Century Gothic" pitchFamily="-1" charset="0"/>
                <a:cs typeface="Arial" charset="0"/>
              </a:endParaRPr>
            </a:p>
          </p:txBody>
        </p:sp>
        <p:sp>
          <p:nvSpPr>
            <p:cNvPr id="28" name="Rectangle 263"/>
            <p:cNvSpPr>
              <a:spLocks noChangeAspect="1" noChangeArrowheads="1"/>
            </p:cNvSpPr>
            <p:nvPr/>
          </p:nvSpPr>
          <p:spPr bwMode="auto">
            <a:xfrm>
              <a:off x="1127179" y="5848810"/>
              <a:ext cx="126030" cy="130681"/>
            </a:xfrm>
            <a:prstGeom prst="rect">
              <a:avLst/>
            </a:prstGeom>
            <a:solidFill>
              <a:schemeClr val="tx1"/>
            </a:solidFill>
            <a:ln w="19050">
              <a:solidFill>
                <a:srgbClr val="FF0000"/>
              </a:solidFill>
              <a:miter lim="800000"/>
              <a:headEnd/>
              <a:tailEnd/>
            </a:ln>
          </p:spPr>
          <p:txBody>
            <a:bodyPr wrap="none" anchor="ctr"/>
            <a:lstStyle/>
            <a:p>
              <a:pPr>
                <a:defRPr/>
              </a:pPr>
              <a:endParaRPr lang="en-US">
                <a:solidFill>
                  <a:prstClr val="black"/>
                </a:solidFill>
                <a:latin typeface="Century Gothic" pitchFamily="-1" charset="0"/>
                <a:cs typeface="Arial" charset="0"/>
              </a:endParaRPr>
            </a:p>
          </p:txBody>
        </p:sp>
        <p:sp>
          <p:nvSpPr>
            <p:cNvPr id="29" name="Oval 318"/>
            <p:cNvSpPr>
              <a:spLocks noChangeAspect="1" noChangeArrowheads="1"/>
            </p:cNvSpPr>
            <p:nvPr/>
          </p:nvSpPr>
          <p:spPr bwMode="auto">
            <a:xfrm>
              <a:off x="393990" y="5835359"/>
              <a:ext cx="126030" cy="130683"/>
            </a:xfrm>
            <a:prstGeom prst="ellipse">
              <a:avLst/>
            </a:prstGeom>
            <a:noFill/>
            <a:ln w="9525">
              <a:solidFill>
                <a:schemeClr val="tx1"/>
              </a:solidFill>
              <a:round/>
              <a:headEnd/>
              <a:tailEnd/>
            </a:ln>
            <a:extLst/>
          </p:spPr>
          <p:txBody>
            <a:bodyPr wrap="none" lIns="80010" tIns="40005" rIns="80010" bIns="40005" anchor="ctr"/>
            <a:lstStyle/>
            <a:p>
              <a:pPr>
                <a:defRPr/>
              </a:pPr>
              <a:endParaRPr lang="en-US">
                <a:solidFill>
                  <a:prstClr val="black"/>
                </a:solidFill>
                <a:latin typeface="Century Gothic" pitchFamily="-1" charset="0"/>
                <a:cs typeface="Arial" charset="0"/>
              </a:endParaRPr>
            </a:p>
          </p:txBody>
        </p:sp>
        <p:cxnSp>
          <p:nvCxnSpPr>
            <p:cNvPr id="30" name="Connecteur droit 829"/>
            <p:cNvCxnSpPr/>
            <p:nvPr/>
          </p:nvCxnSpPr>
          <p:spPr bwMode="auto">
            <a:xfrm rot="5400000" flipH="1" flipV="1">
              <a:off x="1188230" y="5111854"/>
              <a:ext cx="17941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18"/>
            <p:cNvSpPr>
              <a:spLocks noChangeAspect="1" noChangeArrowheads="1"/>
            </p:cNvSpPr>
            <p:nvPr/>
          </p:nvSpPr>
          <p:spPr bwMode="auto">
            <a:xfrm>
              <a:off x="1931832" y="5401011"/>
              <a:ext cx="126030" cy="131892"/>
            </a:xfrm>
            <a:prstGeom prst="ellipse">
              <a:avLst/>
            </a:prstGeom>
            <a:noFill/>
            <a:ln w="9525">
              <a:solidFill>
                <a:schemeClr val="tx1"/>
              </a:solidFill>
              <a:round/>
              <a:headEnd/>
              <a:tailEnd/>
            </a:ln>
            <a:extLst/>
          </p:spPr>
          <p:txBody>
            <a:bodyPr wrap="none" lIns="80010" tIns="40005" rIns="80010" bIns="40005" anchor="ctr"/>
            <a:lstStyle/>
            <a:p>
              <a:pPr>
                <a:defRPr/>
              </a:pPr>
              <a:endParaRPr lang="en-US">
                <a:solidFill>
                  <a:prstClr val="black"/>
                </a:solidFill>
                <a:latin typeface="Century Gothic" pitchFamily="-1" charset="0"/>
                <a:cs typeface="Arial" charset="0"/>
              </a:endParaRPr>
            </a:p>
          </p:txBody>
        </p:sp>
        <p:sp>
          <p:nvSpPr>
            <p:cNvPr id="32" name="Rectangle 263"/>
            <p:cNvSpPr>
              <a:spLocks noChangeAspect="1" noChangeArrowheads="1"/>
            </p:cNvSpPr>
            <p:nvPr/>
          </p:nvSpPr>
          <p:spPr bwMode="auto">
            <a:xfrm>
              <a:off x="913336" y="6271931"/>
              <a:ext cx="126030" cy="129493"/>
            </a:xfrm>
            <a:prstGeom prst="rect">
              <a:avLst/>
            </a:prstGeom>
            <a:noFill/>
            <a:ln w="9525">
              <a:solidFill>
                <a:schemeClr val="tx1"/>
              </a:solidFill>
              <a:miter lim="800000"/>
              <a:headEnd/>
              <a:tailEnd/>
            </a:ln>
            <a:extLst/>
          </p:spPr>
          <p:txBody>
            <a:bodyPr wrap="none" anchor="ctr"/>
            <a:lstStyle/>
            <a:p>
              <a:pPr>
                <a:defRPr/>
              </a:pPr>
              <a:endParaRPr lang="en-US">
                <a:solidFill>
                  <a:prstClr val="black"/>
                </a:solidFill>
                <a:latin typeface="Century Gothic" pitchFamily="-1" charset="0"/>
                <a:cs typeface="Arial" charset="0"/>
              </a:endParaRPr>
            </a:p>
          </p:txBody>
        </p:sp>
        <p:cxnSp>
          <p:nvCxnSpPr>
            <p:cNvPr id="33" name="Connecteur droit 832"/>
            <p:cNvCxnSpPr/>
            <p:nvPr/>
          </p:nvCxnSpPr>
          <p:spPr bwMode="auto">
            <a:xfrm>
              <a:off x="663575" y="5209501"/>
              <a:ext cx="133191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833"/>
            <p:cNvCxnSpPr/>
            <p:nvPr/>
          </p:nvCxnSpPr>
          <p:spPr bwMode="auto">
            <a:xfrm>
              <a:off x="1119188" y="5015795"/>
              <a:ext cx="2873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ZoneTexte 108"/>
            <p:cNvSpPr txBox="1">
              <a:spLocks noChangeArrowheads="1"/>
            </p:cNvSpPr>
            <p:nvPr/>
          </p:nvSpPr>
          <p:spPr bwMode="auto">
            <a:xfrm>
              <a:off x="658554" y="5301377"/>
              <a:ext cx="27449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srgbClr val="FF0000"/>
                  </a:solidFill>
                  <a:latin typeface="Calibri" charset="0"/>
                </a:rPr>
                <a:t>+</a:t>
              </a:r>
            </a:p>
          </p:txBody>
        </p:sp>
        <p:sp>
          <p:nvSpPr>
            <p:cNvPr id="36" name="ZoneTexte 109"/>
            <p:cNvSpPr txBox="1">
              <a:spLocks noChangeArrowheads="1"/>
            </p:cNvSpPr>
            <p:nvPr/>
          </p:nvSpPr>
          <p:spPr bwMode="auto">
            <a:xfrm>
              <a:off x="1672152" y="5309752"/>
              <a:ext cx="27449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srgbClr val="FF0000"/>
                  </a:solidFill>
                  <a:latin typeface="Calibri" charset="0"/>
                </a:rPr>
                <a:t>+</a:t>
              </a:r>
            </a:p>
          </p:txBody>
        </p:sp>
        <p:sp>
          <p:nvSpPr>
            <p:cNvPr id="37" name="ZoneTexte 110"/>
            <p:cNvSpPr txBox="1">
              <a:spLocks noChangeArrowheads="1"/>
            </p:cNvSpPr>
            <p:nvPr/>
          </p:nvSpPr>
          <p:spPr bwMode="auto">
            <a:xfrm>
              <a:off x="1756010" y="5745060"/>
              <a:ext cx="27449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srgbClr val="FF0000"/>
                  </a:solidFill>
                  <a:latin typeface="Calibri" charset="0"/>
                </a:rPr>
                <a:t>+</a:t>
              </a:r>
            </a:p>
          </p:txBody>
        </p:sp>
        <p:sp>
          <p:nvSpPr>
            <p:cNvPr id="38" name="ZoneTexte 111"/>
            <p:cNvSpPr txBox="1">
              <a:spLocks noChangeArrowheads="1"/>
            </p:cNvSpPr>
            <p:nvPr/>
          </p:nvSpPr>
          <p:spPr bwMode="auto">
            <a:xfrm>
              <a:off x="1205430" y="5756465"/>
              <a:ext cx="27449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srgbClr val="FF0000"/>
                  </a:solidFill>
                  <a:latin typeface="Calibri" charset="0"/>
                </a:rPr>
                <a:t>+</a:t>
              </a:r>
            </a:p>
          </p:txBody>
        </p:sp>
        <p:sp>
          <p:nvSpPr>
            <p:cNvPr id="39" name="Oval 318"/>
            <p:cNvSpPr>
              <a:spLocks noChangeAspect="1" noChangeArrowheads="1"/>
            </p:cNvSpPr>
            <p:nvPr/>
          </p:nvSpPr>
          <p:spPr bwMode="auto">
            <a:xfrm>
              <a:off x="699555" y="5840176"/>
              <a:ext cx="126030" cy="130682"/>
            </a:xfrm>
            <a:prstGeom prst="ellipse">
              <a:avLst/>
            </a:prstGeom>
            <a:noFill/>
            <a:ln w="9525">
              <a:solidFill>
                <a:schemeClr val="tx1"/>
              </a:solidFill>
              <a:round/>
              <a:headEnd/>
              <a:tailEnd/>
            </a:ln>
            <a:extLst/>
          </p:spPr>
          <p:txBody>
            <a:bodyPr wrap="none" lIns="80010" tIns="40005" rIns="80010" bIns="40005" anchor="ctr"/>
            <a:lstStyle/>
            <a:p>
              <a:pPr>
                <a:defRPr/>
              </a:pPr>
              <a:endParaRPr lang="en-US">
                <a:solidFill>
                  <a:prstClr val="black"/>
                </a:solidFill>
                <a:latin typeface="Century Gothic" pitchFamily="-1" charset="0"/>
                <a:cs typeface="Arial" charset="0"/>
              </a:endParaRPr>
            </a:p>
          </p:txBody>
        </p:sp>
        <p:cxnSp>
          <p:nvCxnSpPr>
            <p:cNvPr id="40" name="Connecteur droit 839"/>
            <p:cNvCxnSpPr/>
            <p:nvPr/>
          </p:nvCxnSpPr>
          <p:spPr bwMode="auto">
            <a:xfrm flipH="1">
              <a:off x="938213" y="4906241"/>
              <a:ext cx="215900" cy="215934"/>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cxnSp>
          <p:nvCxnSpPr>
            <p:cNvPr id="41" name="Connecteur droit 840"/>
            <p:cNvCxnSpPr/>
            <p:nvPr/>
          </p:nvCxnSpPr>
          <p:spPr bwMode="auto">
            <a:xfrm rot="5400000" flipH="1" flipV="1">
              <a:off x="575455" y="5302384"/>
              <a:ext cx="17941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eur droit 841"/>
            <p:cNvCxnSpPr/>
            <p:nvPr/>
          </p:nvCxnSpPr>
          <p:spPr bwMode="auto">
            <a:xfrm rot="5400000" flipH="1" flipV="1">
              <a:off x="286516" y="5648513"/>
              <a:ext cx="3604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842"/>
            <p:cNvCxnSpPr/>
            <p:nvPr/>
          </p:nvCxnSpPr>
          <p:spPr bwMode="auto">
            <a:xfrm>
              <a:off x="307975" y="5461953"/>
              <a:ext cx="2889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263"/>
            <p:cNvSpPr>
              <a:spLocks noChangeAspect="1" noChangeArrowheads="1"/>
            </p:cNvSpPr>
            <p:nvPr/>
          </p:nvSpPr>
          <p:spPr bwMode="auto">
            <a:xfrm>
              <a:off x="178318" y="5398322"/>
              <a:ext cx="126030" cy="131840"/>
            </a:xfrm>
            <a:prstGeom prst="rect">
              <a:avLst/>
            </a:prstGeom>
            <a:noFill/>
            <a:ln w="9525">
              <a:solidFill>
                <a:schemeClr val="tx1"/>
              </a:solidFill>
              <a:miter lim="800000"/>
              <a:headEnd/>
              <a:tailEnd/>
            </a:ln>
            <a:extLst/>
          </p:spPr>
          <p:txBody>
            <a:bodyPr wrap="none" anchor="ctr"/>
            <a:lstStyle/>
            <a:p>
              <a:pPr>
                <a:defRPr/>
              </a:pPr>
              <a:endParaRPr lang="en-US">
                <a:solidFill>
                  <a:prstClr val="black"/>
                </a:solidFill>
                <a:latin typeface="Century Gothic" pitchFamily="-1" charset="0"/>
                <a:cs typeface="Arial" charset="0"/>
              </a:endParaRPr>
            </a:p>
          </p:txBody>
        </p:sp>
        <p:cxnSp>
          <p:nvCxnSpPr>
            <p:cNvPr id="45" name="Connecteur droit 844"/>
            <p:cNvCxnSpPr/>
            <p:nvPr/>
          </p:nvCxnSpPr>
          <p:spPr bwMode="auto">
            <a:xfrm flipH="1">
              <a:off x="130175" y="5350811"/>
              <a:ext cx="215900" cy="215934"/>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sp>
          <p:nvSpPr>
            <p:cNvPr id="46" name="Oval 106"/>
            <p:cNvSpPr>
              <a:spLocks noChangeAspect="1" noChangeArrowheads="1"/>
            </p:cNvSpPr>
            <p:nvPr/>
          </p:nvSpPr>
          <p:spPr bwMode="auto">
            <a:xfrm>
              <a:off x="1608305" y="5408298"/>
              <a:ext cx="126030" cy="117722"/>
            </a:xfrm>
            <a:prstGeom prst="ellipse">
              <a:avLst/>
            </a:prstGeom>
            <a:solidFill>
              <a:schemeClr val="tx1"/>
            </a:solidFill>
            <a:ln w="19050">
              <a:solidFill>
                <a:srgbClr val="FF0000"/>
              </a:solidFill>
              <a:round/>
              <a:headEnd/>
              <a:tailEnd/>
            </a:ln>
          </p:spPr>
          <p:txBody>
            <a:bodyPr wrap="none" anchor="ctr"/>
            <a:lstStyle/>
            <a:p>
              <a:pPr>
                <a:defRPr/>
              </a:pPr>
              <a:endParaRPr lang="en-US">
                <a:solidFill>
                  <a:prstClr val="black"/>
                </a:solidFill>
                <a:latin typeface="Century Gothic" pitchFamily="-1" charset="0"/>
                <a:cs typeface="Arial" charset="0"/>
              </a:endParaRPr>
            </a:p>
          </p:txBody>
        </p:sp>
        <p:cxnSp>
          <p:nvCxnSpPr>
            <p:cNvPr id="47" name="Connecteur droit 846"/>
            <p:cNvCxnSpPr/>
            <p:nvPr/>
          </p:nvCxnSpPr>
          <p:spPr bwMode="auto">
            <a:xfrm rot="5400000" flipH="1" flipV="1">
              <a:off x="1583517" y="5307148"/>
              <a:ext cx="17941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Connecteur droit 847"/>
            <p:cNvCxnSpPr/>
            <p:nvPr/>
          </p:nvCxnSpPr>
          <p:spPr bwMode="auto">
            <a:xfrm>
              <a:off x="1312863" y="5471480"/>
              <a:ext cx="28733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263"/>
            <p:cNvSpPr>
              <a:spLocks noChangeAspect="1" noChangeArrowheads="1"/>
            </p:cNvSpPr>
            <p:nvPr/>
          </p:nvSpPr>
          <p:spPr bwMode="auto">
            <a:xfrm>
              <a:off x="1182773" y="5408919"/>
              <a:ext cx="126030" cy="131840"/>
            </a:xfrm>
            <a:prstGeom prst="rect">
              <a:avLst/>
            </a:prstGeom>
            <a:noFill/>
            <a:ln w="9525">
              <a:solidFill>
                <a:schemeClr val="tx1"/>
              </a:solidFill>
              <a:miter lim="800000"/>
              <a:headEnd/>
              <a:tailEnd/>
            </a:ln>
            <a:extLst/>
          </p:spPr>
          <p:txBody>
            <a:bodyPr wrap="none" anchor="ctr"/>
            <a:lstStyle/>
            <a:p>
              <a:pPr>
                <a:defRPr/>
              </a:pPr>
              <a:endParaRPr lang="en-US">
                <a:solidFill>
                  <a:prstClr val="black"/>
                </a:solidFill>
                <a:latin typeface="Century Gothic" pitchFamily="-1" charset="0"/>
                <a:cs typeface="Arial" charset="0"/>
              </a:endParaRPr>
            </a:p>
          </p:txBody>
        </p:sp>
        <p:cxnSp>
          <p:nvCxnSpPr>
            <p:cNvPr id="50" name="Connecteur droit 849"/>
            <p:cNvCxnSpPr/>
            <p:nvPr/>
          </p:nvCxnSpPr>
          <p:spPr bwMode="auto">
            <a:xfrm flipH="1">
              <a:off x="1135063" y="5360337"/>
              <a:ext cx="215900" cy="217521"/>
            </a:xfrm>
            <a:prstGeom prst="line">
              <a:avLst/>
            </a:prstGeom>
            <a:ln w="9525">
              <a:solidFill>
                <a:schemeClr val="tx1"/>
              </a:solidFill>
            </a:ln>
          </p:spPr>
          <p:style>
            <a:lnRef idx="1">
              <a:schemeClr val="dk1"/>
            </a:lnRef>
            <a:fillRef idx="0">
              <a:schemeClr val="dk1"/>
            </a:fillRef>
            <a:effectRef idx="0">
              <a:schemeClr val="dk1"/>
            </a:effectRef>
            <a:fontRef idx="minor">
              <a:schemeClr val="tx1"/>
            </a:fontRef>
          </p:style>
        </p:cxnSp>
        <p:cxnSp>
          <p:nvCxnSpPr>
            <p:cNvPr id="51" name="Connecteur droit 850"/>
            <p:cNvCxnSpPr/>
            <p:nvPr/>
          </p:nvCxnSpPr>
          <p:spPr bwMode="auto">
            <a:xfrm rot="5400000" flipH="1" flipV="1">
              <a:off x="1396192" y="5569126"/>
              <a:ext cx="17941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cteur droit 851"/>
            <p:cNvCxnSpPr/>
            <p:nvPr/>
          </p:nvCxnSpPr>
          <p:spPr bwMode="auto">
            <a:xfrm rot="5400000" flipH="1" flipV="1">
              <a:off x="1648605" y="5746954"/>
              <a:ext cx="17941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necteur droit 852"/>
            <p:cNvCxnSpPr/>
            <p:nvPr/>
          </p:nvCxnSpPr>
          <p:spPr bwMode="auto">
            <a:xfrm rot="5400000" flipH="1" flipV="1">
              <a:off x="1104092" y="5748542"/>
              <a:ext cx="17941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853"/>
            <p:cNvCxnSpPr/>
            <p:nvPr/>
          </p:nvCxnSpPr>
          <p:spPr bwMode="auto">
            <a:xfrm>
              <a:off x="1195388" y="5655659"/>
              <a:ext cx="53975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854"/>
            <p:cNvCxnSpPr/>
            <p:nvPr/>
          </p:nvCxnSpPr>
          <p:spPr bwMode="auto">
            <a:xfrm>
              <a:off x="835025" y="5911286"/>
              <a:ext cx="2873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855"/>
            <p:cNvCxnSpPr/>
            <p:nvPr/>
          </p:nvCxnSpPr>
          <p:spPr bwMode="auto">
            <a:xfrm rot="5400000" flipH="1" flipV="1">
              <a:off x="799278" y="6091496"/>
              <a:ext cx="36042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onnecteur droit 856"/>
            <p:cNvCxnSpPr/>
            <p:nvPr/>
          </p:nvCxnSpPr>
          <p:spPr bwMode="auto">
            <a:xfrm rot="5400000" flipH="1" flipV="1">
              <a:off x="1912130" y="5300797"/>
              <a:ext cx="17941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ZoneTexte 110"/>
            <p:cNvSpPr txBox="1">
              <a:spLocks noChangeArrowheads="1"/>
            </p:cNvSpPr>
            <p:nvPr/>
          </p:nvSpPr>
          <p:spPr bwMode="auto">
            <a:xfrm>
              <a:off x="468677" y="5737095"/>
              <a:ext cx="23922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prstClr val="black"/>
                  </a:solidFill>
                  <a:latin typeface="Calibri" charset="0"/>
                </a:rPr>
                <a:t>-</a:t>
              </a:r>
            </a:p>
          </p:txBody>
        </p:sp>
        <p:sp>
          <p:nvSpPr>
            <p:cNvPr id="59" name="ZoneTexte 110"/>
            <p:cNvSpPr txBox="1">
              <a:spLocks noChangeArrowheads="1"/>
            </p:cNvSpPr>
            <p:nvPr/>
          </p:nvSpPr>
          <p:spPr bwMode="auto">
            <a:xfrm>
              <a:off x="250202" y="5240013"/>
              <a:ext cx="23922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prstClr val="black"/>
                  </a:solidFill>
                  <a:latin typeface="Calibri" charset="0"/>
                </a:rPr>
                <a:t>-</a:t>
              </a:r>
            </a:p>
          </p:txBody>
        </p:sp>
        <p:sp>
          <p:nvSpPr>
            <p:cNvPr id="60" name="ZoneTexte 110"/>
            <p:cNvSpPr txBox="1">
              <a:spLocks noChangeArrowheads="1"/>
            </p:cNvSpPr>
            <p:nvPr/>
          </p:nvSpPr>
          <p:spPr bwMode="auto">
            <a:xfrm>
              <a:off x="1247906" y="5262379"/>
              <a:ext cx="23922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prstClr val="black"/>
                  </a:solidFill>
                  <a:latin typeface="Calibri" charset="0"/>
                </a:rPr>
                <a:t>-</a:t>
              </a:r>
            </a:p>
          </p:txBody>
        </p:sp>
        <p:sp>
          <p:nvSpPr>
            <p:cNvPr id="61" name="ZoneTexte 110"/>
            <p:cNvSpPr txBox="1">
              <a:spLocks noChangeArrowheads="1"/>
            </p:cNvSpPr>
            <p:nvPr/>
          </p:nvSpPr>
          <p:spPr bwMode="auto">
            <a:xfrm>
              <a:off x="756778" y="5675324"/>
              <a:ext cx="23922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prstClr val="black"/>
                  </a:solidFill>
                  <a:latin typeface="Calibri" charset="0"/>
                </a:rPr>
                <a:t>-</a:t>
              </a:r>
            </a:p>
          </p:txBody>
        </p:sp>
        <p:sp>
          <p:nvSpPr>
            <p:cNvPr id="62" name="ZoneTexte 110"/>
            <p:cNvSpPr txBox="1">
              <a:spLocks noChangeArrowheads="1"/>
            </p:cNvSpPr>
            <p:nvPr/>
          </p:nvSpPr>
          <p:spPr bwMode="auto">
            <a:xfrm>
              <a:off x="992927" y="6179724"/>
              <a:ext cx="23922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prstClr val="black"/>
                  </a:solidFill>
                  <a:latin typeface="Calibri" charset="0"/>
                </a:rPr>
                <a:t>-</a:t>
              </a:r>
            </a:p>
          </p:txBody>
        </p:sp>
        <p:sp>
          <p:nvSpPr>
            <p:cNvPr id="63" name="ZoneTexte 110"/>
            <p:cNvSpPr txBox="1">
              <a:spLocks noChangeArrowheads="1"/>
            </p:cNvSpPr>
            <p:nvPr/>
          </p:nvSpPr>
          <p:spPr bwMode="auto">
            <a:xfrm>
              <a:off x="2019787" y="5304704"/>
              <a:ext cx="239226" cy="284479"/>
            </a:xfrm>
            <a:prstGeom prst="rect">
              <a:avLst/>
            </a:prstGeom>
            <a:noFill/>
            <a:ln>
              <a:noFill/>
            </a:ln>
            <a:extLst/>
          </p:spPr>
          <p:txBody>
            <a:bodyPr>
              <a:spAutoFit/>
            </a:bodyPr>
            <a:lstStyle>
              <a:lvl1pPr eaLnBrk="0" hangingPunct="0">
                <a:defRPr sz="2400">
                  <a:solidFill>
                    <a:schemeClr val="tx1"/>
                  </a:solidFill>
                  <a:latin typeface="Arial" charset="0"/>
                  <a:cs typeface="Arial" charset="0"/>
                </a:defRPr>
              </a:lvl1pPr>
              <a:lvl2pPr marL="37931725" indent="-37474525" eaLnBrk="0" hangingPunct="0">
                <a:defRPr sz="2400">
                  <a:solidFill>
                    <a:schemeClr val="tx1"/>
                  </a:solidFill>
                  <a:latin typeface="Arial" charset="0"/>
                  <a:cs typeface="Arial" charset="0"/>
                </a:defRPr>
              </a:lvl2pPr>
              <a:lvl3pPr eaLnBrk="0" hangingPunct="0">
                <a:defRPr sz="2400">
                  <a:solidFill>
                    <a:schemeClr val="tx1"/>
                  </a:solidFill>
                  <a:latin typeface="Arial" charset="0"/>
                  <a:cs typeface="Arial" charset="0"/>
                </a:defRPr>
              </a:lvl3pPr>
              <a:lvl4pPr eaLnBrk="0" hangingPunct="0">
                <a:defRPr sz="2400">
                  <a:solidFill>
                    <a:schemeClr val="tx1"/>
                  </a:solidFill>
                  <a:latin typeface="Arial" charset="0"/>
                  <a:cs typeface="Arial" charset="0"/>
                </a:defRPr>
              </a:lvl4pPr>
              <a:lvl5pPr eaLnBrk="0" hangingPunct="0">
                <a:defRPr sz="2400">
                  <a:solidFill>
                    <a:schemeClr val="tx1"/>
                  </a:solidFill>
                  <a:latin typeface="Arial" charset="0"/>
                  <a:cs typeface="Arial" charset="0"/>
                </a:defRPr>
              </a:lvl5pPr>
              <a:lvl6pPr marL="457200" eaLnBrk="0" fontAlgn="base" hangingPunct="0">
                <a:spcBef>
                  <a:spcPct val="0"/>
                </a:spcBef>
                <a:spcAft>
                  <a:spcPct val="0"/>
                </a:spcAft>
                <a:defRPr sz="2400">
                  <a:solidFill>
                    <a:schemeClr val="tx1"/>
                  </a:solidFill>
                  <a:latin typeface="Arial" charset="0"/>
                  <a:cs typeface="Arial" charset="0"/>
                </a:defRPr>
              </a:lvl6pPr>
              <a:lvl7pPr marL="914400" eaLnBrk="0" fontAlgn="base" hangingPunct="0">
                <a:spcBef>
                  <a:spcPct val="0"/>
                </a:spcBef>
                <a:spcAft>
                  <a:spcPct val="0"/>
                </a:spcAft>
                <a:defRPr sz="2400">
                  <a:solidFill>
                    <a:schemeClr val="tx1"/>
                  </a:solidFill>
                  <a:latin typeface="Arial" charset="0"/>
                  <a:cs typeface="Arial" charset="0"/>
                </a:defRPr>
              </a:lvl7pPr>
              <a:lvl8pPr marL="1371600" eaLnBrk="0" fontAlgn="base" hangingPunct="0">
                <a:spcBef>
                  <a:spcPct val="0"/>
                </a:spcBef>
                <a:spcAft>
                  <a:spcPct val="0"/>
                </a:spcAft>
                <a:defRPr sz="2400">
                  <a:solidFill>
                    <a:schemeClr val="tx1"/>
                  </a:solidFill>
                  <a:latin typeface="Arial" charset="0"/>
                  <a:cs typeface="Arial" charset="0"/>
                </a:defRPr>
              </a:lvl8pPr>
              <a:lvl9pPr marL="1828800" eaLnBrk="0" fontAlgn="base" hangingPunct="0">
                <a:spcBef>
                  <a:spcPct val="0"/>
                </a:spcBef>
                <a:spcAft>
                  <a:spcPct val="0"/>
                </a:spcAft>
                <a:defRPr sz="2400">
                  <a:solidFill>
                    <a:schemeClr val="tx1"/>
                  </a:solidFill>
                  <a:latin typeface="Arial" charset="0"/>
                  <a:cs typeface="Arial" charset="0"/>
                </a:defRPr>
              </a:lvl9pPr>
            </a:lstStyle>
            <a:p>
              <a:pPr eaLnBrk="1" hangingPunct="1">
                <a:defRPr/>
              </a:pPr>
              <a:r>
                <a:rPr lang="fr-FR" sz="1400" b="1" smtClean="0">
                  <a:solidFill>
                    <a:prstClr val="black"/>
                  </a:solidFill>
                  <a:latin typeface="Calibri" charset="0"/>
                </a:rPr>
                <a:t>-</a:t>
              </a:r>
            </a:p>
          </p:txBody>
        </p:sp>
      </p:grpSp>
      <p:pic>
        <p:nvPicPr>
          <p:cNvPr id="64" name="Picture 63"/>
          <p:cNvPicPr>
            <a:picLocks noChangeAspect="1"/>
          </p:cNvPicPr>
          <p:nvPr/>
        </p:nvPicPr>
        <p:blipFill>
          <a:blip r:embed="rId7"/>
          <a:stretch>
            <a:fillRect/>
          </a:stretch>
        </p:blipFill>
        <p:spPr>
          <a:xfrm>
            <a:off x="3287713" y="1100137"/>
            <a:ext cx="2954337" cy="2563812"/>
          </a:xfrm>
          <a:prstGeom prst="rect">
            <a:avLst/>
          </a:prstGeom>
          <a:effectLst>
            <a:outerShdw blurRad="50800" dist="38100" dir="2700000">
              <a:srgbClr val="000000">
                <a:alpha val="43000"/>
              </a:srgbClr>
            </a:outerShdw>
          </a:effectLst>
        </p:spPr>
      </p:pic>
      <p:pic>
        <p:nvPicPr>
          <p:cNvPr id="18" name="Picture 17" descr="HTS_HISeq2000.png"/>
          <p:cNvPicPr>
            <a:picLocks noChangeAspect="1"/>
          </p:cNvPicPr>
          <p:nvPr/>
        </p:nvPicPr>
        <p:blipFill>
          <a:blip r:embed="rId8"/>
          <a:stretch>
            <a:fillRect/>
          </a:stretch>
        </p:blipFill>
        <p:spPr>
          <a:xfrm>
            <a:off x="4371181" y="642936"/>
            <a:ext cx="2362201" cy="1771651"/>
          </a:xfrm>
          <a:prstGeom prst="rect">
            <a:avLst/>
          </a:prstGeom>
          <a:ln>
            <a:solidFill>
              <a:srgbClr val="073264"/>
            </a:solidFill>
          </a:ln>
          <a:effectLst>
            <a:outerShdw blurRad="50800" dist="38100" dir="2700000">
              <a:srgbClr val="000000">
                <a:alpha val="43000"/>
              </a:srgbClr>
            </a:outerShdw>
            <a:reflection stA="50000" endPos="75000" dist="12700" dir="5400000" sy="-100000" algn="bl" rotWithShape="0"/>
          </a:effectLst>
        </p:spPr>
      </p:pic>
      <p:sp>
        <p:nvSpPr>
          <p:cNvPr id="67" name="Rounded Rectangle 66"/>
          <p:cNvSpPr/>
          <p:nvPr/>
        </p:nvSpPr>
        <p:spPr bwMode="auto">
          <a:xfrm>
            <a:off x="7952581" y="2107478"/>
            <a:ext cx="1524000" cy="561109"/>
          </a:xfrm>
          <a:prstGeom prst="roundRect">
            <a:avLst/>
          </a:prstGeom>
          <a:solidFill>
            <a:srgbClr val="073264"/>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anchor="ctr">
            <a:prstTxWarp prst="textNoShape">
              <a:avLst/>
            </a:prstTxWarp>
          </a:bodyPr>
          <a:lstStyle/>
          <a:p>
            <a:pPr algn="ctr">
              <a:defRPr/>
            </a:pPr>
            <a:r>
              <a:rPr lang="en-US" sz="1600" dirty="0" smtClean="0">
                <a:solidFill>
                  <a:schemeClr val="bg1"/>
                </a:solidFill>
                <a:latin typeface="Century Gothic" pitchFamily="-111" charset="0"/>
              </a:rPr>
              <a:t>Variant</a:t>
            </a:r>
          </a:p>
          <a:p>
            <a:pPr algn="ctr">
              <a:defRPr/>
            </a:pPr>
            <a:r>
              <a:rPr lang="en-US" sz="1600" dirty="0" smtClean="0">
                <a:solidFill>
                  <a:schemeClr val="bg1"/>
                </a:solidFill>
                <a:latin typeface="Century Gothic" pitchFamily="-111" charset="0"/>
              </a:rPr>
              <a:t>Prediction</a:t>
            </a:r>
            <a:endParaRPr lang="en-US" sz="1600" dirty="0">
              <a:solidFill>
                <a:schemeClr val="bg1"/>
              </a:solidFill>
              <a:latin typeface="Century Gothic" pitchFamily="-111" charset="0"/>
            </a:endParaRPr>
          </a:p>
        </p:txBody>
      </p:sp>
      <p:sp>
        <p:nvSpPr>
          <p:cNvPr id="69" name="Rounded Rectangle 68"/>
          <p:cNvSpPr/>
          <p:nvPr/>
        </p:nvSpPr>
        <p:spPr bwMode="auto">
          <a:xfrm>
            <a:off x="7952581" y="2793278"/>
            <a:ext cx="1524000" cy="561109"/>
          </a:xfrm>
          <a:prstGeom prst="roundRect">
            <a:avLst/>
          </a:prstGeom>
          <a:solidFill>
            <a:srgbClr val="073264"/>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anchor="ctr">
            <a:prstTxWarp prst="textNoShape">
              <a:avLst/>
            </a:prstTxWarp>
          </a:bodyPr>
          <a:lstStyle/>
          <a:p>
            <a:pPr algn="ctr">
              <a:defRPr/>
            </a:pPr>
            <a:r>
              <a:rPr lang="en-US" sz="1600" dirty="0" smtClean="0">
                <a:solidFill>
                  <a:schemeClr val="bg1"/>
                </a:solidFill>
                <a:latin typeface="Century Gothic" pitchFamily="-111" charset="0"/>
              </a:rPr>
              <a:t>Functional</a:t>
            </a:r>
          </a:p>
          <a:p>
            <a:pPr algn="ctr">
              <a:defRPr/>
            </a:pPr>
            <a:r>
              <a:rPr lang="en-US" sz="1600" dirty="0" smtClean="0">
                <a:solidFill>
                  <a:schemeClr val="bg1"/>
                </a:solidFill>
                <a:latin typeface="Century Gothic" pitchFamily="-111" charset="0"/>
              </a:rPr>
              <a:t>Annotation</a:t>
            </a:r>
            <a:endParaRPr lang="en-US" sz="1600" dirty="0">
              <a:solidFill>
                <a:schemeClr val="bg1"/>
              </a:solidFill>
              <a:latin typeface="Century Gothic" pitchFamily="-111" charset="0"/>
            </a:endParaRPr>
          </a:p>
        </p:txBody>
      </p:sp>
      <p:sp>
        <p:nvSpPr>
          <p:cNvPr id="70" name="Rounded Rectangle 69"/>
          <p:cNvSpPr/>
          <p:nvPr/>
        </p:nvSpPr>
        <p:spPr bwMode="auto">
          <a:xfrm>
            <a:off x="7952581" y="3462336"/>
            <a:ext cx="1524000" cy="561109"/>
          </a:xfrm>
          <a:prstGeom prst="roundRect">
            <a:avLst/>
          </a:prstGeom>
          <a:solidFill>
            <a:srgbClr val="073264"/>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anchor="ctr">
            <a:prstTxWarp prst="textNoShape">
              <a:avLst/>
            </a:prstTxWarp>
          </a:bodyPr>
          <a:lstStyle/>
          <a:p>
            <a:pPr algn="ctr">
              <a:defRPr/>
            </a:pPr>
            <a:r>
              <a:rPr lang="en-US" sz="1600" dirty="0" smtClean="0">
                <a:solidFill>
                  <a:schemeClr val="bg1"/>
                </a:solidFill>
                <a:latin typeface="Century Gothic" pitchFamily="-111" charset="0"/>
              </a:rPr>
              <a:t>Inheritance</a:t>
            </a:r>
          </a:p>
          <a:p>
            <a:pPr algn="ctr">
              <a:defRPr/>
            </a:pPr>
            <a:r>
              <a:rPr lang="en-US" sz="1600" dirty="0" smtClean="0">
                <a:solidFill>
                  <a:schemeClr val="bg1"/>
                </a:solidFill>
                <a:latin typeface="Century Gothic" pitchFamily="-111" charset="0"/>
              </a:rPr>
              <a:t>Model</a:t>
            </a:r>
            <a:endParaRPr lang="en-US" sz="1600" dirty="0">
              <a:solidFill>
                <a:schemeClr val="bg1"/>
              </a:solidFill>
              <a:latin typeface="Century Gothic" pitchFamily="-111" charset="0"/>
            </a:endParaRPr>
          </a:p>
        </p:txBody>
      </p:sp>
      <p:sp>
        <p:nvSpPr>
          <p:cNvPr id="71" name="Rounded Rectangle 70"/>
          <p:cNvSpPr/>
          <p:nvPr/>
        </p:nvSpPr>
        <p:spPr bwMode="auto">
          <a:xfrm>
            <a:off x="7952581" y="4954587"/>
            <a:ext cx="1524000" cy="561109"/>
          </a:xfrm>
          <a:prstGeom prst="roundRect">
            <a:avLst/>
          </a:prstGeom>
          <a:solidFill>
            <a:srgbClr val="073264"/>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anchor="ctr">
            <a:prstTxWarp prst="textNoShape">
              <a:avLst/>
            </a:prstTxWarp>
          </a:bodyPr>
          <a:lstStyle/>
          <a:p>
            <a:pPr algn="ctr">
              <a:defRPr/>
            </a:pPr>
            <a:r>
              <a:rPr lang="en-US" sz="1600" dirty="0" err="1" smtClean="0">
                <a:solidFill>
                  <a:schemeClr val="bg1"/>
                </a:solidFill>
                <a:latin typeface="Century Gothic" pitchFamily="-111" charset="0"/>
              </a:rPr>
              <a:t>OMICs</a:t>
            </a:r>
            <a:r>
              <a:rPr lang="en-US" sz="1600" dirty="0" smtClean="0">
                <a:solidFill>
                  <a:schemeClr val="bg1"/>
                </a:solidFill>
                <a:latin typeface="Century Gothic" pitchFamily="-111" charset="0"/>
              </a:rPr>
              <a:t> Analysis</a:t>
            </a:r>
            <a:endParaRPr lang="en-US" sz="1600" dirty="0">
              <a:solidFill>
                <a:schemeClr val="bg1"/>
              </a:solidFill>
              <a:latin typeface="Century Gothic" pitchFamily="-111" charset="0"/>
            </a:endParaRPr>
          </a:p>
        </p:txBody>
      </p:sp>
      <p:sp>
        <p:nvSpPr>
          <p:cNvPr id="72" name="Rounded Rectangle 71"/>
          <p:cNvSpPr/>
          <p:nvPr/>
        </p:nvSpPr>
        <p:spPr bwMode="auto">
          <a:xfrm>
            <a:off x="7952580" y="4241078"/>
            <a:ext cx="1524001" cy="561109"/>
          </a:xfrm>
          <a:prstGeom prst="roundRect">
            <a:avLst/>
          </a:prstGeom>
          <a:solidFill>
            <a:srgbClr val="073264"/>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anchor="ctr">
            <a:prstTxWarp prst="textNoShape">
              <a:avLst/>
            </a:prstTxWarp>
          </a:bodyPr>
          <a:lstStyle/>
          <a:p>
            <a:pPr algn="ctr">
              <a:defRPr/>
            </a:pPr>
            <a:r>
              <a:rPr lang="en-US" sz="1600" dirty="0">
                <a:solidFill>
                  <a:schemeClr val="bg1"/>
                </a:solidFill>
                <a:latin typeface="Century Gothic" pitchFamily="-111" charset="0"/>
              </a:rPr>
              <a:t>Variant</a:t>
            </a:r>
          </a:p>
          <a:p>
            <a:pPr algn="ctr">
              <a:defRPr/>
            </a:pPr>
            <a:r>
              <a:rPr lang="en-US" sz="1600" dirty="0">
                <a:solidFill>
                  <a:schemeClr val="bg1"/>
                </a:solidFill>
                <a:latin typeface="Century Gothic" pitchFamily="-111" charset="0"/>
              </a:rPr>
              <a:t>Prioritization</a:t>
            </a:r>
          </a:p>
        </p:txBody>
      </p:sp>
      <p:grpSp>
        <p:nvGrpSpPr>
          <p:cNvPr id="3" name="Group 72"/>
          <p:cNvGrpSpPr/>
          <p:nvPr/>
        </p:nvGrpSpPr>
        <p:grpSpPr>
          <a:xfrm>
            <a:off x="2085181" y="3614736"/>
            <a:ext cx="1642612" cy="1261526"/>
            <a:chOff x="2923709" y="3373171"/>
            <a:chExt cx="1642612" cy="1261526"/>
          </a:xfrm>
          <a:effectLst>
            <a:outerShdw blurRad="50800" dist="38100" dir="2700000">
              <a:srgbClr val="000000">
                <a:alpha val="43000"/>
              </a:srgbClr>
            </a:outerShdw>
          </a:effectLst>
        </p:grpSpPr>
        <p:pic>
          <p:nvPicPr>
            <p:cNvPr id="74" name="Picture 14" descr="bcellfluor"/>
            <p:cNvPicPr>
              <a:picLocks noChangeAspect="1" noChangeArrowheads="1"/>
            </p:cNvPicPr>
            <p:nvPr/>
          </p:nvPicPr>
          <p:blipFill>
            <a:blip r:embed="rId9">
              <a:grayscl/>
            </a:blip>
            <a:srcRect l="10124" r="52643" b="29309"/>
            <a:stretch>
              <a:fillRect/>
            </a:stretch>
          </p:blipFill>
          <p:spPr bwMode="auto">
            <a:xfrm rot="18268279">
              <a:off x="3051350" y="3529936"/>
              <a:ext cx="897226" cy="1152508"/>
            </a:xfrm>
            <a:prstGeom prst="rect">
              <a:avLst/>
            </a:prstGeom>
            <a:noFill/>
            <a:ln w="9525">
              <a:noFill/>
              <a:miter lim="800000"/>
              <a:headEnd/>
              <a:tailEnd/>
            </a:ln>
            <a:effectLst>
              <a:outerShdw blurRad="50800" dist="38100" dir="2700000">
                <a:srgbClr val="000000">
                  <a:alpha val="43000"/>
                </a:srgbClr>
              </a:outerShdw>
              <a:softEdge rad="228600"/>
            </a:effectLst>
          </p:spPr>
        </p:pic>
        <p:pic>
          <p:nvPicPr>
            <p:cNvPr id="75" name="Picture 14" descr="bcellfluor"/>
            <p:cNvPicPr>
              <a:picLocks noChangeAspect="1" noChangeArrowheads="1"/>
            </p:cNvPicPr>
            <p:nvPr/>
          </p:nvPicPr>
          <p:blipFill>
            <a:blip r:embed="rId9">
              <a:grayscl/>
            </a:blip>
            <a:srcRect l="10124" r="52643" b="29309"/>
            <a:stretch>
              <a:fillRect/>
            </a:stretch>
          </p:blipFill>
          <p:spPr bwMode="auto">
            <a:xfrm rot="18268279">
              <a:off x="3541454" y="3609830"/>
              <a:ext cx="897226" cy="1152508"/>
            </a:xfrm>
            <a:prstGeom prst="rect">
              <a:avLst/>
            </a:prstGeom>
            <a:noFill/>
            <a:ln w="9525">
              <a:noFill/>
              <a:miter lim="800000"/>
              <a:headEnd/>
              <a:tailEnd/>
            </a:ln>
            <a:effectLst>
              <a:outerShdw blurRad="50800" dist="38100" dir="2700000">
                <a:srgbClr val="000000">
                  <a:alpha val="43000"/>
                </a:srgbClr>
              </a:outerShdw>
              <a:softEdge rad="228600"/>
            </a:effectLst>
          </p:spPr>
        </p:pic>
        <p:pic>
          <p:nvPicPr>
            <p:cNvPr id="76" name="Picture 14" descr="bcellfluor"/>
            <p:cNvPicPr>
              <a:picLocks noChangeAspect="1" noChangeArrowheads="1"/>
            </p:cNvPicPr>
            <p:nvPr/>
          </p:nvPicPr>
          <p:blipFill>
            <a:blip r:embed="rId9">
              <a:grayscl/>
            </a:blip>
            <a:srcRect l="10124" r="52643" b="29309"/>
            <a:stretch>
              <a:fillRect/>
            </a:stretch>
          </p:blipFill>
          <p:spPr bwMode="auto">
            <a:xfrm rot="18268279">
              <a:off x="3389054" y="3245530"/>
              <a:ext cx="897226" cy="1152508"/>
            </a:xfrm>
            <a:prstGeom prst="rect">
              <a:avLst/>
            </a:prstGeom>
            <a:noFill/>
            <a:ln w="9525">
              <a:noFill/>
              <a:miter lim="800000"/>
              <a:headEnd/>
              <a:tailEnd/>
            </a:ln>
            <a:effectLst>
              <a:outerShdw blurRad="50800" dist="38100" dir="2700000">
                <a:srgbClr val="000000">
                  <a:alpha val="43000"/>
                </a:srgbClr>
              </a:outerShdw>
              <a:softEdge rad="228600"/>
            </a:effectLst>
          </p:spPr>
        </p:pic>
      </p:grpSp>
      <p:grpSp>
        <p:nvGrpSpPr>
          <p:cNvPr id="4" name="Group 76"/>
          <p:cNvGrpSpPr/>
          <p:nvPr/>
        </p:nvGrpSpPr>
        <p:grpSpPr>
          <a:xfrm>
            <a:off x="3002756" y="5062536"/>
            <a:ext cx="1520825" cy="1590674"/>
            <a:chOff x="3075781" y="5411788"/>
            <a:chExt cx="1520825" cy="1590674"/>
          </a:xfrm>
          <a:effectLst>
            <a:outerShdw blurRad="50800" dist="38100" dir="2700000">
              <a:srgbClr val="000000">
                <a:alpha val="43000"/>
              </a:srgbClr>
            </a:outerShdw>
          </a:effectLst>
        </p:grpSpPr>
        <p:pic>
          <p:nvPicPr>
            <p:cNvPr id="68" name="Picture 11" descr="Transparent_Brain_01.png"/>
            <p:cNvPicPr>
              <a:picLocks noChangeAspect="1"/>
            </p:cNvPicPr>
            <p:nvPr/>
          </p:nvPicPr>
          <p:blipFill>
            <a:blip r:embed="rId10">
              <a:duotone>
                <a:prstClr val="black"/>
                <a:srgbClr val="D9C3A5">
                  <a:tint val="50000"/>
                  <a:satMod val="180000"/>
                </a:srgbClr>
              </a:duotone>
            </a:blip>
            <a:srcRect/>
            <a:stretch>
              <a:fillRect/>
            </a:stretch>
          </p:blipFill>
          <p:spPr bwMode="auto">
            <a:xfrm>
              <a:off x="3075781" y="5792787"/>
              <a:ext cx="1520825" cy="1209675"/>
            </a:xfrm>
            <a:prstGeom prst="rect">
              <a:avLst/>
            </a:prstGeom>
            <a:noFill/>
            <a:ln w="9525">
              <a:noFill/>
              <a:miter lim="800000"/>
              <a:headEnd/>
              <a:tailEnd/>
            </a:ln>
            <a:effectLst>
              <a:outerShdw blurRad="50800" dist="38100" dir="2700000" sx="102000" sy="102000">
                <a:srgbClr val="000000">
                  <a:alpha val="43000"/>
                </a:srgbClr>
              </a:outerShdw>
            </a:effectLst>
          </p:spPr>
        </p:pic>
        <p:pic>
          <p:nvPicPr>
            <p:cNvPr id="73" name="Picture 19"/>
            <p:cNvPicPr>
              <a:picLocks noChangeAspect="1"/>
            </p:cNvPicPr>
            <p:nvPr/>
          </p:nvPicPr>
          <p:blipFill>
            <a:blip r:embed="rId11"/>
            <a:srcRect/>
            <a:stretch>
              <a:fillRect/>
            </a:stretch>
          </p:blipFill>
          <p:spPr bwMode="auto">
            <a:xfrm>
              <a:off x="3760788" y="5411788"/>
              <a:ext cx="571500" cy="773112"/>
            </a:xfrm>
            <a:prstGeom prst="rect">
              <a:avLst/>
            </a:prstGeom>
            <a:noFill/>
            <a:ln w="9525">
              <a:noFill/>
              <a:miter lim="800000"/>
              <a:headEnd/>
              <a:tailEnd/>
            </a:ln>
            <a:effectLst>
              <a:outerShdw blurRad="50800" dist="38100" dir="2700000">
                <a:srgbClr val="000000">
                  <a:alpha val="43000"/>
                </a:srgbClr>
              </a:outerShdw>
            </a:effectLst>
          </p:spPr>
        </p:pic>
      </p:grpSp>
      <p:sp>
        <p:nvSpPr>
          <p:cNvPr id="78" name="TextBox 77"/>
          <p:cNvSpPr txBox="1"/>
          <p:nvPr/>
        </p:nvSpPr>
        <p:spPr>
          <a:xfrm>
            <a:off x="3532188" y="7161212"/>
            <a:ext cx="965200" cy="338137"/>
          </a:xfrm>
          <a:prstGeom prst="rect">
            <a:avLst/>
          </a:prstGeom>
          <a:noFill/>
          <a:effectLst>
            <a:outerShdw blurRad="50800" dist="38100" dir="2700000">
              <a:srgbClr val="000000">
                <a:alpha val="43000"/>
              </a:srgbClr>
            </a:outerShdw>
          </a:effectLst>
        </p:spPr>
        <p:txBody>
          <a:bodyPr wrap="none">
            <a:spAutoFit/>
          </a:bodyPr>
          <a:lstStyle/>
          <a:p>
            <a:pPr>
              <a:defRPr/>
            </a:pPr>
            <a:r>
              <a:rPr lang="en-US" sz="1600" dirty="0">
                <a:solidFill>
                  <a:schemeClr val="tx1"/>
                </a:solidFill>
                <a:latin typeface="Century Gothic" pitchFamily="-1" charset="0"/>
              </a:rPr>
              <a:t>Patients</a:t>
            </a:r>
          </a:p>
        </p:txBody>
      </p:sp>
      <p:grpSp>
        <p:nvGrpSpPr>
          <p:cNvPr id="5" name="Group 78"/>
          <p:cNvGrpSpPr/>
          <p:nvPr/>
        </p:nvGrpSpPr>
        <p:grpSpPr>
          <a:xfrm>
            <a:off x="3532981" y="5519736"/>
            <a:ext cx="1520825" cy="1590674"/>
            <a:chOff x="3075781" y="5411788"/>
            <a:chExt cx="1520825" cy="1590674"/>
          </a:xfrm>
          <a:effectLst>
            <a:outerShdw blurRad="50800" dist="38100" dir="2700000">
              <a:srgbClr val="000000">
                <a:alpha val="43000"/>
              </a:srgbClr>
            </a:outerShdw>
          </a:effectLst>
        </p:grpSpPr>
        <p:pic>
          <p:nvPicPr>
            <p:cNvPr id="80" name="Picture 11" descr="Transparent_Brain_01.png"/>
            <p:cNvPicPr>
              <a:picLocks noChangeAspect="1"/>
            </p:cNvPicPr>
            <p:nvPr/>
          </p:nvPicPr>
          <p:blipFill>
            <a:blip r:embed="rId10">
              <a:duotone>
                <a:prstClr val="black"/>
                <a:srgbClr val="D9C3A5">
                  <a:tint val="50000"/>
                  <a:satMod val="180000"/>
                </a:srgbClr>
              </a:duotone>
            </a:blip>
            <a:srcRect/>
            <a:stretch>
              <a:fillRect/>
            </a:stretch>
          </p:blipFill>
          <p:spPr bwMode="auto">
            <a:xfrm>
              <a:off x="3075781" y="5792787"/>
              <a:ext cx="1520825" cy="1209675"/>
            </a:xfrm>
            <a:prstGeom prst="rect">
              <a:avLst/>
            </a:prstGeom>
            <a:noFill/>
            <a:ln w="9525">
              <a:noFill/>
              <a:miter lim="800000"/>
              <a:headEnd/>
              <a:tailEnd/>
            </a:ln>
            <a:effectLst>
              <a:outerShdw blurRad="50800" dist="38100" dir="2700000" sx="102000" sy="102000">
                <a:srgbClr val="000000">
                  <a:alpha val="43000"/>
                </a:srgbClr>
              </a:outerShdw>
            </a:effectLst>
          </p:spPr>
        </p:pic>
        <p:pic>
          <p:nvPicPr>
            <p:cNvPr id="81" name="Picture 19"/>
            <p:cNvPicPr>
              <a:picLocks noChangeAspect="1"/>
            </p:cNvPicPr>
            <p:nvPr/>
          </p:nvPicPr>
          <p:blipFill>
            <a:blip r:embed="rId11"/>
            <a:srcRect/>
            <a:stretch>
              <a:fillRect/>
            </a:stretch>
          </p:blipFill>
          <p:spPr bwMode="auto">
            <a:xfrm>
              <a:off x="3760788" y="5411788"/>
              <a:ext cx="571500" cy="773112"/>
            </a:xfrm>
            <a:prstGeom prst="rect">
              <a:avLst/>
            </a:prstGeom>
            <a:noFill/>
            <a:ln w="9525">
              <a:noFill/>
              <a:miter lim="800000"/>
              <a:headEnd/>
              <a:tailEnd/>
            </a:ln>
            <a:effectLst>
              <a:outerShdw blurRad="50800" dist="38100" dir="2700000">
                <a:srgbClr val="000000">
                  <a:alpha val="43000"/>
                </a:srgbClr>
              </a:outerShdw>
            </a:effectLst>
          </p:spPr>
        </p:pic>
      </p:grpSp>
      <p:sp>
        <p:nvSpPr>
          <p:cNvPr id="82" name="TextBox 81"/>
          <p:cNvSpPr txBox="1"/>
          <p:nvPr/>
        </p:nvSpPr>
        <p:spPr>
          <a:xfrm>
            <a:off x="941388" y="7162799"/>
            <a:ext cx="1514475" cy="338138"/>
          </a:xfrm>
          <a:prstGeom prst="rect">
            <a:avLst/>
          </a:prstGeom>
          <a:noFill/>
          <a:effectLst>
            <a:outerShdw blurRad="50800" dist="38100" dir="2700000">
              <a:srgbClr val="000000">
                <a:alpha val="43000"/>
              </a:srgbClr>
            </a:outerShdw>
          </a:effectLst>
        </p:spPr>
        <p:txBody>
          <a:bodyPr wrap="none">
            <a:spAutoFit/>
          </a:bodyPr>
          <a:lstStyle/>
          <a:p>
            <a:pPr>
              <a:defRPr/>
            </a:pPr>
            <a:r>
              <a:rPr lang="en-US" sz="1600" dirty="0">
                <a:solidFill>
                  <a:schemeClr val="tx1"/>
                </a:solidFill>
                <a:latin typeface="Century Gothic" pitchFamily="-1" charset="0"/>
              </a:rPr>
              <a:t>Family-History</a:t>
            </a:r>
          </a:p>
        </p:txBody>
      </p:sp>
      <p:sp>
        <p:nvSpPr>
          <p:cNvPr id="83" name="TextBox 82"/>
          <p:cNvSpPr txBox="1"/>
          <p:nvPr/>
        </p:nvSpPr>
        <p:spPr>
          <a:xfrm>
            <a:off x="2389188" y="4757737"/>
            <a:ext cx="1014412" cy="338137"/>
          </a:xfrm>
          <a:prstGeom prst="rect">
            <a:avLst/>
          </a:prstGeom>
          <a:noFill/>
          <a:effectLst>
            <a:outerShdw blurRad="50800" dist="38100" dir="2700000">
              <a:srgbClr val="000000">
                <a:alpha val="43000"/>
              </a:srgbClr>
            </a:outerShdw>
          </a:effectLst>
        </p:spPr>
        <p:txBody>
          <a:bodyPr wrap="none">
            <a:spAutoFit/>
          </a:bodyPr>
          <a:lstStyle/>
          <a:p>
            <a:pPr>
              <a:defRPr/>
            </a:pPr>
            <a:r>
              <a:rPr lang="en-US" sz="1600" dirty="0">
                <a:solidFill>
                  <a:schemeClr val="tx1"/>
                </a:solidFill>
                <a:latin typeface="Century Gothic" pitchFamily="-1" charset="0"/>
              </a:rPr>
              <a:t>Samples</a:t>
            </a:r>
          </a:p>
        </p:txBody>
      </p:sp>
      <p:sp>
        <p:nvSpPr>
          <p:cNvPr id="79" name="TextBox 78"/>
          <p:cNvSpPr txBox="1"/>
          <p:nvPr/>
        </p:nvSpPr>
        <p:spPr>
          <a:xfrm>
            <a:off x="4675981" y="2471736"/>
            <a:ext cx="1380406" cy="338554"/>
          </a:xfrm>
          <a:prstGeom prst="rect">
            <a:avLst/>
          </a:prstGeom>
          <a:noFill/>
          <a:effectLst>
            <a:outerShdw blurRad="50800" dist="38100" dir="2700000">
              <a:srgbClr val="000000">
                <a:alpha val="43000"/>
              </a:srgbClr>
            </a:outerShdw>
          </a:effectLst>
        </p:spPr>
        <p:txBody>
          <a:bodyPr wrap="none">
            <a:spAutoFit/>
          </a:bodyPr>
          <a:lstStyle/>
          <a:p>
            <a:pPr>
              <a:defRPr/>
            </a:pPr>
            <a:r>
              <a:rPr lang="en-US" sz="1600" dirty="0" smtClean="0">
                <a:solidFill>
                  <a:schemeClr val="tx1"/>
                </a:solidFill>
                <a:latin typeface="Century Gothic" pitchFamily="-1" charset="0"/>
              </a:rPr>
              <a:t>Sequencing</a:t>
            </a:r>
            <a:endParaRPr lang="en-US" sz="1600" dirty="0">
              <a:solidFill>
                <a:schemeClr val="tx1"/>
              </a:solidFill>
              <a:latin typeface="Century Gothic" pitchFamily="-1" charset="0"/>
            </a:endParaRPr>
          </a:p>
        </p:txBody>
      </p:sp>
      <p:pic>
        <p:nvPicPr>
          <p:cNvPr id="84" name="Picture 83" descr="MD_with_iPad_v2.jpg"/>
          <p:cNvPicPr>
            <a:picLocks noChangeAspect="1"/>
          </p:cNvPicPr>
          <p:nvPr/>
        </p:nvPicPr>
        <p:blipFill>
          <a:blip r:embed="rId12"/>
          <a:stretch>
            <a:fillRect/>
          </a:stretch>
        </p:blipFill>
        <p:spPr>
          <a:xfrm>
            <a:off x="5717629" y="6393694"/>
            <a:ext cx="2438400" cy="1602741"/>
          </a:xfrm>
          <a:prstGeom prst="rect">
            <a:avLst/>
          </a:prstGeom>
          <a:ln w="127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pic>
      <p:sp>
        <p:nvSpPr>
          <p:cNvPr id="88" name="TextBox 87"/>
          <p:cNvSpPr txBox="1"/>
          <p:nvPr/>
        </p:nvSpPr>
        <p:spPr>
          <a:xfrm>
            <a:off x="6725741" y="6412259"/>
            <a:ext cx="1394933" cy="338554"/>
          </a:xfrm>
          <a:prstGeom prst="rect">
            <a:avLst/>
          </a:prstGeom>
          <a:noFill/>
          <a:effectLst>
            <a:outerShdw blurRad="50800" dist="38100" dir="2700000">
              <a:srgbClr val="000000">
                <a:alpha val="43000"/>
              </a:srgbClr>
            </a:outerShdw>
          </a:effectLst>
        </p:spPr>
        <p:txBody>
          <a:bodyPr wrap="none">
            <a:spAutoFit/>
          </a:bodyPr>
          <a:lstStyle/>
          <a:p>
            <a:pPr>
              <a:defRPr/>
            </a:pPr>
            <a:r>
              <a:rPr lang="en-US" sz="1600" dirty="0" smtClean="0">
                <a:solidFill>
                  <a:schemeClr val="tx1"/>
                </a:solidFill>
                <a:latin typeface="Century Gothic" pitchFamily="-1" charset="0"/>
              </a:rPr>
              <a:t>Visualization</a:t>
            </a:r>
            <a:endParaRPr lang="en-US" sz="1600" dirty="0">
              <a:solidFill>
                <a:schemeClr val="tx1"/>
              </a:solidFill>
              <a:latin typeface="Century Gothic" pitchFamily="-1" charset="0"/>
            </a:endParaRPr>
          </a:p>
        </p:txBody>
      </p:sp>
      <p:sp>
        <p:nvSpPr>
          <p:cNvPr id="77" name="Rounded Rectangle 76"/>
          <p:cNvSpPr/>
          <p:nvPr/>
        </p:nvSpPr>
        <p:spPr bwMode="auto">
          <a:xfrm>
            <a:off x="7952581" y="1116878"/>
            <a:ext cx="1524000" cy="561109"/>
          </a:xfrm>
          <a:prstGeom prst="roundRect">
            <a:avLst/>
          </a:prstGeom>
          <a:solidFill>
            <a:srgbClr val="073264"/>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anchor="ctr">
            <a:prstTxWarp prst="textNoShape">
              <a:avLst/>
            </a:prstTxWarp>
          </a:bodyPr>
          <a:lstStyle/>
          <a:p>
            <a:pPr algn="ctr">
              <a:defRPr/>
            </a:pPr>
            <a:r>
              <a:rPr lang="en-US" sz="1600" dirty="0" smtClean="0">
                <a:solidFill>
                  <a:schemeClr val="bg1"/>
                </a:solidFill>
                <a:latin typeface="Century Gothic" pitchFamily="-111" charset="0"/>
              </a:rPr>
              <a:t>Secure Storage</a:t>
            </a:r>
            <a:endParaRPr lang="en-US" sz="1600" dirty="0">
              <a:solidFill>
                <a:schemeClr val="bg1"/>
              </a:solidFill>
              <a:latin typeface="Century Gothic" pitchFamily="-111" charset="0"/>
            </a:endParaRPr>
          </a:p>
        </p:txBody>
      </p:sp>
      <p:sp>
        <p:nvSpPr>
          <p:cNvPr id="85" name="Rounded Rectangle 84"/>
          <p:cNvSpPr/>
          <p:nvPr/>
        </p:nvSpPr>
        <p:spPr bwMode="auto">
          <a:xfrm>
            <a:off x="7952581" y="5640387"/>
            <a:ext cx="1524000" cy="561109"/>
          </a:xfrm>
          <a:prstGeom prst="roundRect">
            <a:avLst/>
          </a:prstGeom>
          <a:solidFill>
            <a:srgbClr val="073264"/>
          </a:solidFill>
          <a:ln>
            <a:headEnd type="none" w="med" len="med"/>
            <a:tailEnd type="none" w="med" len="med"/>
          </a:ln>
          <a:effectLst>
            <a:outerShdw blurRad="50800" dist="38100" dir="2700000" rotWithShape="0">
              <a:srgbClr val="000000">
                <a:alpha val="43000"/>
              </a:srgbClr>
            </a:outerShdw>
          </a:effectLst>
        </p:spPr>
        <p:style>
          <a:lnRef idx="0">
            <a:schemeClr val="accent5"/>
          </a:lnRef>
          <a:fillRef idx="3">
            <a:schemeClr val="accent5"/>
          </a:fillRef>
          <a:effectRef idx="3">
            <a:schemeClr val="accent5"/>
          </a:effectRef>
          <a:fontRef idx="minor">
            <a:schemeClr val="lt1"/>
          </a:fontRef>
        </p:style>
        <p:txBody>
          <a:bodyPr anchor="ctr">
            <a:prstTxWarp prst="textNoShape">
              <a:avLst/>
            </a:prstTxWarp>
          </a:bodyPr>
          <a:lstStyle/>
          <a:p>
            <a:pPr algn="ctr">
              <a:defRPr/>
            </a:pPr>
            <a:r>
              <a:rPr lang="en-US" sz="1600" dirty="0" smtClean="0">
                <a:solidFill>
                  <a:schemeClr val="bg1"/>
                </a:solidFill>
                <a:latin typeface="Century Gothic" pitchFamily="-111" charset="0"/>
              </a:rPr>
              <a:t>Network Analysis</a:t>
            </a:r>
            <a:endParaRPr lang="en-US" sz="1600" dirty="0">
              <a:solidFill>
                <a:schemeClr val="bg1"/>
              </a:solidFill>
              <a:latin typeface="Century Gothic" pitchFamily="-111" charset="0"/>
            </a:endParaRPr>
          </a:p>
        </p:txBody>
      </p:sp>
      <p:pic>
        <p:nvPicPr>
          <p:cNvPr id="86" name="Picture 85"/>
          <p:cNvPicPr>
            <a:picLocks noChangeAspect="1"/>
          </p:cNvPicPr>
          <p:nvPr/>
        </p:nvPicPr>
        <p:blipFill>
          <a:blip r:embed="rId13"/>
          <a:stretch>
            <a:fillRect/>
          </a:stretch>
        </p:blipFill>
        <p:spPr>
          <a:xfrm>
            <a:off x="9551988" y="6783388"/>
            <a:ext cx="498475" cy="825500"/>
          </a:xfrm>
          <a:prstGeom prst="rect">
            <a:avLst/>
          </a:prstGeom>
          <a:effectLst>
            <a:outerShdw blurRad="50800" dist="38100" dir="2700000">
              <a:srgbClr val="000000">
                <a:alpha val="43000"/>
              </a:srgbClr>
            </a:outerShdw>
          </a:effectLst>
        </p:spPr>
      </p:pic>
      <p:cxnSp>
        <p:nvCxnSpPr>
          <p:cNvPr id="87" name="Straight Arrow Connector 84"/>
          <p:cNvCxnSpPr>
            <a:cxnSpLocks noChangeShapeType="1"/>
          </p:cNvCxnSpPr>
          <p:nvPr/>
        </p:nvCxnSpPr>
        <p:spPr bwMode="auto">
          <a:xfrm flipH="1">
            <a:off x="8453933" y="7276355"/>
            <a:ext cx="963167" cy="0"/>
          </a:xfrm>
          <a:prstGeom prst="straightConnector1">
            <a:avLst/>
          </a:prstGeom>
          <a:noFill/>
          <a:ln w="19050">
            <a:solidFill>
              <a:schemeClr val="tx1"/>
            </a:solidFill>
            <a:round/>
            <a:headEnd/>
            <a:tailEnd type="arrow" w="med" len="med"/>
          </a:ln>
          <a:effectLst>
            <a:outerShdw blurRad="50800" dist="38100" dir="2700000">
              <a:srgbClr val="000000">
                <a:alpha val="43000"/>
              </a:srgbClr>
            </a:outerShdw>
          </a:effectLst>
        </p:spPr>
      </p:cxnSp>
      <p:sp>
        <p:nvSpPr>
          <p:cNvPr id="89" name="TextBox 88"/>
          <p:cNvSpPr txBox="1"/>
          <p:nvPr/>
        </p:nvSpPr>
        <p:spPr>
          <a:xfrm>
            <a:off x="9594850" y="7164388"/>
            <a:ext cx="401638" cy="409575"/>
          </a:xfrm>
          <a:prstGeom prst="rect">
            <a:avLst/>
          </a:prstGeom>
          <a:effectLst>
            <a:outerShdw blurRad="50800" dist="38100" dir="2700000">
              <a:srgbClr val="000000">
                <a:alpha val="43000"/>
              </a:srgbClr>
            </a:outerShdw>
          </a:effectLst>
        </p:spPr>
        <p:txBody>
          <a:bodyPr wrap="none" anchor="ctr">
            <a:normAutofit fontScale="85000" lnSpcReduction="20000"/>
          </a:bodyPr>
          <a:lstStyle/>
          <a:p>
            <a:pPr algn="r">
              <a:defRPr/>
            </a:pPr>
            <a:r>
              <a:rPr lang="en-US" sz="3000" dirty="0">
                <a:solidFill>
                  <a:srgbClr val="003366"/>
                </a:solidFill>
                <a:latin typeface="HelveticaNeue LightExt" charset="0"/>
              </a:rPr>
              <a:t>?</a:t>
            </a:r>
          </a:p>
        </p:txBody>
      </p:sp>
    </p:spTree>
    <p:extLst>
      <p:ext uri="{BB962C8B-B14F-4D97-AF65-F5344CB8AC3E}">
        <p14:creationId xmlns:p14="http://schemas.microsoft.com/office/powerpoint/2010/main" val="8584914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FF00"/>
            </a:solidFill>
            <a:effectLst/>
            <a:latin typeface="Century Gothic"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FF00"/>
            </a:solidFill>
            <a:effectLst/>
            <a:latin typeface="Century Gothic" pitchFamily="-11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ana_Dec_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26870</TotalTime>
  <Words>2224</Words>
  <Application>Microsoft Macintosh PowerPoint</Application>
  <PresentationFormat>Custom</PresentationFormat>
  <Paragraphs>210</Paragraphs>
  <Slides>26</Slides>
  <Notes>26</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Blank</vt:lpstr>
      <vt:lpstr>Hana_Dec_2014</vt:lpstr>
      <vt:lpstr>PowerPoint Presentation</vt:lpstr>
      <vt:lpstr>Barcelona: Research and Holidays</vt:lpstr>
      <vt:lpstr>Barcelona: Research and Holidays</vt:lpstr>
      <vt:lpstr>The Metro of Barcelona</vt:lpstr>
      <vt:lpstr>The Metro of Barcelona</vt:lpstr>
      <vt:lpstr>Research Interests: From Genotype to Disease Phenotype</vt:lpstr>
      <vt:lpstr>Main Expertise: Sequencing the Genome &amp; Epigenome</vt:lpstr>
      <vt:lpstr>Rare Disease Sequencing Projects</vt:lpstr>
      <vt:lpstr>PowerPoint Presentation</vt:lpstr>
      <vt:lpstr>Cancer Projects</vt:lpstr>
      <vt:lpstr>Clonal Evolution and Heterogeneity of Tumors</vt:lpstr>
      <vt:lpstr>Cancer Driver Identification: Mutation Recurrence Analysis</vt:lpstr>
      <vt:lpstr>Cancer Predisposition: Rare Variant Association Studies (RVAS)</vt:lpstr>
      <vt:lpstr>Identifying Candidate Mutations in Regulatory Regions</vt:lpstr>
      <vt:lpstr>Epigenomics</vt:lpstr>
      <vt:lpstr>Effect of Learning on the Cortex Epigenome</vt:lpstr>
      <vt:lpstr>Studying the “Complete Epigenome” Using NGS </vt:lpstr>
      <vt:lpstr>Studying the “Complete Epigenome” Using NGS </vt:lpstr>
      <vt:lpstr>Multi-Antibiotic Resistant Bacteria Strains in Hospitals</vt:lpstr>
      <vt:lpstr>Multi-Antibiotic Resistant Bacteria Strains in Hospitals</vt:lpstr>
      <vt:lpstr>Sequencing of Hundreds of Multi-Antibiotic Resistant Strains</vt:lpstr>
      <vt:lpstr>Phylogenetic Analysis of resistant P. aeruginosa strains</vt:lpstr>
      <vt:lpstr>Patients Carrying the Pseudomonas Strain</vt:lpstr>
      <vt:lpstr>Transmission Route of the Outbreak</vt:lpstr>
      <vt:lpstr>Improving de-novo Assembly of Bacteria with Long Reads</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Detlef Weigel</dc:creator>
  <cp:lastModifiedBy>Stephan Ossowski</cp:lastModifiedBy>
  <cp:revision>934</cp:revision>
  <cp:lastPrinted>2008-03-06T16:52:04Z</cp:lastPrinted>
  <dcterms:created xsi:type="dcterms:W3CDTF">2012-04-17T06:48:58Z</dcterms:created>
  <dcterms:modified xsi:type="dcterms:W3CDTF">2015-06-20T02:35:13Z</dcterms:modified>
</cp:coreProperties>
</file>