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692" r:id="rId5"/>
  </p:sldMasterIdLst>
  <p:notesMasterIdLst>
    <p:notesMasterId r:id="rId18"/>
  </p:notesMasterIdLst>
  <p:handoutMasterIdLst>
    <p:handoutMasterId r:id="rId19"/>
  </p:handoutMasterIdLst>
  <p:sldIdLst>
    <p:sldId id="258" r:id="rId6"/>
    <p:sldId id="265" r:id="rId7"/>
    <p:sldId id="269" r:id="rId8"/>
    <p:sldId id="270" r:id="rId9"/>
    <p:sldId id="313" r:id="rId10"/>
    <p:sldId id="304" r:id="rId11"/>
    <p:sldId id="306" r:id="rId12"/>
    <p:sldId id="285" r:id="rId13"/>
    <p:sldId id="314" r:id="rId14"/>
    <p:sldId id="315" r:id="rId15"/>
    <p:sldId id="316" r:id="rId16"/>
    <p:sldId id="29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atters" initials="PP" lastIdx="17" clrIdx="0"/>
  <p:cmAuthor id="1" name="Darren Halbersm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1E576C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860" y="-78"/>
      </p:cViewPr>
      <p:guideLst>
        <p:guide orient="horz" pos="720"/>
        <p:guide pos="1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4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C79484-D0D1-4D96-8B60-31EC611A9B5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4D2B20-005A-496E-9F87-4672CE1CA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9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6C4FF3-BD41-4C7D-9228-CD699BDD1658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63E3C1-132C-4D76-A643-5E89F8370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3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3321-5A7A-4326-AF6A-77031A963F3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9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3321-5A7A-4326-AF6A-77031A963F3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7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2764536"/>
            <a:ext cx="7975600" cy="8382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901701" y="2336800"/>
            <a:ext cx="7912100" cy="48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0" y="6230940"/>
            <a:ext cx="2667000" cy="622300"/>
          </a:xfrm>
        </p:spPr>
        <p:txBody>
          <a:bodyPr/>
          <a:lstStyle>
            <a:lvl1pPr algn="r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85828" y="6548022"/>
            <a:ext cx="42529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©2014</a:t>
            </a:r>
            <a:r>
              <a:rPr lang="en-US" sz="5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Promega Corporation. </a:t>
            </a:r>
            <a:endParaRPr lang="en-US" sz="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67636"/>
            <a:ext cx="7842250" cy="838200"/>
          </a:xfrm>
        </p:spPr>
        <p:txBody>
          <a:bodyPr anchor="t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0" y="1651000"/>
            <a:ext cx="7804150" cy="482600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40200" y="3271840"/>
            <a:ext cx="3632200" cy="622300"/>
          </a:xfrm>
        </p:spPr>
        <p:txBody>
          <a:bodyPr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3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nt Friendly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67636"/>
            <a:ext cx="7842250" cy="838200"/>
          </a:xfrm>
        </p:spPr>
        <p:txBody>
          <a:bodyPr anchor="t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0" y="1651000"/>
            <a:ext cx="7804150" cy="482600"/>
          </a:xfrm>
        </p:spPr>
        <p:txBody>
          <a:bodyPr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40200" y="3271840"/>
            <a:ext cx="3632200" cy="622300"/>
          </a:xfrm>
        </p:spPr>
        <p:txBody>
          <a:bodyPr/>
          <a:lstStyle>
            <a:lvl1pPr algn="r"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7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67636"/>
            <a:ext cx="7842250" cy="838200"/>
          </a:xfrm>
        </p:spPr>
        <p:txBody>
          <a:bodyPr anchor="t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0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nter Friendly 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67636"/>
            <a:ext cx="7842250" cy="838200"/>
          </a:xfrm>
        </p:spPr>
        <p:txBody>
          <a:bodyPr anchor="t"/>
          <a:lstStyle>
            <a:lvl1pPr algn="r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7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ext Slide 1-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49936"/>
            <a:ext cx="83947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09700"/>
            <a:ext cx="844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6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ext Slide - Two 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4097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00600" y="14097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65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700"/>
            <a:ext cx="8432800" cy="5715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8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4D54C-BE74-4BE8-879A-6BEB6F19E635}" type="datetimeFigureOut">
              <a:rPr lang="en-US" smtClean="0">
                <a:solidFill>
                  <a:prstClr val="black"/>
                </a:solidFill>
              </a:rPr>
              <a:pPr/>
              <a:t>6/17/2015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71EC-5E9D-492D-8A2E-024DDDE6E0A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8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2764536"/>
            <a:ext cx="7975600" cy="8382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901701" y="2336800"/>
            <a:ext cx="7912100" cy="48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0" y="6230940"/>
            <a:ext cx="2667000" cy="622300"/>
          </a:xfrm>
        </p:spPr>
        <p:txBody>
          <a:bodyPr/>
          <a:lstStyle>
            <a:lvl1pPr algn="r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85828" y="6548022"/>
            <a:ext cx="425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©2014</a:t>
            </a:r>
            <a:r>
              <a:rPr lang="en-US" sz="5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Promega Corporation.</a:t>
            </a:r>
            <a:endParaRPr lang="en-US" sz="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5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9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nt Friendl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2764536"/>
            <a:ext cx="7975600" cy="838200"/>
          </a:xfrm>
        </p:spPr>
        <p:txBody>
          <a:bodyPr anchor="t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901701" y="2336800"/>
            <a:ext cx="7912100" cy="482600"/>
          </a:xfr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0" y="6230940"/>
            <a:ext cx="2667000" cy="622300"/>
          </a:xfrm>
        </p:spPr>
        <p:txBody>
          <a:bodyPr/>
          <a:lstStyle>
            <a:lvl1pPr algn="r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85828" y="6548022"/>
            <a:ext cx="42529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©2014</a:t>
            </a:r>
            <a:r>
              <a:rPr lang="en-US" sz="5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Promega Corporation. </a:t>
            </a:r>
            <a:endParaRPr lang="en-US" sz="5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1841502"/>
            <a:ext cx="7823200" cy="1270000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3144521"/>
            <a:ext cx="7899400" cy="66547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subhead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85828" y="6548022"/>
            <a:ext cx="425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©2014</a:t>
            </a:r>
            <a:r>
              <a:rPr lang="en-US" sz="5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Promega Corporation. </a:t>
            </a:r>
            <a:endParaRPr lang="en-US" sz="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5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5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int Friendly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1841502"/>
            <a:ext cx="7823200" cy="1270000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3144521"/>
            <a:ext cx="7899400" cy="66547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subhead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6300" y="622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85828" y="6548022"/>
            <a:ext cx="42529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©2014</a:t>
            </a:r>
            <a:r>
              <a:rPr lang="en-US" sz="5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Promega Corporation. </a:t>
            </a:r>
            <a:endParaRPr lang="en-US" sz="5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8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1-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2336"/>
            <a:ext cx="8483600" cy="838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Autofit/>
          </a:bodyPr>
          <a:lstStyle>
            <a:lvl1pPr marL="4763" indent="-4763">
              <a:buNone/>
              <a:defRPr sz="1800"/>
            </a:lvl1pPr>
            <a:lvl2pPr marL="341313" indent="-115888">
              <a:defRPr sz="1600"/>
            </a:lvl2pPr>
            <a:lvl3pPr marL="692150" indent="-115888">
              <a:defRPr sz="1400"/>
            </a:lvl3pPr>
            <a:lvl4pPr marL="1023938" indent="-109538">
              <a:defRPr sz="1200"/>
            </a:lvl4pPr>
            <a:lvl5pPr marL="1252538" indent="-112713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- Two 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00600" y="16002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65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2800" cy="5715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9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Title 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67636"/>
            <a:ext cx="7842250" cy="838200"/>
          </a:xfrm>
        </p:spPr>
        <p:txBody>
          <a:bodyPr anchor="t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0" y="1651000"/>
            <a:ext cx="7804150" cy="482600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02100" y="3271840"/>
            <a:ext cx="3670300" cy="622300"/>
          </a:xfrm>
        </p:spPr>
        <p:txBody>
          <a:bodyPr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8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02336"/>
            <a:ext cx="83947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2088" y="6683964"/>
            <a:ext cx="3124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©2014 Promega Corporation.</a:t>
            </a:r>
            <a:r>
              <a:rPr lang="en-US" sz="500" baseline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5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89" y="6466375"/>
            <a:ext cx="233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6900" y="6466375"/>
            <a:ext cx="762000" cy="349250"/>
          </a:xfrm>
          <a:prstGeom prst="rect">
            <a:avLst/>
          </a:prstGeom>
        </p:spPr>
        <p:txBody>
          <a:bodyPr/>
          <a:lstStyle>
            <a:lvl1pPr algn="r">
              <a:defRPr sz="1200" i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A713CF2-ECF4-4DAA-98C0-16230D8F71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089" y="6466375"/>
            <a:ext cx="233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229600" y="6471523"/>
            <a:ext cx="7620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713CF2-ECF4-4DAA-98C0-16230D8F7166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0" r:id="rId3"/>
    <p:sldLayoutId id="2147483686" r:id="rId4"/>
    <p:sldLayoutId id="2147483691" r:id="rId5"/>
    <p:sldLayoutId id="2147483687" r:id="rId6"/>
    <p:sldLayoutId id="2147483688" r:id="rId7"/>
    <p:sldLayoutId id="21474836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763" indent="-4763" algn="l" defTabSz="914400" rtl="0" eaLnBrk="1" latinLnBrk="0" hangingPunct="1">
        <a:spcBef>
          <a:spcPts val="600"/>
        </a:spcBef>
        <a:spcAft>
          <a:spcPts val="600"/>
        </a:spcAft>
        <a:buSzPct val="90000"/>
        <a:buFont typeface="Wingdings" pitchFamily="2" charset="2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1313" indent="-115888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2150" indent="-115888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23938" indent="-109538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2538" indent="-112713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936"/>
            <a:ext cx="83947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9700"/>
            <a:ext cx="8229600" cy="4584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6900" y="6466374"/>
            <a:ext cx="762000" cy="349250"/>
          </a:xfrm>
          <a:prstGeom prst="rect">
            <a:avLst/>
          </a:prstGeom>
        </p:spPr>
        <p:txBody>
          <a:bodyPr/>
          <a:lstStyle>
            <a:lvl1pPr algn="r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1E71EC-5E9D-492D-8A2E-024DDDE6E0A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229600" y="6471523"/>
            <a:ext cx="7620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i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713CF2-ECF4-4DAA-98C0-16230D8F71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23232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rgbClr val="323232">
                  <a:lumMod val="40000"/>
                  <a:lumOff val="6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7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23232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Promega Corporation</a:t>
            </a:r>
            <a:endParaRPr lang="en-US" dirty="0">
              <a:solidFill>
                <a:srgbClr val="323232">
                  <a:lumMod val="40000"/>
                  <a:lumOff val="6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1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763" indent="-4763" algn="l" defTabSz="914400" rtl="0" eaLnBrk="1" latinLnBrk="0" hangingPunct="1">
        <a:spcBef>
          <a:spcPts val="600"/>
        </a:spcBef>
        <a:spcAft>
          <a:spcPts val="600"/>
        </a:spcAft>
        <a:buSzPct val="90000"/>
        <a:buFont typeface="Wingdings" pitchFamily="2" charset="2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1313" indent="-115888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2150" indent="-115888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23938" indent="-109538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2538" indent="-112713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84" y="2764536"/>
            <a:ext cx="7975600" cy="1055296"/>
          </a:xfrm>
        </p:spPr>
        <p:txBody>
          <a:bodyPr/>
          <a:lstStyle/>
          <a:p>
            <a:r>
              <a:rPr lang="en-US" sz="2800" dirty="0"/>
              <a:t>Overview of Promega's Science and Business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June </a:t>
            </a:r>
            <a:r>
              <a:rPr lang="en-US" sz="2000" dirty="0" smtClean="0"/>
              <a:t>2015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 smtClean="0"/>
              <a:t>Tom Livelli, VP Life Sciences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65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55727" cy="838200"/>
          </a:xfrm>
        </p:spPr>
        <p:txBody>
          <a:bodyPr/>
          <a:lstStyle/>
          <a:p>
            <a:r>
              <a:rPr lang="en-US" dirty="0" smtClean="0"/>
              <a:t>DNA </a:t>
            </a:r>
            <a:r>
              <a:rPr lang="en-US" dirty="0"/>
              <a:t>Purification </a:t>
            </a:r>
            <a:r>
              <a:rPr lang="en-US" dirty="0" smtClean="0"/>
              <a:t>from </a:t>
            </a:r>
            <a:r>
              <a:rPr lang="en-US" dirty="0"/>
              <a:t>Environmental Touch Samples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86398" y="3740726"/>
            <a:ext cx="7461646" cy="2248433"/>
            <a:chOff x="-106726" y="5433536"/>
            <a:chExt cx="5091476" cy="1496630"/>
          </a:xfrm>
        </p:grpSpPr>
        <p:pic>
          <p:nvPicPr>
            <p:cNvPr id="1026" name="Picture 2" descr="G:\Private\Gene&amp;ProteinSciences\Tradeshows &amp; Meetings\MetaSUB\MetaSUB\RSC imag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3" t="27836" r="19402" b="25064"/>
            <a:stretch/>
          </p:blipFill>
          <p:spPr bwMode="auto">
            <a:xfrm>
              <a:off x="228600" y="6019800"/>
              <a:ext cx="1193626" cy="910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Private\Gene&amp;ProteinSciences\Tradeshows &amp; Meetings\MetaSUB\MetaSUB\quantus imag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7" r="14597" b="26445"/>
            <a:stretch/>
          </p:blipFill>
          <p:spPr bwMode="auto">
            <a:xfrm>
              <a:off x="2123506" y="6094392"/>
              <a:ext cx="711911" cy="666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:\Private\Gene&amp;ProteinSciences\Tradeshows &amp; Meetings\MetaSUB\MetaSUB\bryt green ad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2" r="20106" b="81508"/>
            <a:stretch/>
          </p:blipFill>
          <p:spPr bwMode="auto">
            <a:xfrm>
              <a:off x="3642120" y="6161866"/>
              <a:ext cx="1049526" cy="59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1550091" y="6316116"/>
              <a:ext cx="457200" cy="15428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012992" y="6320702"/>
              <a:ext cx="457200" cy="15428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06726" y="5433536"/>
              <a:ext cx="2114017" cy="75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>
                      <a:lumMod val="75000"/>
                    </a:srgbClr>
                  </a:solidFill>
                </a:rPr>
                <a:t>Purification: 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Maxwell</a:t>
              </a:r>
              <a:r>
                <a:rPr lang="en-US" sz="1600" b="1" dirty="0">
                  <a:solidFill>
                    <a:prstClr val="black"/>
                  </a:solidFill>
                </a:rPr>
                <a:t>® RSC Cell DNA </a:t>
              </a:r>
              <a:endParaRPr lang="en-US" sz="16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Purification </a:t>
              </a:r>
              <a:r>
                <a:rPr lang="en-US" sz="1600" b="1" dirty="0">
                  <a:solidFill>
                    <a:prstClr val="black"/>
                  </a:solidFill>
                </a:rPr>
                <a:t>Kit </a:t>
              </a:r>
            </a:p>
            <a:p>
              <a:r>
                <a:rPr lang="en-US" sz="1400" dirty="0" smtClean="0">
                  <a:solidFill>
                    <a:prstClr val="black"/>
                  </a:solidFill>
                </a:rPr>
                <a:t>  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70645" y="5433536"/>
              <a:ext cx="1217634" cy="717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>
                      <a:lumMod val="75000"/>
                    </a:srgbClr>
                  </a:solidFill>
                </a:rPr>
                <a:t>Quantitation</a:t>
              </a:r>
              <a:r>
                <a:rPr lang="en-US" b="1" dirty="0" smtClean="0">
                  <a:solidFill>
                    <a:srgbClr val="FFC000">
                      <a:lumMod val="75000"/>
                    </a:srgbClr>
                  </a:solidFill>
                </a:rPr>
                <a:t>: </a:t>
              </a:r>
            </a:p>
            <a:p>
              <a:pPr algn="ctr"/>
              <a:r>
                <a:rPr lang="en-US" sz="1600" b="1" dirty="0" err="1" smtClean="0">
                  <a:solidFill>
                    <a:prstClr val="black"/>
                  </a:solidFill>
                </a:rPr>
                <a:t>QuantiFluor</a:t>
              </a:r>
              <a:r>
                <a:rPr lang="en-US" sz="1600" b="1" dirty="0">
                  <a:solidFill>
                    <a:prstClr val="black"/>
                  </a:solidFill>
                </a:rPr>
                <a:t>® ONE </a:t>
              </a:r>
              <a:endParaRPr lang="en-US" sz="16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dsDNA </a:t>
              </a:r>
              <a:r>
                <a:rPr lang="en-US" sz="1600" b="1" dirty="0">
                  <a:solidFill>
                    <a:prstClr val="black"/>
                  </a:solidFill>
                </a:rPr>
                <a:t>System </a:t>
              </a:r>
            </a:p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9017" y="5433536"/>
              <a:ext cx="1635733" cy="553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>
                      <a:lumMod val="75000"/>
                    </a:srgbClr>
                  </a:solidFill>
                </a:rPr>
                <a:t>Amplification:  </a:t>
              </a:r>
              <a:endParaRPr lang="en-US" b="1" dirty="0" smtClean="0">
                <a:solidFill>
                  <a:srgbClr val="FFC000">
                    <a:lumMod val="75000"/>
                  </a:srgbClr>
                </a:solidFill>
              </a:endParaRPr>
            </a:p>
            <a:p>
              <a:pPr algn="ctr"/>
              <a:r>
                <a:rPr lang="en-US" sz="1600" b="1" dirty="0" err="1" smtClean="0">
                  <a:solidFill>
                    <a:prstClr val="black"/>
                  </a:solidFill>
                </a:rPr>
                <a:t>GoTaq</a:t>
              </a:r>
              <a:r>
                <a:rPr lang="en-US" sz="1600" b="1" dirty="0">
                  <a:solidFill>
                    <a:prstClr val="black"/>
                  </a:solidFill>
                </a:rPr>
                <a:t>® </a:t>
              </a:r>
              <a:r>
                <a:rPr lang="en-US" sz="1600" b="1" dirty="0" err="1">
                  <a:solidFill>
                    <a:prstClr val="black"/>
                  </a:solidFill>
                </a:rPr>
                <a:t>qPCR</a:t>
              </a:r>
              <a:r>
                <a:rPr lang="en-US" sz="1600" b="1" dirty="0">
                  <a:solidFill>
                    <a:prstClr val="black"/>
                  </a:solidFill>
                </a:rPr>
                <a:t> Master Mix </a:t>
              </a:r>
            </a:p>
            <a:p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564563" y="1476636"/>
            <a:ext cx="3092325" cy="1940602"/>
            <a:chOff x="789950" y="1540193"/>
            <a:chExt cx="2162468" cy="12599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0" b="82943"/>
            <a:stretch/>
          </p:blipFill>
          <p:spPr bwMode="auto">
            <a:xfrm>
              <a:off x="789950" y="1540193"/>
              <a:ext cx="2162468" cy="37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4" t="56847" b="25554"/>
            <a:stretch/>
          </p:blipFill>
          <p:spPr bwMode="auto">
            <a:xfrm>
              <a:off x="789950" y="1905000"/>
              <a:ext cx="2162468" cy="89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57201" y="1413622"/>
            <a:ext cx="4754814" cy="20313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Application: </a:t>
            </a:r>
            <a:r>
              <a:rPr lang="en-US" dirty="0">
                <a:solidFill>
                  <a:prstClr val="black"/>
                </a:solidFill>
              </a:rPr>
              <a:t>Purify DNA from environmental touch samples from various locations inside and on the outside of an airplane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Analyses:  </a:t>
            </a:r>
            <a:r>
              <a:rPr lang="en-US" dirty="0" smtClean="0">
                <a:solidFill>
                  <a:prstClr val="black"/>
                </a:solidFill>
              </a:rPr>
              <a:t>Quantitate low level DNA amounts by fluorescent dye-based methods and confirm </a:t>
            </a:r>
            <a:r>
              <a:rPr lang="en-US" dirty="0" err="1" smtClean="0">
                <a:solidFill>
                  <a:prstClr val="black"/>
                </a:solidFill>
              </a:rPr>
              <a:t>amplifiability</a:t>
            </a:r>
            <a:r>
              <a:rPr lang="en-US" dirty="0" smtClean="0">
                <a:solidFill>
                  <a:prstClr val="black"/>
                </a:solidFill>
              </a:rPr>
              <a:t> by Real-Time PCR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4325" y="1413622"/>
            <a:ext cx="3352800" cy="20313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55727" cy="838200"/>
          </a:xfrm>
        </p:spPr>
        <p:txBody>
          <a:bodyPr/>
          <a:lstStyle/>
          <a:p>
            <a:r>
              <a:rPr lang="en-US" dirty="0" smtClean="0"/>
              <a:t>DNA </a:t>
            </a:r>
            <a:r>
              <a:rPr lang="en-US" dirty="0"/>
              <a:t>Purification </a:t>
            </a:r>
            <a:r>
              <a:rPr lang="en-US" dirty="0" smtClean="0"/>
              <a:t>from </a:t>
            </a:r>
            <a:r>
              <a:rPr lang="en-US" dirty="0"/>
              <a:t>Environmental Touch Samples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94681"/>
            <a:ext cx="4800021" cy="2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G:\Private\Gene&amp;ProteinSciences\Jenny\Branch requests\Poonam\Chris Mason\Dr Chris Mason visit to Promega May 6-7 2015\DSC_0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53377"/>
            <a:ext cx="2691688" cy="17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:\Private\Gene&amp;ProteinSciences\Jenny\Branch requests\Poonam\Chris Mason\Dr Chris Mason visit to Promega May 6-7 2015\DSC_0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15" y="1253836"/>
            <a:ext cx="1330248" cy="19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681955" cy="264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0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962" y="3159190"/>
            <a:ext cx="7112000" cy="1270000"/>
          </a:xfrm>
        </p:spPr>
        <p:txBody>
          <a:bodyPr/>
          <a:lstStyle/>
          <a:p>
            <a:pPr algn="ctr"/>
            <a:r>
              <a:rPr lang="en-US" sz="4800" dirty="0" smtClean="0"/>
              <a:t>Thank you!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49250"/>
          </a:xfrm>
          <a:prstGeom prst="rect">
            <a:avLst/>
          </a:prstGeom>
        </p:spPr>
        <p:txBody>
          <a:bodyPr/>
          <a:lstStyle/>
          <a:p>
            <a:fld id="{0A713CF2-ECF4-4DAA-98C0-16230D8F71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7347" y="4942170"/>
            <a:ext cx="9009305" cy="1477611"/>
            <a:chOff x="67347" y="4942170"/>
            <a:chExt cx="9009305" cy="1477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053" y="4947232"/>
              <a:ext cx="2210599" cy="14674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7" y="4946565"/>
              <a:ext cx="2210601" cy="146882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450" y="4945079"/>
              <a:ext cx="2205090" cy="14717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283" y="4942170"/>
              <a:ext cx="2190342" cy="147761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sz="20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41" y="1799658"/>
            <a:ext cx="7715304" cy="27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315"/>
            <a:ext cx="9143999" cy="3291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sz="20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6401" y="1549402"/>
            <a:ext cx="8051801" cy="2770826"/>
          </a:xfrm>
        </p:spPr>
        <p:txBody>
          <a:bodyPr/>
          <a:lstStyle/>
          <a:p>
            <a:pPr marL="347472" indent="-256032">
              <a:lnSpc>
                <a:spcPct val="95000"/>
              </a:lnSpc>
              <a:spcBef>
                <a:spcPts val="400"/>
              </a:spcBef>
              <a:buFont typeface="Arial"/>
              <a:buChar char="•"/>
            </a:pPr>
            <a:r>
              <a:rPr lang="en-US" sz="2200" dirty="0" smtClean="0"/>
              <a:t>Founded </a:t>
            </a:r>
            <a:r>
              <a:rPr lang="en-US" sz="2200" dirty="0"/>
              <a:t>in </a:t>
            </a:r>
            <a:r>
              <a:rPr lang="en-US" sz="2200" dirty="0" smtClean="0"/>
              <a:t>1978 </a:t>
            </a:r>
            <a:endParaRPr lang="en-US" sz="2200" dirty="0"/>
          </a:p>
          <a:p>
            <a:pPr marL="347472" indent="-256032">
              <a:lnSpc>
                <a:spcPct val="95000"/>
              </a:lnSpc>
              <a:spcBef>
                <a:spcPts val="400"/>
              </a:spcBef>
              <a:buFont typeface="Arial"/>
              <a:buChar char="•"/>
            </a:pPr>
            <a:r>
              <a:rPr lang="en-US" sz="2200" dirty="0"/>
              <a:t>Headquartered in Madison, Wisconsin</a:t>
            </a:r>
          </a:p>
          <a:p>
            <a:pPr marL="347472" indent="-256032">
              <a:lnSpc>
                <a:spcPct val="95000"/>
              </a:lnSpc>
              <a:spcBef>
                <a:spcPts val="400"/>
              </a:spcBef>
              <a:buFont typeface="Arial"/>
              <a:buChar char="•"/>
            </a:pPr>
            <a:r>
              <a:rPr lang="en-US" sz="2200" dirty="0"/>
              <a:t>Calendar Year </a:t>
            </a:r>
            <a:r>
              <a:rPr lang="en-US" sz="2200" dirty="0" smtClean="0"/>
              <a:t>2014 </a:t>
            </a:r>
            <a:r>
              <a:rPr lang="en-US" sz="2200" dirty="0"/>
              <a:t>Revenues ~$</a:t>
            </a:r>
            <a:r>
              <a:rPr lang="en-US" sz="2200" dirty="0" smtClean="0"/>
              <a:t>380M </a:t>
            </a:r>
            <a:r>
              <a:rPr lang="en-US" sz="2200" dirty="0"/>
              <a:t>USD</a:t>
            </a:r>
          </a:p>
          <a:p>
            <a:pPr marL="347472" indent="-256032">
              <a:lnSpc>
                <a:spcPct val="95000"/>
              </a:lnSpc>
              <a:spcBef>
                <a:spcPts val="400"/>
              </a:spcBef>
              <a:buFont typeface="Arial"/>
              <a:buChar char="•"/>
            </a:pPr>
            <a:r>
              <a:rPr lang="en-US" sz="2200" dirty="0"/>
              <a:t>~</a:t>
            </a:r>
            <a:r>
              <a:rPr lang="en-US" sz="2200" dirty="0" smtClean="0"/>
              <a:t>1,350 </a:t>
            </a:r>
            <a:r>
              <a:rPr lang="en-US" sz="2200" dirty="0"/>
              <a:t>employees in </a:t>
            </a:r>
            <a:r>
              <a:rPr lang="en-US" sz="2200" dirty="0" smtClean="0"/>
              <a:t>16 </a:t>
            </a:r>
            <a:r>
              <a:rPr lang="en-US" sz="2200" dirty="0"/>
              <a:t>countries</a:t>
            </a:r>
          </a:p>
          <a:p>
            <a:pPr marL="347472" indent="-256032">
              <a:lnSpc>
                <a:spcPct val="95000"/>
              </a:lnSpc>
              <a:spcBef>
                <a:spcPts val="400"/>
              </a:spcBef>
              <a:buFont typeface="Arial"/>
              <a:buChar char="•"/>
            </a:pPr>
            <a:r>
              <a:rPr lang="en-US" sz="2200" dirty="0"/>
              <a:t>Over </a:t>
            </a:r>
            <a:r>
              <a:rPr lang="en-US" sz="2200" dirty="0" smtClean="0"/>
              <a:t>3,500 </a:t>
            </a:r>
            <a:r>
              <a:rPr lang="en-US" sz="2200" dirty="0"/>
              <a:t>products for life science research and applied science distributed in </a:t>
            </a:r>
            <a:r>
              <a:rPr lang="en-US" sz="2200" dirty="0" smtClean="0"/>
              <a:t>&gt;100 </a:t>
            </a:r>
            <a:r>
              <a:rPr lang="en-US" sz="2200" dirty="0"/>
              <a:t>countries </a:t>
            </a:r>
          </a:p>
        </p:txBody>
      </p:sp>
    </p:spTree>
    <p:extLst>
      <p:ext uri="{BB962C8B-B14F-4D97-AF65-F5344CB8AC3E}">
        <p14:creationId xmlns:p14="http://schemas.microsoft.com/office/powerpoint/2010/main" val="9445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96131"/>
          <a:stretch/>
        </p:blipFill>
        <p:spPr>
          <a:xfrm>
            <a:off x="4134" y="333021"/>
            <a:ext cx="9139866" cy="1137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and Manufacturing Sites</a:t>
            </a:r>
            <a:endParaRPr lang="en-US" sz="20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4" y="1772715"/>
            <a:ext cx="82077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730"/>
            <a:ext cx="9144000" cy="515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 of Support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474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Technologies </a:t>
            </a:r>
            <a:endParaRPr lang="en-US" sz="20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3" y="3994106"/>
            <a:ext cx="2209448" cy="211435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65107" y="4129578"/>
            <a:ext cx="4076343" cy="2040490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/>
          <a:p>
            <a:pPr lvl="0" defTabSz="1018824">
              <a:lnSpc>
                <a:spcPct val="90000"/>
              </a:lnSpc>
              <a:spcBef>
                <a:spcPts val="700"/>
              </a:spcBef>
              <a:spcAft>
                <a:spcPts val="900"/>
              </a:spcAft>
              <a:buSzPct val="90000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Nucleic Acid Technologies </a:t>
            </a:r>
          </a:p>
          <a:p>
            <a:pPr marL="338138" lvl="1" indent="-193675" defTabSz="1018824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Purification</a:t>
            </a:r>
          </a:p>
          <a:p>
            <a:pPr marL="338138" lvl="1" indent="-193675" defTabSz="1018824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Amplification</a:t>
            </a:r>
          </a:p>
          <a:p>
            <a:pPr marL="338138" lvl="1" indent="-193675" defTabSz="1018824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Detection</a:t>
            </a:r>
          </a:p>
          <a:p>
            <a:pPr marL="338138" lvl="1" indent="-193675" defTabSz="1018824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Human Genetic Identity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07" y="1466610"/>
            <a:ext cx="4432294" cy="24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45279" y="1497454"/>
            <a:ext cx="4708732" cy="2279788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9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Cellular and Biochemical </a:t>
            </a:r>
          </a:p>
          <a:p>
            <a:pPr marL="338138" marR="0" lvl="1" indent="-193675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Assay Design (including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ustom design)</a:t>
            </a:r>
          </a:p>
          <a:p>
            <a:pPr marL="338138" marR="0" lvl="1" indent="-193675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 Cellular Biology</a:t>
            </a:r>
          </a:p>
          <a:p>
            <a:pPr marL="338138" marR="0" lvl="1" indent="-193675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Macromolecular Design</a:t>
            </a:r>
          </a:p>
          <a:p>
            <a:pPr marL="338138" marR="0" lvl="1" indent="-193675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Protein Analysis</a:t>
            </a:r>
          </a:p>
          <a:p>
            <a:pPr marL="338138" marR="0" lvl="1" indent="-193675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Organic Chemistry</a:t>
            </a:r>
          </a:p>
        </p:txBody>
      </p:sp>
    </p:spTree>
    <p:extLst>
      <p:ext uri="{BB962C8B-B14F-4D97-AF65-F5344CB8AC3E}">
        <p14:creationId xmlns:p14="http://schemas.microsoft.com/office/powerpoint/2010/main" val="3231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05" y="1394329"/>
            <a:ext cx="7190895" cy="502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Technologies </a:t>
            </a:r>
            <a:endParaRPr lang="en-US" sz="2000" b="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6670" y="1694011"/>
            <a:ext cx="3371429" cy="2814489"/>
          </a:xfrm>
          <a:prstGeom prst="rect">
            <a:avLst/>
          </a:prstGeom>
        </p:spPr>
        <p:txBody>
          <a:bodyPr vert="horz" lIns="101882" tIns="50941" rIns="101882" bIns="50941" rtlCol="0">
            <a:noAutofit/>
          </a:bodyPr>
          <a:lstStyle/>
          <a:p>
            <a:pPr lvl="0" defTabSz="1018705">
              <a:lnSpc>
                <a:spcPct val="90000"/>
              </a:lnSpc>
              <a:spcBef>
                <a:spcPts val="1337"/>
              </a:spcBef>
              <a:spcAft>
                <a:spcPts val="669"/>
              </a:spcAft>
              <a:buSzPct val="90000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Integrated Automation</a:t>
            </a:r>
          </a:p>
          <a:p>
            <a:pPr marL="338138" lvl="1" indent="-193675" defTabSz="1018705">
              <a:lnSpc>
                <a:spcPct val="110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Instrumentation</a:t>
            </a:r>
          </a:p>
          <a:p>
            <a:pPr marL="338138" lvl="1" indent="-193675" defTabSz="1018705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Reagents</a:t>
            </a:r>
          </a:p>
          <a:p>
            <a:pPr marL="338138" lvl="1" indent="-193675" defTabSz="1018705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Software</a:t>
            </a:r>
          </a:p>
          <a:p>
            <a:pPr marL="338138" lvl="1" indent="-193675" defTabSz="1018705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40735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6363"/>
            <a:ext cx="9144000" cy="3659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cGMP</a:t>
            </a:r>
            <a:r>
              <a:rPr lang="en-US" dirty="0"/>
              <a:t> Manufacturing </a:t>
            </a:r>
            <a:endParaRPr lang="en-US" sz="2000" b="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50334" y="1623485"/>
            <a:ext cx="8199967" cy="2669116"/>
          </a:xfrm>
          <a:prstGeom prst="rect">
            <a:avLst/>
          </a:prstGeom>
        </p:spPr>
        <p:txBody>
          <a:bodyPr/>
          <a:lstStyle>
            <a:lvl1pPr marL="4763" indent="-4763" algn="l" defTabSz="914400" rtl="0" eaLnBrk="1" latinLnBrk="0" hangingPunct="1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1313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2150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3938" indent="-109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2538" indent="-112713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Contract-manufacture </a:t>
            </a:r>
            <a:r>
              <a:rPr lang="en-US" sz="2000" dirty="0"/>
              <a:t>products and components for </a:t>
            </a:r>
            <a:r>
              <a:rPr lang="en-US" sz="2000" dirty="0" smtClean="0"/>
              <a:t>IVD, applied markets </a:t>
            </a:r>
            <a:r>
              <a:rPr lang="en-US" sz="2000" dirty="0"/>
              <a:t>or medical device manufacturers, including: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/>
              <a:t>Clinical sample concentrator kits (DNA and RNA)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/>
              <a:t>Components for laboratory-developed </a:t>
            </a:r>
            <a:r>
              <a:rPr lang="en-US" sz="2000" dirty="0" smtClean="0"/>
              <a:t>tests</a:t>
            </a:r>
            <a:endParaRPr lang="en-US" sz="2000" dirty="0"/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/>
              <a:t>Amplification reagents and master mixes for </a:t>
            </a:r>
            <a:r>
              <a:rPr lang="en-US" sz="2000" dirty="0" smtClean="0"/>
              <a:t>diagnostic assays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9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Responsibility Program</a:t>
            </a:r>
            <a:endParaRPr lang="en-US" sz="2000" b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54" y="1557232"/>
            <a:ext cx="2283897" cy="170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518845" y="1557232"/>
            <a:ext cx="3686266" cy="2099733"/>
          </a:xfrm>
          <a:prstGeom prst="rect">
            <a:avLst/>
          </a:prstGeom>
        </p:spPr>
        <p:txBody>
          <a:bodyPr/>
          <a:lstStyle>
            <a:lvl1pPr marL="4763" indent="-4763" algn="l" defTabSz="914400" rtl="0" eaLnBrk="1" latinLnBrk="0" hangingPunct="1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1313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2150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3938" indent="-109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2538" indent="-112713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Program based on industry-standard Global Reporting Initiative Guidelines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Member of United Nations 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Global Compact since 2010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62183" y="4908005"/>
            <a:ext cx="3125516" cy="1356081"/>
          </a:xfrm>
          <a:prstGeom prst="rect">
            <a:avLst/>
          </a:prstGeom>
        </p:spPr>
        <p:txBody>
          <a:bodyPr/>
          <a:lstStyle>
            <a:lvl1pPr marL="4763" indent="-4763" algn="l" defTabSz="914400" rtl="0" eaLnBrk="1" latinLnBrk="0" hangingPunct="1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1313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2150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3938" indent="-109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2538" indent="-112713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 b="1" dirty="0" smtClean="0">
                <a:solidFill>
                  <a:prstClr val="black"/>
                </a:solidFill>
              </a:rPr>
              <a:t>Environment</a:t>
            </a:r>
          </a:p>
          <a:p>
            <a:pPr marL="169863" indent="-161925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Reducing GHG emissions</a:t>
            </a:r>
          </a:p>
          <a:p>
            <a:pPr marL="169863" indent="-161925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Preserving natural capital </a:t>
            </a:r>
          </a:p>
          <a:p>
            <a:pPr marL="169863" indent="-161925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On target for 2014 goals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463412" y="4913264"/>
            <a:ext cx="2351325" cy="1350822"/>
          </a:xfrm>
          <a:prstGeom prst="rect">
            <a:avLst/>
          </a:prstGeom>
        </p:spPr>
        <p:txBody>
          <a:bodyPr/>
          <a:lstStyle>
            <a:lvl1pPr marL="4763" indent="-4763" algn="l" defTabSz="914400" rtl="0" eaLnBrk="1" latinLnBrk="0" hangingPunct="1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1313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2150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3938" indent="-109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2538" indent="-112713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</a:pPr>
            <a:r>
              <a:rPr lang="en-US" sz="1200" b="1" dirty="0" smtClean="0">
                <a:solidFill>
                  <a:prstClr val="black"/>
                </a:solidFill>
              </a:rPr>
              <a:t>Community</a:t>
            </a:r>
          </a:p>
          <a:p>
            <a:pPr marL="182880" indent="-174625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Education</a:t>
            </a:r>
          </a:p>
          <a:p>
            <a:pPr marL="182880" indent="-174625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Wellness</a:t>
            </a:r>
          </a:p>
          <a:p>
            <a:pPr marL="182880" indent="-174625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Creativity/Arts</a:t>
            </a:r>
          </a:p>
          <a:p>
            <a:pPr>
              <a:buSzPct val="100000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3640974" y="4911554"/>
            <a:ext cx="2332730" cy="1668726"/>
          </a:xfrm>
          <a:prstGeom prst="rect">
            <a:avLst/>
          </a:prstGeom>
        </p:spPr>
        <p:txBody>
          <a:bodyPr/>
          <a:lstStyle>
            <a:lvl1pPr marL="4763" indent="-4763" algn="l" defTabSz="914400" rtl="0" eaLnBrk="1" latinLnBrk="0" hangingPunct="1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1313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2150" indent="-1158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3938" indent="-109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2538" indent="-112713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 b="1" dirty="0" smtClean="0">
                <a:solidFill>
                  <a:prstClr val="black"/>
                </a:solidFill>
              </a:rPr>
              <a:t>Employees</a:t>
            </a:r>
          </a:p>
          <a:p>
            <a:pPr marL="182880" indent="-173736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Wellness</a:t>
            </a:r>
          </a:p>
          <a:p>
            <a:pPr marL="182880" indent="-173736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Advancement</a:t>
            </a:r>
          </a:p>
          <a:p>
            <a:pPr marL="182880" indent="-173736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Work-Life Balance</a:t>
            </a:r>
          </a:p>
          <a:p>
            <a:pPr marL="182880" indent="-173736"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Diversity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379" y="3411230"/>
            <a:ext cx="2460843" cy="138781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  <a:effectLst>
            <a:outerShdw blurRad="54991" dist="18034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01" y="3404051"/>
            <a:ext cx="2471285" cy="1393703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54991" dist="18034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2" y="3399791"/>
            <a:ext cx="2430361" cy="1402224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54991" dist="18034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_Cells_2013">
  <a:themeElements>
    <a:clrScheme name="Corp Cell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F5666"/>
      </a:accent1>
      <a:accent2>
        <a:srgbClr val="DA1F28"/>
      </a:accent2>
      <a:accent3>
        <a:srgbClr val="EB641B"/>
      </a:accent3>
      <a:accent4>
        <a:srgbClr val="FFC000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ld_Science_2013">
  <a:themeElements>
    <a:clrScheme name="Bold Scien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C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48365A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73ae7413-f02a-4855-8c24-27b638bcd3b0">Recently updated Corporate Presentation provides an overview of Promega and its capabilities. Also added is a Manufacturing video, this slide can be deleted if you prefer not to use it (Updated July 31, 2014)</Description0>
    <Template_x0020_Type xmlns="73ae7413-f02a-4855-8c24-27b638bcd3b0">Corporate Presentation</Template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E9578D2C5D1469532F7E54BC00901" ma:contentTypeVersion="4" ma:contentTypeDescription="Create a new document." ma:contentTypeScope="" ma:versionID="5f9fed5dbca7a8d606685a5afc04abe8">
  <xsd:schema xmlns:xsd="http://www.w3.org/2001/XMLSchema" xmlns:xs="http://www.w3.org/2001/XMLSchema" xmlns:p="http://schemas.microsoft.com/office/2006/metadata/properties" xmlns:ns2="73ae7413-f02a-4855-8c24-27b638bcd3b0" targetNamespace="http://schemas.microsoft.com/office/2006/metadata/properties" ma:root="true" ma:fieldsID="57a13aa51ed84f3cbbe7a58a7a60ae94" ns2:_="">
    <xsd:import namespace="73ae7413-f02a-4855-8c24-27b638bcd3b0"/>
    <xsd:element name="properties">
      <xsd:complexType>
        <xsd:sequence>
          <xsd:element name="documentManagement">
            <xsd:complexType>
              <xsd:all>
                <xsd:element ref="ns2:Template_x0020_Typ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e7413-f02a-4855-8c24-27b638bcd3b0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8" nillable="true" ma:displayName="Template Type" ma:format="Dropdown" ma:internalName="Template_x0020_Type">
      <xsd:simpleType>
        <xsd:restriction base="dms:Choice">
          <xsd:enumeration value="Corporate Presentation"/>
          <xsd:enumeration value="R&amp;D Posters"/>
          <xsd:enumeration value="Word Sales Flyers"/>
          <xsd:enumeration value="Focus Cards"/>
          <xsd:enumeration value="Web"/>
          <xsd:enumeration value="Word Template"/>
          <xsd:enumeration value="Flipbook"/>
          <xsd:enumeration value="Email Signature"/>
          <xsd:enumeration value="iSlide"/>
          <xsd:enumeration value="PowerPoint Templates"/>
        </xsd:restriction>
      </xsd:simpleType>
    </xsd:element>
    <xsd:element name="Description0" ma:index="9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98BFEC-42CC-4919-9D12-9B1AA502AD9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3ae7413-f02a-4855-8c24-27b638bcd3b0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9FF88C-D2D7-4136-AD09-EAF76E5EF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e7413-f02a-4855-8c24-27b638bcd3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081B83-1709-496F-B13D-861B0978E0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Corp_Cells_2013.potx</Template>
  <TotalTime>5357</TotalTime>
  <Words>245</Words>
  <Application>Microsoft Office PowerPoint</Application>
  <PresentationFormat>On-screen Show (4:3)</PresentationFormat>
  <Paragraphs>68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Corp_Cells_2013</vt:lpstr>
      <vt:lpstr>Bold_Science_2013</vt:lpstr>
      <vt:lpstr>Overview of Promega's Science and Business    June 2015  Tom Livelli, VP Life Sciences</vt:lpstr>
      <vt:lpstr>Our Mission</vt:lpstr>
      <vt:lpstr>Highlights</vt:lpstr>
      <vt:lpstr>Commercial and Manufacturing Sites</vt:lpstr>
      <vt:lpstr>Breadth of Support</vt:lpstr>
      <vt:lpstr>Core Technologies </vt:lpstr>
      <vt:lpstr>Core Technologies </vt:lpstr>
      <vt:lpstr>cGMP Manufacturing </vt:lpstr>
      <vt:lpstr>Corporate Responsibility Program</vt:lpstr>
      <vt:lpstr>DNA Purification from Environmental Touch Samples </vt:lpstr>
      <vt:lpstr>DNA Purification from Environmental Touch Samples </vt:lpstr>
      <vt:lpstr>Thank you!   </vt:lpstr>
    </vt:vector>
  </TitlesOfParts>
  <Company>Promega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Tom Morrison</dc:creator>
  <cp:lastModifiedBy>Tom Livelli</cp:lastModifiedBy>
  <cp:revision>184</cp:revision>
  <cp:lastPrinted>2014-03-11T21:38:18Z</cp:lastPrinted>
  <dcterms:created xsi:type="dcterms:W3CDTF">2013-07-29T15:10:33Z</dcterms:created>
  <dcterms:modified xsi:type="dcterms:W3CDTF">2015-06-17T18:30:27Z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0x010100F97E9578D2C5D1469532F7E54BC00901</vt:lpwstr>
  </property>
</Properties>
</file>