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2" r:id="rId2"/>
    <p:sldId id="269" r:id="rId3"/>
    <p:sldId id="273" r:id="rId4"/>
    <p:sldId id="271" r:id="rId5"/>
    <p:sldId id="286" r:id="rId6"/>
    <p:sldId id="276" r:id="rId7"/>
    <p:sldId id="278" r:id="rId8"/>
    <p:sldId id="279" r:id="rId9"/>
    <p:sldId id="280" r:id="rId10"/>
    <p:sldId id="281" r:id="rId11"/>
    <p:sldId id="282" r:id="rId12"/>
    <p:sldId id="283" r:id="rId13"/>
    <p:sldId id="285" r:id="rId14"/>
    <p:sldId id="284" r:id="rId15"/>
    <p:sldId id="274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6B6B"/>
    <a:srgbClr val="FF00FF"/>
    <a:srgbClr val="99FF66"/>
    <a:srgbClr val="00FF99"/>
    <a:srgbClr val="00CC66"/>
    <a:srgbClr val="8BCD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696" autoAdjust="0"/>
  </p:normalViewPr>
  <p:slideViewPr>
    <p:cSldViewPr>
      <p:cViewPr varScale="1">
        <p:scale>
          <a:sx n="75" d="100"/>
          <a:sy n="75" d="100"/>
        </p:scale>
        <p:origin x="-19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0" d="100"/>
          <a:sy n="70" d="100"/>
        </p:scale>
        <p:origin x="-274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BD4C82-A1A0-4DAB-AB63-6A914F6E5ADF}" type="datetimeFigureOut">
              <a:rPr lang="fr-FR" smtClean="0"/>
              <a:pPr/>
              <a:t>19/06/15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00364-C9A4-43C5-961E-9C550F0F3DC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307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00364-C9A4-43C5-961E-9C550F0F3DC3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4661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00364-C9A4-43C5-961E-9C550F0F3DC3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9247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00364-C9A4-43C5-961E-9C550F0F3DC3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6022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133A8-FC70-9F40-BE02-E6C0D918EC23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00364-C9A4-43C5-961E-9C550F0F3DC3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32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00364-C9A4-43C5-961E-9C550F0F3DC3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7760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08D056-4F8C-4F45-9173-BFBF3726CA25}" type="slidenum">
              <a:rPr lang="de-DE" sz="1200">
                <a:latin typeface="Calibri" charset="0"/>
              </a:rPr>
              <a:pPr eaLnBrk="1" hangingPunct="1"/>
              <a:t>2</a:t>
            </a:fld>
            <a:endParaRPr lang="de-DE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00364-C9A4-43C5-961E-9C550F0F3DC3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5950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00364-C9A4-43C5-961E-9C550F0F3DC3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8501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00364-C9A4-43C5-961E-9C550F0F3DC3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6080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00364-C9A4-43C5-961E-9C550F0F3DC3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7114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00364-C9A4-43C5-961E-9C550F0F3DC3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00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00364-C9A4-43C5-961E-9C550F0F3DC3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8061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00364-C9A4-43C5-961E-9C550F0F3DC3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133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F8E2D-D8EC-4828-A60C-2B5AECD8F09B}" type="datetimeFigureOut">
              <a:rPr lang="fr-FR" smtClean="0"/>
              <a:pPr/>
              <a:t>19/06/15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266E0-EE16-4E09-80A1-803704CBB93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F8E2D-D8EC-4828-A60C-2B5AECD8F09B}" type="datetimeFigureOut">
              <a:rPr lang="fr-FR" smtClean="0"/>
              <a:pPr/>
              <a:t>19/06/15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266E0-EE16-4E09-80A1-803704CBB93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F8E2D-D8EC-4828-A60C-2B5AECD8F09B}" type="datetimeFigureOut">
              <a:rPr lang="fr-FR" smtClean="0"/>
              <a:pPr/>
              <a:t>19/06/15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266E0-EE16-4E09-80A1-803704CBB93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F8E2D-D8EC-4828-A60C-2B5AECD8F09B}" type="datetimeFigureOut">
              <a:rPr lang="fr-FR" smtClean="0"/>
              <a:pPr/>
              <a:t>19/06/15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266E0-EE16-4E09-80A1-803704CBB93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F8E2D-D8EC-4828-A60C-2B5AECD8F09B}" type="datetimeFigureOut">
              <a:rPr lang="fr-FR" smtClean="0"/>
              <a:pPr/>
              <a:t>19/06/15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266E0-EE16-4E09-80A1-803704CBB93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F8E2D-D8EC-4828-A60C-2B5AECD8F09B}" type="datetimeFigureOut">
              <a:rPr lang="fr-FR" smtClean="0"/>
              <a:pPr/>
              <a:t>19/06/15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266E0-EE16-4E09-80A1-803704CBB93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F8E2D-D8EC-4828-A60C-2B5AECD8F09B}" type="datetimeFigureOut">
              <a:rPr lang="fr-FR" smtClean="0"/>
              <a:pPr/>
              <a:t>19/06/15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266E0-EE16-4E09-80A1-803704CBB93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F8E2D-D8EC-4828-A60C-2B5AECD8F09B}" type="datetimeFigureOut">
              <a:rPr lang="fr-FR" smtClean="0"/>
              <a:pPr/>
              <a:t>19/06/15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266E0-EE16-4E09-80A1-803704CBB93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F8E2D-D8EC-4828-A60C-2B5AECD8F09B}" type="datetimeFigureOut">
              <a:rPr lang="fr-FR" smtClean="0"/>
              <a:pPr/>
              <a:t>19/06/15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266E0-EE16-4E09-80A1-803704CBB93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F8E2D-D8EC-4828-A60C-2B5AECD8F09B}" type="datetimeFigureOut">
              <a:rPr lang="fr-FR" smtClean="0"/>
              <a:pPr/>
              <a:t>19/06/15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266E0-EE16-4E09-80A1-803704CBB93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F8E2D-D8EC-4828-A60C-2B5AECD8F09B}" type="datetimeFigureOut">
              <a:rPr lang="fr-FR" smtClean="0"/>
              <a:pPr/>
              <a:t>19/06/15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266E0-EE16-4E09-80A1-803704CBB933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F8E2D-D8EC-4828-A60C-2B5AECD8F09B}" type="datetimeFigureOut">
              <a:rPr lang="fr-FR" smtClean="0"/>
              <a:pPr/>
              <a:t>19/06/15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266E0-EE16-4E09-80A1-803704CBB93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8" name="Picture 35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823686">
            <a:off x="8253570" y="5986031"/>
            <a:ext cx="762000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18" descr="Unknown.jpeg"/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48" b="89937" l="8176" r="89937">
                        <a14:foregroundMark x1="44182" y1="39623" x2="44182" y2="39623"/>
                        <a14:foregroundMark x1="80975" y1="57233" x2="80975" y2="57233"/>
                        <a14:foregroundMark x1="16195" y1="60692" x2="16195" y2="60692"/>
                        <a14:foregroundMark x1="11321" y1="71698" x2="88208" y2="73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4316" y="8100"/>
            <a:ext cx="1866900" cy="9334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Times"/>
          <a:ea typeface="+mj-ea"/>
          <a:cs typeface="Time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"/>
          <a:ea typeface="+mn-ea"/>
          <a:cs typeface="Time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"/>
          <a:ea typeface="+mn-ea"/>
          <a:cs typeface="Time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"/>
          <a:ea typeface="+mn-ea"/>
          <a:cs typeface="Time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"/>
          <a:ea typeface="+mn-ea"/>
          <a:cs typeface="Time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"/>
          <a:ea typeface="+mn-ea"/>
          <a:cs typeface="Time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5" Type="http://schemas.openxmlformats.org/officeDocument/2006/relationships/image" Target="../media/image24.gif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jpeg"/><Relationship Id="rId9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2.jpe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Accurate functional annotation of metagenomics samples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Paris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11560" y="5733256"/>
            <a:ext cx="7584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F7F7F"/>
                </a:solidFill>
              </a:rPr>
              <a:t>Hugues Richard, Laboratory of Computational and Quantitative Biology</a:t>
            </a:r>
            <a:endParaRPr lang="en-US" sz="2000" dirty="0">
              <a:solidFill>
                <a:srgbClr val="7F7F7F"/>
              </a:solidFill>
            </a:endParaRPr>
          </a:p>
          <a:p>
            <a:r>
              <a:rPr lang="en-US" sz="2000" dirty="0" smtClean="0">
                <a:solidFill>
                  <a:srgbClr val="7F7F7F"/>
                </a:solidFill>
              </a:rPr>
              <a:t>Pierre and Marie Curie University</a:t>
            </a:r>
            <a:endParaRPr lang="en-US" sz="2000" dirty="0">
              <a:solidFill>
                <a:srgbClr val="7F7F7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9992" y="3429000"/>
            <a:ext cx="42204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Ugarte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, J.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Bernardes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A. Carbone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33842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35" name="ZoneTexte 82"/>
          <p:cNvSpPr txBox="1">
            <a:spLocks noChangeArrowheads="1"/>
          </p:cNvSpPr>
          <p:nvPr/>
        </p:nvSpPr>
        <p:spPr bwMode="auto">
          <a:xfrm>
            <a:off x="683568" y="1052736"/>
            <a:ext cx="72612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000" dirty="0">
                <a:latin typeface="Arial" charset="0"/>
              </a:rPr>
              <a:t>On </a:t>
            </a:r>
            <a:r>
              <a:rPr lang="fr-FR" sz="2000" dirty="0" smtClean="0">
                <a:latin typeface="Arial" charset="0"/>
              </a:rPr>
              <a:t>Pfam27: 14831 </a:t>
            </a:r>
            <a:r>
              <a:rPr lang="fr-FR" sz="2000" dirty="0" err="1">
                <a:latin typeface="Arial" charset="0"/>
              </a:rPr>
              <a:t>domains</a:t>
            </a:r>
            <a:r>
              <a:rPr lang="fr-FR" sz="2000" dirty="0">
                <a:latin typeface="Arial" charset="0"/>
              </a:rPr>
              <a:t>. </a:t>
            </a:r>
          </a:p>
          <a:p>
            <a:r>
              <a:rPr lang="fr-FR" sz="2000" dirty="0" err="1" smtClean="0">
                <a:latin typeface="Arial" charset="0"/>
              </a:rPr>
              <a:t>We</a:t>
            </a:r>
            <a:r>
              <a:rPr lang="fr-FR" sz="2000" dirty="0" smtClean="0">
                <a:latin typeface="Arial" charset="0"/>
              </a:rPr>
              <a:t> </a:t>
            </a:r>
            <a:r>
              <a:rPr lang="fr-FR" sz="2000" dirty="0" err="1">
                <a:latin typeface="Arial" charset="0"/>
              </a:rPr>
              <a:t>constructed</a:t>
            </a:r>
            <a:r>
              <a:rPr lang="fr-FR" sz="2000" dirty="0">
                <a:latin typeface="Arial" charset="0"/>
              </a:rPr>
              <a:t> </a:t>
            </a:r>
            <a:r>
              <a:rPr lang="fr-FR" sz="2000" b="1" dirty="0" smtClean="0">
                <a:latin typeface="Arial" charset="0"/>
              </a:rPr>
              <a:t>2 389 235 </a:t>
            </a:r>
            <a:r>
              <a:rPr lang="fr-FR" sz="2000" dirty="0" err="1" smtClean="0">
                <a:latin typeface="Arial" charset="0"/>
              </a:rPr>
              <a:t>CCMs</a:t>
            </a:r>
            <a:r>
              <a:rPr lang="fr-FR" sz="2000" dirty="0" smtClean="0">
                <a:latin typeface="Arial" charset="0"/>
              </a:rPr>
              <a:t> </a:t>
            </a:r>
            <a:r>
              <a:rPr lang="fr-FR" sz="2000" dirty="0">
                <a:latin typeface="Arial" charset="0"/>
              </a:rPr>
              <a:t>and </a:t>
            </a:r>
            <a:r>
              <a:rPr lang="fr-FR" sz="2000" b="1" dirty="0" smtClean="0">
                <a:latin typeface="Arial" charset="0"/>
              </a:rPr>
              <a:t>14831</a:t>
            </a:r>
            <a:r>
              <a:rPr lang="fr-FR" sz="2000" dirty="0" smtClean="0">
                <a:latin typeface="Arial" charset="0"/>
              </a:rPr>
              <a:t> </a:t>
            </a:r>
            <a:r>
              <a:rPr lang="fr-FR" sz="2000" dirty="0" err="1">
                <a:latin typeface="Arial" charset="0"/>
              </a:rPr>
              <a:t>pHMM</a:t>
            </a:r>
            <a:r>
              <a:rPr lang="fr-FR" sz="2000" dirty="0">
                <a:latin typeface="Arial" charset="0"/>
              </a:rPr>
              <a:t> </a:t>
            </a:r>
            <a:r>
              <a:rPr lang="fr-FR" sz="2000" dirty="0" err="1">
                <a:latin typeface="Arial" charset="0"/>
              </a:rPr>
              <a:t>domains</a:t>
            </a:r>
            <a:r>
              <a:rPr lang="fr-FR" sz="2000" dirty="0">
                <a:latin typeface="Arial" charset="0"/>
              </a:rPr>
              <a:t>. </a:t>
            </a:r>
          </a:p>
          <a:p>
            <a:endParaRPr lang="fr-FR" sz="2000" dirty="0">
              <a:latin typeface="Arial" charset="0"/>
            </a:endParaRPr>
          </a:p>
          <a:p>
            <a:r>
              <a:rPr lang="fr-FR" sz="2000" dirty="0">
                <a:latin typeface="Arial" charset="0"/>
              </a:rPr>
              <a:t>Total= </a:t>
            </a:r>
            <a:r>
              <a:rPr lang="fr-FR" sz="2000" b="1" dirty="0">
                <a:latin typeface="Arial" charset="0"/>
              </a:rPr>
              <a:t>2 404 066 </a:t>
            </a:r>
          </a:p>
        </p:txBody>
      </p:sp>
      <p:sp>
        <p:nvSpPr>
          <p:cNvPr id="85" name="Ellipse 84"/>
          <p:cNvSpPr/>
          <p:nvPr/>
        </p:nvSpPr>
        <p:spPr>
          <a:xfrm>
            <a:off x="1415877" y="1944127"/>
            <a:ext cx="1401764" cy="457200"/>
          </a:xfrm>
          <a:prstGeom prst="ellipse">
            <a:avLst/>
          </a:prstGeom>
          <a:noFill/>
          <a:ln w="222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4" name="ZoneTexte 93"/>
          <p:cNvSpPr txBox="1"/>
          <p:nvPr/>
        </p:nvSpPr>
        <p:spPr>
          <a:xfrm>
            <a:off x="706834" y="2401327"/>
            <a:ext cx="73215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dirty="0" smtClean="0">
                <a:latin typeface="+mj-lt"/>
              </a:rPr>
              <a:t>250 </a:t>
            </a:r>
            <a:r>
              <a:rPr lang="fr-FR" sz="2000" dirty="0" err="1">
                <a:latin typeface="+mj-lt"/>
              </a:rPr>
              <a:t>nodes</a:t>
            </a:r>
            <a:r>
              <a:rPr lang="fr-FR" sz="2000" dirty="0">
                <a:latin typeface="+mj-lt"/>
              </a:rPr>
              <a:t> and </a:t>
            </a:r>
            <a:r>
              <a:rPr lang="fr-FR" sz="2000" b="1" dirty="0" smtClean="0">
                <a:latin typeface="+mj-lt"/>
              </a:rPr>
              <a:t>3.7 </a:t>
            </a:r>
            <a:r>
              <a:rPr lang="fr-FR" sz="2000" b="1" dirty="0" err="1" smtClean="0">
                <a:latin typeface="+mj-lt"/>
              </a:rPr>
              <a:t>months</a:t>
            </a:r>
            <a:r>
              <a:rPr lang="fr-FR" sz="2000" b="1" dirty="0" smtClean="0">
                <a:latin typeface="+mj-lt"/>
              </a:rPr>
              <a:t> </a:t>
            </a:r>
            <a:r>
              <a:rPr lang="fr-FR" sz="2000" dirty="0">
                <a:latin typeface="+mj-lt"/>
              </a:rPr>
              <a:t>of computer </a:t>
            </a:r>
            <a:r>
              <a:rPr lang="fr-FR" sz="2000" dirty="0" smtClean="0">
                <a:latin typeface="+mj-lt"/>
              </a:rPr>
              <a:t>time</a:t>
            </a:r>
            <a:endParaRPr lang="fr-FR" sz="2000" dirty="0"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573338" y="3902859"/>
            <a:ext cx="3590950" cy="1730922"/>
            <a:chOff x="875506" y="1870666"/>
            <a:chExt cx="3590950" cy="1730922"/>
          </a:xfrm>
        </p:grpSpPr>
        <p:sp>
          <p:nvSpPr>
            <p:cNvPr id="5" name="Rectangle 3"/>
            <p:cNvSpPr>
              <a:spLocks/>
            </p:cNvSpPr>
            <p:nvPr/>
          </p:nvSpPr>
          <p:spPr bwMode="auto">
            <a:xfrm>
              <a:off x="1024726" y="2822156"/>
              <a:ext cx="946684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5155" bIns="0">
              <a:prstTxWarp prst="textNoShape">
                <a:avLst/>
              </a:prstTxWarp>
              <a:spAutoFit/>
            </a:bodyPr>
            <a:lstStyle/>
            <a:p>
              <a:pPr marL="44450"/>
              <a:r>
                <a:rPr lang="en-US" sz="1600" b="1" dirty="0" err="1">
                  <a:latin typeface="Arial" charset="0"/>
                  <a:ea typeface="Arial" charset="0"/>
                  <a:cs typeface="Arial" charset="0"/>
                  <a:sym typeface="Arial" charset="0"/>
                </a:rPr>
                <a:t>Pfam</a:t>
              </a:r>
              <a:r>
                <a:rPr lang="en-US" sz="1600" b="1" dirty="0">
                  <a:latin typeface="Arial" charset="0"/>
                  <a:ea typeface="Arial" charset="0"/>
                  <a:cs typeface="Arial" charset="0"/>
                  <a:sym typeface="Arial" charset="0"/>
                </a:rPr>
                <a:t> </a:t>
              </a:r>
              <a:r>
                <a:rPr lang="en-US" sz="1600" b="1" dirty="0" smtClean="0">
                  <a:latin typeface="Arial" charset="0"/>
                  <a:ea typeface="Arial" charset="0"/>
                  <a:cs typeface="Arial" charset="0"/>
                  <a:sym typeface="Arial" charset="0"/>
                </a:rPr>
                <a:t>v27</a:t>
              </a:r>
              <a:endParaRPr lang="en-US" sz="1600" b="1" dirty="0">
                <a:latin typeface="Arial" charset="0"/>
                <a:ea typeface="Arial" charset="0"/>
                <a:cs typeface="Arial" charset="0"/>
                <a:sym typeface="Arial" charset="0"/>
              </a:endParaRPr>
            </a:p>
          </p:txBody>
        </p:sp>
        <p:sp>
          <p:nvSpPr>
            <p:cNvPr id="6" name="Rectangle 6"/>
            <p:cNvSpPr>
              <a:spLocks/>
            </p:cNvSpPr>
            <p:nvPr/>
          </p:nvSpPr>
          <p:spPr bwMode="auto">
            <a:xfrm>
              <a:off x="1075074" y="3254787"/>
              <a:ext cx="752320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5155" bIns="0">
              <a:prstTxWarp prst="textNoShape">
                <a:avLst/>
              </a:prstTxWarp>
              <a:spAutoFit/>
            </a:bodyPr>
            <a:lstStyle/>
            <a:p>
              <a:pPr marL="44450"/>
              <a:r>
                <a:rPr lang="en-US" sz="1600" b="1" dirty="0" smtClean="0">
                  <a:latin typeface="Arial" charset="0"/>
                  <a:ea typeface="Arial" charset="0"/>
                  <a:cs typeface="Arial" charset="0"/>
                  <a:sym typeface="Arial" charset="0"/>
                </a:rPr>
                <a:t>CLADE</a:t>
              </a:r>
              <a:endParaRPr lang="en-US" sz="1600" b="1" dirty="0">
                <a:latin typeface="Arial" charset="0"/>
                <a:ea typeface="Arial" charset="0"/>
                <a:cs typeface="Arial" charset="0"/>
                <a:sym typeface="Arial" charset="0"/>
              </a:endParaRPr>
            </a:p>
          </p:txBody>
        </p:sp>
        <p:sp>
          <p:nvSpPr>
            <p:cNvPr id="7" name="Rectangle 7"/>
            <p:cNvSpPr>
              <a:spLocks/>
            </p:cNvSpPr>
            <p:nvPr/>
          </p:nvSpPr>
          <p:spPr bwMode="auto">
            <a:xfrm>
              <a:off x="1507703" y="1870666"/>
              <a:ext cx="2958753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5155" bIns="0">
              <a:prstTxWarp prst="textNoShape">
                <a:avLst/>
              </a:prstTxWarp>
              <a:spAutoFit/>
            </a:bodyPr>
            <a:lstStyle/>
            <a:p>
              <a:pPr marL="44450"/>
              <a:r>
                <a:rPr lang="en-US" sz="1600" b="1" dirty="0">
                  <a:latin typeface="Arial" charset="0"/>
                  <a:ea typeface="Arial" charset="0"/>
                  <a:cs typeface="Arial" charset="0"/>
                  <a:sym typeface="Arial" charset="0"/>
                </a:rPr>
                <a:t>Protein </a:t>
              </a:r>
              <a:r>
                <a:rPr lang="en-US" sz="1600" b="1" dirty="0" smtClean="0">
                  <a:latin typeface="Arial" charset="0"/>
                  <a:ea typeface="Arial" charset="0"/>
                  <a:cs typeface="Arial" charset="0"/>
                  <a:sym typeface="Arial" charset="0"/>
                </a:rPr>
                <a:t>Coverage (&gt;1 domain)</a:t>
              </a:r>
              <a:endParaRPr lang="en-US" sz="1600" b="1" dirty="0">
                <a:latin typeface="Arial" charset="0"/>
                <a:ea typeface="Arial" charset="0"/>
                <a:cs typeface="Arial" charset="0"/>
                <a:sym typeface="Arial" charset="0"/>
              </a:endParaRPr>
            </a:p>
          </p:txBody>
        </p:sp>
        <p:sp>
          <p:nvSpPr>
            <p:cNvPr id="8" name="Line 10"/>
            <p:cNvSpPr>
              <a:spLocks noChangeShapeType="1"/>
            </p:cNvSpPr>
            <p:nvPr/>
          </p:nvSpPr>
          <p:spPr bwMode="auto">
            <a:xfrm rot="10800000" flipH="1">
              <a:off x="876300" y="2655469"/>
              <a:ext cx="3086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 rot="10800000" flipH="1">
              <a:off x="876300" y="3139656"/>
              <a:ext cx="3086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Line 14"/>
            <p:cNvSpPr>
              <a:spLocks noChangeShapeType="1"/>
            </p:cNvSpPr>
            <p:nvPr/>
          </p:nvSpPr>
          <p:spPr bwMode="auto">
            <a:xfrm rot="10800000" flipH="1">
              <a:off x="876300" y="2237956"/>
              <a:ext cx="3086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Rectangle 17"/>
            <p:cNvSpPr>
              <a:spLocks/>
            </p:cNvSpPr>
            <p:nvPr/>
          </p:nvSpPr>
          <p:spPr bwMode="auto">
            <a:xfrm>
              <a:off x="2747583" y="2822156"/>
              <a:ext cx="456265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5155" bIns="0">
              <a:prstTxWarp prst="textNoShape">
                <a:avLst/>
              </a:prstTxWarp>
              <a:spAutoFit/>
            </a:bodyPr>
            <a:lstStyle/>
            <a:p>
              <a:pPr marL="44450"/>
              <a:r>
                <a:rPr lang="en-US" sz="1600" dirty="0" smtClean="0">
                  <a:latin typeface="Arial" charset="0"/>
                  <a:ea typeface="Arial" charset="0"/>
                  <a:cs typeface="Arial" charset="0"/>
                  <a:sym typeface="Arial" charset="0"/>
                </a:rPr>
                <a:t>63%</a:t>
              </a:r>
              <a:endParaRPr lang="en-US" sz="1600" dirty="0">
                <a:latin typeface="Arial" charset="0"/>
                <a:ea typeface="Arial" charset="0"/>
                <a:cs typeface="Arial" charset="0"/>
                <a:sym typeface="Arial" charset="0"/>
              </a:endParaRPr>
            </a:p>
          </p:txBody>
        </p:sp>
        <p:sp>
          <p:nvSpPr>
            <p:cNvPr id="12" name="Rectangle 20"/>
            <p:cNvSpPr>
              <a:spLocks/>
            </p:cNvSpPr>
            <p:nvPr/>
          </p:nvSpPr>
          <p:spPr bwMode="auto">
            <a:xfrm>
              <a:off x="2771800" y="3274593"/>
              <a:ext cx="468789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5155" bIns="0">
              <a:prstTxWarp prst="textNoShape">
                <a:avLst/>
              </a:prstTxWarp>
              <a:spAutoFit/>
            </a:bodyPr>
            <a:lstStyle/>
            <a:p>
              <a:pPr marL="44450"/>
              <a:r>
                <a:rPr lang="en-US" sz="1600" b="1" dirty="0" smtClean="0">
                  <a:solidFill>
                    <a:srgbClr val="FF8303"/>
                  </a:solidFill>
                  <a:latin typeface="Arial Bold" charset="0"/>
                  <a:ea typeface="Arial Bold" charset="0"/>
                  <a:cs typeface="Arial Bold" charset="0"/>
                  <a:sym typeface="Arial Bold" charset="0"/>
                </a:rPr>
                <a:t>72%</a:t>
              </a:r>
              <a:endParaRPr lang="en-US" sz="1600" b="1" dirty="0">
                <a:solidFill>
                  <a:srgbClr val="FF8303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endParaRP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rot="10800000" flipH="1">
              <a:off x="876300" y="3596856"/>
              <a:ext cx="30861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Rectangle 3"/>
            <p:cNvSpPr>
              <a:spLocks/>
            </p:cNvSpPr>
            <p:nvPr/>
          </p:nvSpPr>
          <p:spPr bwMode="auto">
            <a:xfrm>
              <a:off x="971600" y="2318683"/>
              <a:ext cx="1071818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5155" bIns="0">
              <a:prstTxWarp prst="textNoShape">
                <a:avLst/>
              </a:prstTxWarp>
              <a:spAutoFit/>
            </a:bodyPr>
            <a:lstStyle/>
            <a:p>
              <a:pPr marL="44450"/>
              <a:r>
                <a:rPr lang="en-US" sz="1600" b="1" dirty="0" err="1">
                  <a:latin typeface="Arial" charset="0"/>
                  <a:ea typeface="Arial" charset="0"/>
                  <a:cs typeface="Arial" charset="0"/>
                  <a:sym typeface="Arial" charset="0"/>
                </a:rPr>
                <a:t>PlasmoDB</a:t>
              </a:r>
              <a:endParaRPr lang="en-US" sz="1600" b="1" dirty="0">
                <a:latin typeface="Arial" charset="0"/>
                <a:ea typeface="Arial" charset="0"/>
                <a:cs typeface="Arial" charset="0"/>
                <a:sym typeface="Arial" charset="0"/>
              </a:endParaRPr>
            </a:p>
          </p:txBody>
        </p:sp>
        <p:sp>
          <p:nvSpPr>
            <p:cNvPr id="15" name="Rectangle 17"/>
            <p:cNvSpPr>
              <a:spLocks/>
            </p:cNvSpPr>
            <p:nvPr/>
          </p:nvSpPr>
          <p:spPr bwMode="auto">
            <a:xfrm>
              <a:off x="2771800" y="2377656"/>
              <a:ext cx="456265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5155" bIns="0">
              <a:prstTxWarp prst="textNoShape">
                <a:avLst/>
              </a:prstTxWarp>
              <a:spAutoFit/>
            </a:bodyPr>
            <a:lstStyle/>
            <a:p>
              <a:pPr marL="44450"/>
              <a:r>
                <a:rPr lang="en-US" sz="1600" dirty="0" smtClean="0">
                  <a:solidFill>
                    <a:srgbClr val="FF8303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52%</a:t>
              </a:r>
              <a:endParaRPr lang="en-US" sz="1600" dirty="0">
                <a:solidFill>
                  <a:srgbClr val="FF8303"/>
                </a:solidFill>
                <a:latin typeface="Arial" charset="0"/>
                <a:ea typeface="Arial" charset="0"/>
                <a:cs typeface="Arial" charset="0"/>
                <a:sym typeface="Arial" charset="0"/>
              </a:endParaRPr>
            </a:p>
          </p:txBody>
        </p:sp>
        <p:cxnSp>
          <p:nvCxnSpPr>
            <p:cNvPr id="16" name="Connecteur droit 42"/>
            <p:cNvCxnSpPr>
              <a:stCxn id="10" idx="0"/>
              <a:endCxn id="13" idx="0"/>
            </p:cNvCxnSpPr>
            <p:nvPr/>
          </p:nvCxnSpPr>
          <p:spPr>
            <a:xfrm rot="16200000" flipH="1">
              <a:off x="196850" y="2917406"/>
              <a:ext cx="1358900" cy="1588"/>
            </a:xfrm>
            <a:prstGeom prst="line">
              <a:avLst/>
            </a:prstGeom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43"/>
            <p:cNvCxnSpPr/>
            <p:nvPr/>
          </p:nvCxnSpPr>
          <p:spPr>
            <a:xfrm rot="16200000" flipH="1">
              <a:off x="1450834" y="2921344"/>
              <a:ext cx="1358900" cy="1588"/>
            </a:xfrm>
            <a:prstGeom prst="line">
              <a:avLst/>
            </a:prstGeom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50"/>
            <p:cNvCxnSpPr/>
            <p:nvPr/>
          </p:nvCxnSpPr>
          <p:spPr>
            <a:xfrm rot="16200000" flipH="1">
              <a:off x="3282156" y="2921344"/>
              <a:ext cx="1358900" cy="1588"/>
            </a:xfrm>
            <a:prstGeom prst="line">
              <a:avLst/>
            </a:prstGeom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755576" y="3419708"/>
            <a:ext cx="6000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Annotation of whole genome sequence (</a:t>
            </a:r>
            <a:r>
              <a:rPr lang="en-US" sz="2000" i="1" dirty="0" smtClean="0"/>
              <a:t>P. falciparum</a:t>
            </a:r>
            <a:r>
              <a:rPr lang="en-US" sz="2000" dirty="0" smtClean="0"/>
              <a:t>):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699792" y="5949280"/>
            <a:ext cx="3623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29% more domains in total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678953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4_projected_domai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290164"/>
            <a:ext cx="636016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9632" y="546548"/>
            <a:ext cx="7056784" cy="36004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259632" y="2850804"/>
            <a:ext cx="7056784" cy="360040"/>
          </a:xfrm>
          <a:prstGeom prst="rect">
            <a:avLst/>
          </a:prstGeom>
          <a:noFill/>
          <a:ln>
            <a:solidFill>
              <a:srgbClr val="E938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1259632" y="-290164"/>
            <a:ext cx="7272808" cy="81269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547664" y="1412776"/>
            <a:ext cx="6552728" cy="1152128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553470" y="153195"/>
            <a:ext cx="354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A.</a:t>
            </a:r>
            <a:endParaRPr lang="fr-FR" sz="1400" b="1" dirty="0"/>
          </a:p>
        </p:txBody>
      </p:sp>
      <p:sp>
        <p:nvSpPr>
          <p:cNvPr id="12" name="Rectangle 11"/>
          <p:cNvSpPr/>
          <p:nvPr/>
        </p:nvSpPr>
        <p:spPr>
          <a:xfrm>
            <a:off x="5868144" y="6165304"/>
            <a:ext cx="2088232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835696" y="116632"/>
            <a:ext cx="2241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PF3D7 1122900 (PF11 0240)</a:t>
            </a:r>
          </a:p>
        </p:txBody>
      </p:sp>
      <p:sp>
        <p:nvSpPr>
          <p:cNvPr id="3" name="Oval 2"/>
          <p:cNvSpPr/>
          <p:nvPr/>
        </p:nvSpPr>
        <p:spPr>
          <a:xfrm>
            <a:off x="4067944" y="764704"/>
            <a:ext cx="1368152" cy="576064"/>
          </a:xfrm>
          <a:prstGeom prst="ellipse">
            <a:avLst/>
          </a:prstGeom>
          <a:noFill/>
          <a:ln w="1905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355976" y="2708920"/>
            <a:ext cx="1368152" cy="1152128"/>
          </a:xfrm>
          <a:prstGeom prst="ellipse">
            <a:avLst/>
          </a:prstGeom>
          <a:noFill/>
          <a:ln w="19050" cmpd="sng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99447" y="1340768"/>
            <a:ext cx="7200800" cy="13765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1547664" y="3933056"/>
            <a:ext cx="6552728" cy="1224136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115616" y="2636912"/>
            <a:ext cx="7200800" cy="39330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331640" y="3861048"/>
            <a:ext cx="7200800" cy="27921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4394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3" grpId="1" animBg="1"/>
      <p:bldP spid="9" grpId="0" animBg="1"/>
      <p:bldP spid="9" grpId="1" animBg="1"/>
      <p:bldP spid="5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596751" y="152400"/>
            <a:ext cx="58557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E46C0A"/>
                </a:solidFill>
              </a:rPr>
              <a:t>CLADE on </a:t>
            </a:r>
            <a:r>
              <a:rPr lang="fr-FR" sz="2800" b="1" dirty="0" err="1" smtClean="0">
                <a:solidFill>
                  <a:srgbClr val="E46C0A"/>
                </a:solidFill>
              </a:rPr>
              <a:t>metatranscriptomics</a:t>
            </a:r>
            <a:r>
              <a:rPr lang="fr-FR" sz="2800" b="1" dirty="0" smtClean="0">
                <a:solidFill>
                  <a:srgbClr val="E46C0A"/>
                </a:solidFill>
              </a:rPr>
              <a:t> data</a:t>
            </a:r>
          </a:p>
          <a:p>
            <a:pPr algn="ctr"/>
            <a:r>
              <a:rPr lang="fr-FR" sz="2000" dirty="0" smtClean="0">
                <a:solidFill>
                  <a:srgbClr val="E46C0A"/>
                </a:solidFill>
              </a:rPr>
              <a:t>Marine </a:t>
            </a:r>
            <a:r>
              <a:rPr lang="fr-FR" sz="2000" dirty="0" err="1" smtClean="0">
                <a:solidFill>
                  <a:srgbClr val="E46C0A"/>
                </a:solidFill>
              </a:rPr>
              <a:t>eukaryotic</a:t>
            </a:r>
            <a:r>
              <a:rPr lang="fr-FR" sz="2000" dirty="0" smtClean="0">
                <a:solidFill>
                  <a:srgbClr val="E46C0A"/>
                </a:solidFill>
              </a:rPr>
              <a:t> </a:t>
            </a:r>
            <a:r>
              <a:rPr lang="fr-FR" sz="2000" dirty="0" err="1" smtClean="0">
                <a:solidFill>
                  <a:srgbClr val="E46C0A"/>
                </a:solidFill>
              </a:rPr>
              <a:t>phytoplankton</a:t>
            </a:r>
            <a:r>
              <a:rPr lang="fr-FR" sz="2000" dirty="0" smtClean="0">
                <a:solidFill>
                  <a:srgbClr val="E46C0A"/>
                </a:solidFill>
              </a:rPr>
              <a:t> </a:t>
            </a:r>
            <a:r>
              <a:rPr lang="fr-FR" sz="2000" dirty="0" err="1" smtClean="0">
                <a:solidFill>
                  <a:srgbClr val="E46C0A"/>
                </a:solidFill>
              </a:rPr>
              <a:t>metatranscriptomes</a:t>
            </a:r>
            <a:endParaRPr lang="fr-FR" sz="2000" dirty="0">
              <a:solidFill>
                <a:srgbClr val="E46C0A"/>
              </a:solidFill>
            </a:endParaRPr>
          </a:p>
        </p:txBody>
      </p:sp>
      <p:pic>
        <p:nvPicPr>
          <p:cNvPr id="5" name="Image 4" descr="Screen shot 2014-04-18 at 2.02.3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466427"/>
            <a:ext cx="7315200" cy="478197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578165" y="6165304"/>
            <a:ext cx="581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1.5M </a:t>
            </a:r>
            <a:r>
              <a:rPr lang="fr-FR" dirty="0" err="1" smtClean="0"/>
              <a:t>high</a:t>
            </a:r>
            <a:r>
              <a:rPr lang="fr-FR" dirty="0" smtClean="0"/>
              <a:t> </a:t>
            </a:r>
            <a:r>
              <a:rPr lang="fr-FR" dirty="0" err="1" smtClean="0"/>
              <a:t>quality</a:t>
            </a:r>
            <a:r>
              <a:rPr lang="fr-FR" dirty="0" smtClean="0"/>
              <a:t> </a:t>
            </a:r>
            <a:r>
              <a:rPr lang="fr-FR" dirty="0" err="1" smtClean="0"/>
              <a:t>cDNA</a:t>
            </a:r>
            <a:r>
              <a:rPr lang="fr-FR" dirty="0" smtClean="0"/>
              <a:t> </a:t>
            </a:r>
            <a:r>
              <a:rPr lang="fr-FR" dirty="0" err="1" smtClean="0"/>
              <a:t>sequences</a:t>
            </a:r>
            <a:r>
              <a:rPr lang="fr-FR" dirty="0" smtClean="0"/>
              <a:t>, </a:t>
            </a:r>
            <a:r>
              <a:rPr lang="fr-FR" dirty="0" err="1" smtClean="0"/>
              <a:t>average</a:t>
            </a:r>
            <a:r>
              <a:rPr lang="fr-FR" dirty="0" smtClean="0"/>
              <a:t> </a:t>
            </a:r>
            <a:r>
              <a:rPr lang="fr-FR" dirty="0" err="1" smtClean="0"/>
              <a:t>length</a:t>
            </a:r>
            <a:r>
              <a:rPr lang="fr-FR" dirty="0" smtClean="0"/>
              <a:t> of 242bp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3333" y="6526476"/>
            <a:ext cx="8473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Toseland</a:t>
            </a:r>
            <a:r>
              <a:rPr lang="fr-FR" sz="1400" dirty="0" smtClean="0"/>
              <a:t> et al. </a:t>
            </a:r>
            <a:r>
              <a:rPr lang="fr-FR" sz="1400" i="1" dirty="0" smtClean="0"/>
              <a:t>Nature </a:t>
            </a:r>
            <a:r>
              <a:rPr lang="fr-FR" sz="1400" i="1" dirty="0" err="1" smtClean="0"/>
              <a:t>Climate</a:t>
            </a:r>
            <a:r>
              <a:rPr lang="fr-FR" sz="1400" i="1" dirty="0" smtClean="0"/>
              <a:t> Change</a:t>
            </a:r>
            <a:r>
              <a:rPr lang="fr-FR" sz="1400" dirty="0" smtClean="0"/>
              <a:t>, 2013</a:t>
            </a:r>
            <a:endParaRPr lang="fr-FR" sz="1400" dirty="0"/>
          </a:p>
        </p:txBody>
      </p:sp>
      <p:sp>
        <p:nvSpPr>
          <p:cNvPr id="2" name="Oval 1"/>
          <p:cNvSpPr/>
          <p:nvPr/>
        </p:nvSpPr>
        <p:spPr>
          <a:xfrm>
            <a:off x="7145238" y="1590700"/>
            <a:ext cx="360040" cy="36004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835998" y="1872382"/>
            <a:ext cx="400298" cy="36004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134650" y="3489356"/>
            <a:ext cx="396044" cy="396044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544442" y="2329830"/>
            <a:ext cx="396044" cy="396044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094772" y="5140238"/>
            <a:ext cx="396044" cy="396044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39552" y="1372706"/>
            <a:ext cx="2638262" cy="4184214"/>
            <a:chOff x="539552" y="1372706"/>
            <a:chExt cx="2638262" cy="4184214"/>
          </a:xfrm>
        </p:grpSpPr>
        <p:pic>
          <p:nvPicPr>
            <p:cNvPr id="12" name="Image 5" descr="Screen shot 2014-04-18 at 2.03.17 P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552" y="1844824"/>
              <a:ext cx="2571104" cy="3712096"/>
            </a:xfrm>
            <a:prstGeom prst="rect">
              <a:avLst/>
            </a:prstGeom>
          </p:spPr>
        </p:pic>
        <p:sp>
          <p:nvSpPr>
            <p:cNvPr id="13" name="ZoneTexte 8"/>
            <p:cNvSpPr txBox="1"/>
            <p:nvPr/>
          </p:nvSpPr>
          <p:spPr>
            <a:xfrm>
              <a:off x="539552" y="1372706"/>
              <a:ext cx="2638262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dirty="0" err="1" smtClean="0"/>
                <a:t>Taxonomic</a:t>
              </a:r>
              <a:r>
                <a:rPr lang="fr-FR" sz="2000" dirty="0" smtClean="0"/>
                <a:t> composition</a:t>
              </a:r>
              <a:endParaRPr lang="fr-FR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06061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hyto_result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30"/>
          <a:stretch/>
        </p:blipFill>
        <p:spPr>
          <a:xfrm rot="5400000">
            <a:off x="629459" y="147195"/>
            <a:ext cx="6246139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 rot="5400000">
            <a:off x="839696" y="437156"/>
            <a:ext cx="400110" cy="576064"/>
          </a:xfrm>
          <a:prstGeom prst="rect">
            <a:avLst/>
          </a:prstGeom>
          <a:solidFill>
            <a:srgbClr val="FFFFFF"/>
          </a:solidFill>
        </p:spPr>
        <p:txBody>
          <a:bodyPr vert="vert270" wrap="square" rtlCol="0">
            <a:spAutoFit/>
          </a:bodyPr>
          <a:lstStyle/>
          <a:p>
            <a:r>
              <a:rPr lang="fr-FR" sz="1400" dirty="0" smtClean="0"/>
              <a:t>CLADE</a:t>
            </a:r>
            <a:endParaRPr lang="fr-FR" sz="1400" dirty="0"/>
          </a:p>
        </p:txBody>
      </p:sp>
      <p:sp>
        <p:nvSpPr>
          <p:cNvPr id="6" name="ZoneTexte 5"/>
          <p:cNvSpPr txBox="1"/>
          <p:nvPr/>
        </p:nvSpPr>
        <p:spPr>
          <a:xfrm rot="5400000">
            <a:off x="839696" y="1117166"/>
            <a:ext cx="400110" cy="576064"/>
          </a:xfrm>
          <a:prstGeom prst="rect">
            <a:avLst/>
          </a:prstGeom>
          <a:solidFill>
            <a:srgbClr val="FFFFFF"/>
          </a:solidFill>
        </p:spPr>
        <p:txBody>
          <a:bodyPr vert="vert270" wrap="square" rtlCol="0">
            <a:spAutoFit/>
          </a:bodyPr>
          <a:lstStyle/>
          <a:p>
            <a:r>
              <a:rPr lang="fr-FR" sz="1400" dirty="0" smtClean="0"/>
              <a:t>CLADE</a:t>
            </a:r>
            <a:endParaRPr lang="fr-FR" sz="1400" dirty="0"/>
          </a:p>
        </p:txBody>
      </p:sp>
      <p:sp>
        <p:nvSpPr>
          <p:cNvPr id="7" name="ZoneTexte 6"/>
          <p:cNvSpPr txBox="1"/>
          <p:nvPr/>
        </p:nvSpPr>
        <p:spPr>
          <a:xfrm rot="5400000">
            <a:off x="839696" y="1765238"/>
            <a:ext cx="400110" cy="576064"/>
          </a:xfrm>
          <a:prstGeom prst="rect">
            <a:avLst/>
          </a:prstGeom>
          <a:solidFill>
            <a:srgbClr val="FFFFFF"/>
          </a:solidFill>
        </p:spPr>
        <p:txBody>
          <a:bodyPr vert="vert270" wrap="square" rtlCol="0">
            <a:spAutoFit/>
          </a:bodyPr>
          <a:lstStyle/>
          <a:p>
            <a:r>
              <a:rPr lang="fr-FR" sz="1400" dirty="0" smtClean="0"/>
              <a:t>CLADE</a:t>
            </a:r>
            <a:endParaRPr lang="fr-FR" sz="1400" dirty="0"/>
          </a:p>
        </p:txBody>
      </p:sp>
      <p:sp>
        <p:nvSpPr>
          <p:cNvPr id="8" name="ZoneTexte 7"/>
          <p:cNvSpPr txBox="1"/>
          <p:nvPr/>
        </p:nvSpPr>
        <p:spPr>
          <a:xfrm rot="5400000">
            <a:off x="839696" y="2413310"/>
            <a:ext cx="400110" cy="576064"/>
          </a:xfrm>
          <a:prstGeom prst="rect">
            <a:avLst/>
          </a:prstGeom>
          <a:solidFill>
            <a:srgbClr val="FFFFFF"/>
          </a:solidFill>
        </p:spPr>
        <p:txBody>
          <a:bodyPr vert="vert270" wrap="square" rtlCol="0">
            <a:spAutoFit/>
          </a:bodyPr>
          <a:lstStyle/>
          <a:p>
            <a:r>
              <a:rPr lang="fr-FR" sz="1400" dirty="0" smtClean="0"/>
              <a:t>CLADE</a:t>
            </a:r>
            <a:endParaRPr lang="fr-FR" sz="1400" dirty="0"/>
          </a:p>
        </p:txBody>
      </p:sp>
      <p:sp>
        <p:nvSpPr>
          <p:cNvPr id="9" name="ZoneTexte 8"/>
          <p:cNvSpPr txBox="1"/>
          <p:nvPr/>
        </p:nvSpPr>
        <p:spPr>
          <a:xfrm rot="5400000">
            <a:off x="839696" y="3061382"/>
            <a:ext cx="400110" cy="576064"/>
          </a:xfrm>
          <a:prstGeom prst="rect">
            <a:avLst/>
          </a:prstGeom>
          <a:solidFill>
            <a:srgbClr val="FFFFFF"/>
          </a:solidFill>
        </p:spPr>
        <p:txBody>
          <a:bodyPr vert="vert270" wrap="square" rtlCol="0">
            <a:spAutoFit/>
          </a:bodyPr>
          <a:lstStyle/>
          <a:p>
            <a:r>
              <a:rPr lang="fr-FR" sz="1400" dirty="0" smtClean="0"/>
              <a:t>CLADE</a:t>
            </a:r>
            <a:endParaRPr lang="fr-FR" sz="1400" dirty="0"/>
          </a:p>
        </p:txBody>
      </p:sp>
      <p:sp>
        <p:nvSpPr>
          <p:cNvPr id="10" name="Rectangle 9"/>
          <p:cNvSpPr/>
          <p:nvPr/>
        </p:nvSpPr>
        <p:spPr>
          <a:xfrm rot="5400000">
            <a:off x="-1120490" y="2109309"/>
            <a:ext cx="3456384" cy="2880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 rot="5400000">
            <a:off x="695680" y="613110"/>
            <a:ext cx="400110" cy="864096"/>
          </a:xfrm>
          <a:prstGeom prst="rect">
            <a:avLst/>
          </a:prstGeom>
          <a:solidFill>
            <a:srgbClr val="FFFFFF"/>
          </a:solidFill>
        </p:spPr>
        <p:txBody>
          <a:bodyPr vert="vert270" wrap="square" rtlCol="0">
            <a:spAutoFit/>
          </a:bodyPr>
          <a:lstStyle/>
          <a:p>
            <a:r>
              <a:rPr lang="fr-FR" sz="1400" dirty="0" err="1" smtClean="0"/>
              <a:t>HMMScan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 rot="5400000">
            <a:off x="695680" y="1261182"/>
            <a:ext cx="400110" cy="864096"/>
          </a:xfrm>
          <a:prstGeom prst="rect">
            <a:avLst/>
          </a:prstGeom>
          <a:solidFill>
            <a:srgbClr val="FFFFFF"/>
          </a:solidFill>
        </p:spPr>
        <p:txBody>
          <a:bodyPr vert="vert270" wrap="square" rtlCol="0">
            <a:spAutoFit/>
          </a:bodyPr>
          <a:lstStyle/>
          <a:p>
            <a:r>
              <a:rPr lang="fr-FR" sz="1400" dirty="0" err="1" smtClean="0"/>
              <a:t>HMMScan</a:t>
            </a:r>
            <a:endParaRPr lang="fr-FR" sz="1400" dirty="0"/>
          </a:p>
        </p:txBody>
      </p:sp>
      <p:sp>
        <p:nvSpPr>
          <p:cNvPr id="13" name="ZoneTexte 12"/>
          <p:cNvSpPr txBox="1"/>
          <p:nvPr/>
        </p:nvSpPr>
        <p:spPr>
          <a:xfrm rot="5400000">
            <a:off x="695680" y="1949324"/>
            <a:ext cx="400110" cy="864096"/>
          </a:xfrm>
          <a:prstGeom prst="rect">
            <a:avLst/>
          </a:prstGeom>
          <a:solidFill>
            <a:srgbClr val="FFFFFF"/>
          </a:solidFill>
        </p:spPr>
        <p:txBody>
          <a:bodyPr vert="vert270" wrap="square" rtlCol="0">
            <a:spAutoFit/>
          </a:bodyPr>
          <a:lstStyle/>
          <a:p>
            <a:r>
              <a:rPr lang="fr-FR" sz="1400" dirty="0" err="1" smtClean="0"/>
              <a:t>HMMScan</a:t>
            </a:r>
            <a:endParaRPr lang="fr-FR" sz="1400" dirty="0"/>
          </a:p>
        </p:txBody>
      </p:sp>
      <p:sp>
        <p:nvSpPr>
          <p:cNvPr id="14" name="ZoneTexte 13"/>
          <p:cNvSpPr txBox="1"/>
          <p:nvPr/>
        </p:nvSpPr>
        <p:spPr>
          <a:xfrm rot="5400000">
            <a:off x="695680" y="2597396"/>
            <a:ext cx="400110" cy="864096"/>
          </a:xfrm>
          <a:prstGeom prst="rect">
            <a:avLst/>
          </a:prstGeom>
          <a:solidFill>
            <a:srgbClr val="FFFFFF"/>
          </a:solidFill>
        </p:spPr>
        <p:txBody>
          <a:bodyPr vert="vert270" wrap="square" rtlCol="0">
            <a:spAutoFit/>
          </a:bodyPr>
          <a:lstStyle/>
          <a:p>
            <a:r>
              <a:rPr lang="fr-FR" sz="1400" dirty="0" err="1" smtClean="0"/>
              <a:t>HMMScan</a:t>
            </a:r>
            <a:endParaRPr lang="fr-FR" sz="1400" dirty="0"/>
          </a:p>
        </p:txBody>
      </p:sp>
      <p:sp>
        <p:nvSpPr>
          <p:cNvPr id="15" name="ZoneTexte 14"/>
          <p:cNvSpPr txBox="1"/>
          <p:nvPr/>
        </p:nvSpPr>
        <p:spPr>
          <a:xfrm rot="5400000">
            <a:off x="695680" y="3277406"/>
            <a:ext cx="400110" cy="864096"/>
          </a:xfrm>
          <a:prstGeom prst="rect">
            <a:avLst/>
          </a:prstGeom>
          <a:solidFill>
            <a:srgbClr val="FFFFFF"/>
          </a:solidFill>
        </p:spPr>
        <p:txBody>
          <a:bodyPr vert="vert270" wrap="square" rtlCol="0">
            <a:spAutoFit/>
          </a:bodyPr>
          <a:lstStyle/>
          <a:p>
            <a:r>
              <a:rPr lang="fr-FR" sz="1400" dirty="0" err="1" smtClean="0"/>
              <a:t>HMMScan</a:t>
            </a:r>
            <a:endParaRPr lang="fr-FR" sz="1400" dirty="0"/>
          </a:p>
        </p:txBody>
      </p:sp>
      <p:sp>
        <p:nvSpPr>
          <p:cNvPr id="16" name="Étoile à 5 branches 15"/>
          <p:cNvSpPr/>
          <p:nvPr/>
        </p:nvSpPr>
        <p:spPr>
          <a:xfrm rot="5400000">
            <a:off x="6439218" y="845103"/>
            <a:ext cx="144016" cy="144016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toile à 5 branches 16"/>
          <p:cNvSpPr/>
          <p:nvPr/>
        </p:nvSpPr>
        <p:spPr>
          <a:xfrm rot="5400000">
            <a:off x="6080311" y="845103"/>
            <a:ext cx="144016" cy="144016"/>
          </a:xfrm>
          <a:prstGeom prst="star5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Étoile à 5 branches 17"/>
          <p:cNvSpPr/>
          <p:nvPr/>
        </p:nvSpPr>
        <p:spPr>
          <a:xfrm rot="5400000">
            <a:off x="6080311" y="1514556"/>
            <a:ext cx="144016" cy="144016"/>
          </a:xfrm>
          <a:prstGeom prst="star5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Étoile à 5 branches 18"/>
          <p:cNvSpPr/>
          <p:nvPr/>
        </p:nvSpPr>
        <p:spPr>
          <a:xfrm rot="5400000">
            <a:off x="5504247" y="2181317"/>
            <a:ext cx="144016" cy="144016"/>
          </a:xfrm>
          <a:prstGeom prst="star5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Étoile à 5 branches 19"/>
          <p:cNvSpPr/>
          <p:nvPr/>
        </p:nvSpPr>
        <p:spPr>
          <a:xfrm rot="5400000">
            <a:off x="3344007" y="2181317"/>
            <a:ext cx="144016" cy="144016"/>
          </a:xfrm>
          <a:prstGeom prst="star5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Étoile à 5 branches 20"/>
          <p:cNvSpPr/>
          <p:nvPr/>
        </p:nvSpPr>
        <p:spPr>
          <a:xfrm rot="5400000">
            <a:off x="5351847" y="2179939"/>
            <a:ext cx="144016" cy="144016"/>
          </a:xfrm>
          <a:prstGeom prst="star5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Étoile à 5 branches 21"/>
          <p:cNvSpPr/>
          <p:nvPr/>
        </p:nvSpPr>
        <p:spPr>
          <a:xfrm rot="5400000">
            <a:off x="2789151" y="1493387"/>
            <a:ext cx="144016" cy="144016"/>
          </a:xfrm>
          <a:prstGeom prst="star5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Étoile à 5 branches 22"/>
          <p:cNvSpPr/>
          <p:nvPr/>
        </p:nvSpPr>
        <p:spPr>
          <a:xfrm rot="5400000">
            <a:off x="3502752" y="3477461"/>
            <a:ext cx="144016" cy="144016"/>
          </a:xfrm>
          <a:prstGeom prst="star5">
            <a:avLst>
              <a:gd name="adj" fmla="val 21730"/>
              <a:gd name="hf" fmla="val 105146"/>
              <a:gd name="vf" fmla="val 110557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920234" y="4692650"/>
            <a:ext cx="673100" cy="3657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839440" y="332656"/>
            <a:ext cx="504056" cy="57606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Rectangle 24"/>
          <p:cNvSpPr/>
          <p:nvPr/>
        </p:nvSpPr>
        <p:spPr>
          <a:xfrm>
            <a:off x="414618" y="4293096"/>
            <a:ext cx="609908" cy="244827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extBox 25"/>
          <p:cNvSpPr txBox="1"/>
          <p:nvPr/>
        </p:nvSpPr>
        <p:spPr>
          <a:xfrm>
            <a:off x="6956279" y="692696"/>
            <a:ext cx="623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ANT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6884144" y="1340768"/>
            <a:ext cx="767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NPAC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6963542" y="2636912"/>
            <a:ext cx="609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ARC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6904306" y="1988840"/>
            <a:ext cx="727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EPAC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6900036" y="3284984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NATL</a:t>
            </a:r>
            <a:endParaRPr 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4860032" y="2492896"/>
            <a:ext cx="14157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ion transport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948264" y="4581128"/>
            <a:ext cx="900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 </a:t>
            </a:r>
            <a:r>
              <a:rPr lang="en-US" dirty="0" smtClean="0"/>
              <a:t>Slim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468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NT__ion_transport_HM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40" y="0"/>
            <a:ext cx="8752520" cy="350100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5497" y="44624"/>
            <a:ext cx="38884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rgbClr val="5183BB"/>
                </a:solidFill>
              </a:rPr>
              <a:t>Fitting</a:t>
            </a:r>
            <a:r>
              <a:rPr lang="fr-FR" sz="2800" dirty="0" smtClean="0">
                <a:solidFill>
                  <a:srgbClr val="5183BB"/>
                </a:solidFill>
              </a:rPr>
              <a:t> the </a:t>
            </a:r>
            <a:r>
              <a:rPr lang="fr-FR" sz="2800" dirty="0" err="1" smtClean="0">
                <a:solidFill>
                  <a:srgbClr val="5183BB"/>
                </a:solidFill>
              </a:rPr>
              <a:t>predicted</a:t>
            </a:r>
            <a:r>
              <a:rPr lang="fr-FR" sz="2800" dirty="0" smtClean="0">
                <a:solidFill>
                  <a:srgbClr val="5183BB"/>
                </a:solidFill>
              </a:rPr>
              <a:t> </a:t>
            </a:r>
          </a:p>
          <a:p>
            <a:r>
              <a:rPr lang="fr-FR" sz="2800" dirty="0" err="1">
                <a:solidFill>
                  <a:srgbClr val="5183BB"/>
                </a:solidFill>
              </a:rPr>
              <a:t>d</a:t>
            </a:r>
            <a:r>
              <a:rPr lang="fr-FR" sz="2800" dirty="0" err="1" smtClean="0">
                <a:solidFill>
                  <a:srgbClr val="5183BB"/>
                </a:solidFill>
              </a:rPr>
              <a:t>omains</a:t>
            </a:r>
            <a:r>
              <a:rPr lang="fr-FR" sz="2800" dirty="0" smtClean="0">
                <a:solidFill>
                  <a:srgbClr val="5183BB"/>
                </a:solidFill>
              </a:rPr>
              <a:t> </a:t>
            </a:r>
            <a:r>
              <a:rPr lang="fr-FR" sz="2800" dirty="0" err="1" smtClean="0">
                <a:solidFill>
                  <a:srgbClr val="5183BB"/>
                </a:solidFill>
              </a:rPr>
              <a:t>into</a:t>
            </a:r>
            <a:r>
              <a:rPr lang="fr-FR" sz="2800" dirty="0" smtClean="0">
                <a:solidFill>
                  <a:srgbClr val="5183BB"/>
                </a:solidFill>
              </a:rPr>
              <a:t> GO classification: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236296" y="461863"/>
            <a:ext cx="150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solidFill>
                  <a:schemeClr val="accent1"/>
                </a:solidFill>
              </a:rPr>
              <a:t>HMMScan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grpSp>
        <p:nvGrpSpPr>
          <p:cNvPr id="14" name="Grouper 13"/>
          <p:cNvGrpSpPr/>
          <p:nvPr/>
        </p:nvGrpSpPr>
        <p:grpSpPr>
          <a:xfrm>
            <a:off x="-360041" y="3150699"/>
            <a:ext cx="9876773" cy="3950709"/>
            <a:chOff x="-360041" y="3150699"/>
            <a:chExt cx="9876773" cy="3950709"/>
          </a:xfrm>
        </p:grpSpPr>
        <p:pic>
          <p:nvPicPr>
            <p:cNvPr id="3" name="Image 2" descr="ANT__ion_transport_CASH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0041" y="3150699"/>
              <a:ext cx="9876773" cy="3950709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7680728" y="6456781"/>
              <a:ext cx="10083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solidFill>
                    <a:schemeClr val="accent1"/>
                  </a:solidFill>
                </a:rPr>
                <a:t>CLADE</a:t>
              </a:r>
              <a:endParaRPr lang="fr-FR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107504" y="3657798"/>
              <a:ext cx="276229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C20B2D"/>
                  </a:solidFill>
                </a:rPr>
                <a:t>- More </a:t>
              </a:r>
              <a:r>
                <a:rPr lang="fr-FR" dirty="0" err="1">
                  <a:solidFill>
                    <a:srgbClr val="C20B2D"/>
                  </a:solidFill>
                </a:rPr>
                <a:t>domains</a:t>
              </a:r>
              <a:endParaRPr lang="fr-FR" dirty="0">
                <a:solidFill>
                  <a:srgbClr val="C20B2D"/>
                </a:solidFill>
              </a:endParaRPr>
            </a:p>
            <a:p>
              <a:r>
                <a:rPr lang="fr-FR" dirty="0" smtClean="0">
                  <a:solidFill>
                    <a:srgbClr val="C20B2D"/>
                  </a:solidFill>
                </a:rPr>
                <a:t>- </a:t>
              </a:r>
              <a:r>
                <a:rPr lang="fr-FR" dirty="0" err="1" smtClean="0">
                  <a:solidFill>
                    <a:srgbClr val="C20B2D"/>
                  </a:solidFill>
                </a:rPr>
                <a:t>Better</a:t>
              </a:r>
              <a:r>
                <a:rPr lang="fr-FR" dirty="0" smtClean="0">
                  <a:solidFill>
                    <a:srgbClr val="C20B2D"/>
                  </a:solidFill>
                </a:rPr>
                <a:t> </a:t>
              </a:r>
              <a:r>
                <a:rPr lang="fr-FR" dirty="0" err="1">
                  <a:solidFill>
                    <a:srgbClr val="C20B2D"/>
                  </a:solidFill>
                </a:rPr>
                <a:t>functional</a:t>
              </a:r>
              <a:r>
                <a:rPr lang="fr-FR" dirty="0">
                  <a:solidFill>
                    <a:srgbClr val="C20B2D"/>
                  </a:solidFill>
                </a:rPr>
                <a:t> </a:t>
              </a:r>
              <a:r>
                <a:rPr lang="fr-FR" dirty="0" err="1">
                  <a:solidFill>
                    <a:srgbClr val="C20B2D"/>
                  </a:solidFill>
                </a:rPr>
                <a:t>accuracy</a:t>
              </a:r>
              <a:endParaRPr lang="fr-FR" dirty="0">
                <a:solidFill>
                  <a:srgbClr val="C20B2D"/>
                </a:solidFill>
              </a:endParaRPr>
            </a:p>
            <a:p>
              <a:endParaRPr lang="fr-FR" dirty="0">
                <a:solidFill>
                  <a:srgbClr val="C20B2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718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2" descr="Unknown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6148" y="3580234"/>
            <a:ext cx="1347852" cy="1216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251520" y="5292496"/>
            <a:ext cx="49024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Tina </a:t>
            </a:r>
            <a:r>
              <a:rPr lang="fr-FR" sz="1600" dirty="0" err="1" smtClean="0"/>
              <a:t>Alaeitabar</a:t>
            </a:r>
            <a:r>
              <a:rPr lang="fr-FR" sz="1600" dirty="0" smtClean="0"/>
              <a:t> (Master </a:t>
            </a:r>
            <a:r>
              <a:rPr lang="fr-FR" sz="1600" dirty="0" err="1" smtClean="0"/>
              <a:t>student</a:t>
            </a:r>
            <a:r>
              <a:rPr lang="fr-FR" sz="1600" dirty="0" smtClean="0"/>
              <a:t> UPMC, IR </a:t>
            </a:r>
            <a:r>
              <a:rPr lang="fr-FR" sz="1600" dirty="0" err="1" smtClean="0"/>
              <a:t>at</a:t>
            </a:r>
            <a:r>
              <a:rPr lang="fr-FR" sz="1600" dirty="0" smtClean="0"/>
              <a:t> INRA)</a:t>
            </a:r>
          </a:p>
          <a:p>
            <a:r>
              <a:rPr lang="fr-FR" sz="1600" dirty="0" err="1" smtClean="0"/>
              <a:t>Jinxin</a:t>
            </a:r>
            <a:r>
              <a:rPr lang="fr-FR" sz="1600" dirty="0" smtClean="0"/>
              <a:t> Wang and Jodie Gauvain (Master </a:t>
            </a:r>
            <a:r>
              <a:rPr lang="fr-FR" sz="1600" dirty="0" err="1" smtClean="0"/>
              <a:t>students</a:t>
            </a:r>
            <a:r>
              <a:rPr lang="fr-FR" sz="1600" dirty="0" smtClean="0"/>
              <a:t>, UPMC)</a:t>
            </a: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3707904" y="2759289"/>
            <a:ext cx="16530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Juliana </a:t>
            </a:r>
            <a:r>
              <a:rPr lang="fr-FR" sz="1600" dirty="0" err="1" smtClean="0"/>
              <a:t>Bernardes</a:t>
            </a:r>
            <a:endParaRPr lang="fr-FR" sz="1600" dirty="0" smtClean="0"/>
          </a:p>
          <a:p>
            <a:pPr algn="ctr"/>
            <a:r>
              <a:rPr lang="fr-FR" sz="1600" dirty="0" err="1" smtClean="0"/>
              <a:t>PhD</a:t>
            </a:r>
            <a:r>
              <a:rPr lang="fr-FR" sz="1600" dirty="0" smtClean="0"/>
              <a:t>/</a:t>
            </a:r>
            <a:r>
              <a:rPr lang="fr-FR" sz="1600" dirty="0" err="1" smtClean="0"/>
              <a:t>Postdoc</a:t>
            </a:r>
            <a:endParaRPr lang="fr-FR" sz="1600" dirty="0" smtClean="0"/>
          </a:p>
          <a:p>
            <a:pPr algn="ctr"/>
            <a:r>
              <a:rPr lang="fr-FR" sz="2400" dirty="0" err="1" smtClean="0">
                <a:solidFill>
                  <a:srgbClr val="A92794"/>
                </a:solidFill>
              </a:rPr>
              <a:t>Genomics</a:t>
            </a:r>
            <a:endParaRPr lang="fr-FR" sz="2400" dirty="0">
              <a:solidFill>
                <a:srgbClr val="A92794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372200" y="2687281"/>
            <a:ext cx="20325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Ari </a:t>
            </a:r>
            <a:r>
              <a:rPr lang="fr-FR" sz="1600" dirty="0" err="1" smtClean="0"/>
              <a:t>Ugarte</a:t>
            </a:r>
            <a:endParaRPr lang="fr-FR" sz="1600" dirty="0" smtClean="0"/>
          </a:p>
          <a:p>
            <a:pPr algn="ctr"/>
            <a:r>
              <a:rPr lang="fr-FR" sz="1600" dirty="0" err="1" smtClean="0"/>
              <a:t>PhD</a:t>
            </a:r>
            <a:r>
              <a:rPr lang="fr-FR" sz="1600" dirty="0" smtClean="0"/>
              <a:t> </a:t>
            </a:r>
            <a:r>
              <a:rPr lang="fr-FR" sz="1600" dirty="0" err="1" smtClean="0"/>
              <a:t>student</a:t>
            </a:r>
            <a:endParaRPr lang="fr-FR" sz="1600" dirty="0" smtClean="0"/>
          </a:p>
          <a:p>
            <a:pPr algn="ctr"/>
            <a:r>
              <a:rPr lang="fr-FR" sz="2400" dirty="0" err="1" smtClean="0">
                <a:solidFill>
                  <a:srgbClr val="A92794"/>
                </a:solidFill>
              </a:rPr>
              <a:t>Metagenomics</a:t>
            </a:r>
            <a:endParaRPr lang="fr-FR" sz="2400" dirty="0">
              <a:solidFill>
                <a:srgbClr val="A92794"/>
              </a:solidFill>
            </a:endParaRPr>
          </a:p>
        </p:txBody>
      </p:sp>
      <p:pic>
        <p:nvPicPr>
          <p:cNvPr id="17" name="Image 13" descr="anr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48264" y="6069280"/>
            <a:ext cx="2123786" cy="6000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8" name="Image 17" descr="logoICS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4204" y="4725144"/>
            <a:ext cx="2288887" cy="1162050"/>
          </a:xfrm>
          <a:prstGeom prst="rect">
            <a:avLst/>
          </a:prstGeom>
        </p:spPr>
      </p:pic>
      <p:pic>
        <p:nvPicPr>
          <p:cNvPr id="13" name="Picture 1034" descr="cnr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0152" y="594928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3" descr="ugart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4600" y="980728"/>
            <a:ext cx="1857896" cy="1752600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2917383" y="101024"/>
            <a:ext cx="3254817" cy="584776"/>
          </a:xfrm>
          <a:prstGeom prst="rect">
            <a:avLst/>
          </a:prstGeom>
          <a:solidFill>
            <a:srgbClr val="A92794"/>
          </a:solidFill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chemeClr val="bg1"/>
                </a:solidFill>
              </a:rPr>
              <a:t>Acknowledgments</a:t>
            </a:r>
            <a:endParaRPr lang="fr-FR" sz="3200" dirty="0">
              <a:solidFill>
                <a:schemeClr val="bg1"/>
              </a:solidFill>
            </a:endParaRPr>
          </a:p>
        </p:txBody>
      </p:sp>
      <p:pic>
        <p:nvPicPr>
          <p:cNvPr id="26" name="Image 3" descr="juliana400x400px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07904" y="872110"/>
            <a:ext cx="1688565" cy="1933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ZoneTexte 26"/>
          <p:cNvSpPr txBox="1"/>
          <p:nvPr/>
        </p:nvSpPr>
        <p:spPr>
          <a:xfrm>
            <a:off x="251520" y="5890046"/>
            <a:ext cx="53103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A92794"/>
                </a:solidFill>
              </a:rPr>
              <a:t>Angela </a:t>
            </a:r>
            <a:r>
              <a:rPr lang="fr-FR" dirty="0" err="1">
                <a:solidFill>
                  <a:srgbClr val="A92794"/>
                </a:solidFill>
              </a:rPr>
              <a:t>Falciatore</a:t>
            </a:r>
            <a:r>
              <a:rPr lang="fr-FR" dirty="0">
                <a:solidFill>
                  <a:srgbClr val="A92794"/>
                </a:solidFill>
              </a:rPr>
              <a:t> </a:t>
            </a:r>
            <a:r>
              <a:rPr lang="fr-FR" dirty="0"/>
              <a:t>(</a:t>
            </a:r>
            <a:r>
              <a:rPr lang="fr-FR" dirty="0" err="1"/>
              <a:t>Diatom</a:t>
            </a:r>
            <a:r>
              <a:rPr lang="fr-FR" dirty="0"/>
              <a:t> </a:t>
            </a:r>
            <a:r>
              <a:rPr lang="fr-FR" dirty="0" err="1"/>
              <a:t>Functional</a:t>
            </a:r>
            <a:r>
              <a:rPr lang="fr-FR" dirty="0"/>
              <a:t> </a:t>
            </a:r>
            <a:r>
              <a:rPr lang="fr-FR" dirty="0" err="1"/>
              <a:t>Genomics</a:t>
            </a:r>
            <a:r>
              <a:rPr lang="fr-FR" dirty="0"/>
              <a:t>, LCQB</a:t>
            </a:r>
            <a:r>
              <a:rPr lang="fr-FR" dirty="0" smtClean="0"/>
              <a:t>)</a:t>
            </a:r>
            <a:endParaRPr lang="fr-FR" dirty="0"/>
          </a:p>
          <a:p>
            <a:r>
              <a:rPr lang="fr-FR" dirty="0" smtClean="0">
                <a:solidFill>
                  <a:srgbClr val="A92794"/>
                </a:solidFill>
              </a:rPr>
              <a:t>Maurizio </a:t>
            </a:r>
            <a:r>
              <a:rPr lang="fr-FR" dirty="0" err="1" smtClean="0">
                <a:solidFill>
                  <a:srgbClr val="A92794"/>
                </a:solidFill>
              </a:rPr>
              <a:t>Ribeira</a:t>
            </a:r>
            <a:r>
              <a:rPr lang="fr-FR" dirty="0" smtClean="0">
                <a:solidFill>
                  <a:srgbClr val="A92794"/>
                </a:solidFill>
              </a:rPr>
              <a:t> d’</a:t>
            </a:r>
            <a:r>
              <a:rPr lang="fr-FR" dirty="0" err="1" smtClean="0">
                <a:solidFill>
                  <a:srgbClr val="A92794"/>
                </a:solidFill>
              </a:rPr>
              <a:t>Alcalà</a:t>
            </a:r>
            <a:r>
              <a:rPr lang="fr-FR" dirty="0" smtClean="0">
                <a:solidFill>
                  <a:srgbClr val="A92794"/>
                </a:solidFill>
              </a:rPr>
              <a:t> </a:t>
            </a:r>
            <a:r>
              <a:rPr lang="fr-FR" dirty="0" smtClean="0"/>
              <a:t>(SZ </a:t>
            </a:r>
            <a:r>
              <a:rPr lang="fr-FR" dirty="0" err="1" smtClean="0"/>
              <a:t>A.Dorhn</a:t>
            </a:r>
            <a:r>
              <a:rPr lang="fr-FR" dirty="0" smtClean="0"/>
              <a:t>, </a:t>
            </a:r>
            <a:r>
              <a:rPr lang="fr-FR" dirty="0" err="1" smtClean="0"/>
              <a:t>Italy</a:t>
            </a:r>
            <a:r>
              <a:rPr lang="fr-FR" dirty="0" smtClean="0"/>
              <a:t>)</a:t>
            </a:r>
          </a:p>
          <a:p>
            <a:r>
              <a:rPr lang="fr-FR" dirty="0" smtClean="0">
                <a:solidFill>
                  <a:srgbClr val="A92794"/>
                </a:solidFill>
              </a:rPr>
              <a:t>Thomas </a:t>
            </a:r>
            <a:r>
              <a:rPr lang="fr-FR" dirty="0" err="1" smtClean="0">
                <a:solidFill>
                  <a:srgbClr val="A92794"/>
                </a:solidFill>
              </a:rPr>
              <a:t>Mock</a:t>
            </a:r>
            <a:r>
              <a:rPr lang="fr-FR" dirty="0" smtClean="0">
                <a:solidFill>
                  <a:srgbClr val="A92794"/>
                </a:solidFill>
              </a:rPr>
              <a:t> </a:t>
            </a:r>
            <a:r>
              <a:rPr lang="fr-FR" dirty="0" smtClean="0"/>
              <a:t>(</a:t>
            </a:r>
            <a:r>
              <a:rPr lang="fr-FR" dirty="0" err="1" smtClean="0"/>
              <a:t>University</a:t>
            </a:r>
            <a:r>
              <a:rPr lang="fr-FR" dirty="0" smtClean="0"/>
              <a:t> of East </a:t>
            </a:r>
            <a:r>
              <a:rPr lang="fr-FR" dirty="0" err="1" smtClean="0"/>
              <a:t>Anglia</a:t>
            </a:r>
            <a:r>
              <a:rPr lang="fr-FR" dirty="0" smtClean="0"/>
              <a:t>, UK)</a:t>
            </a:r>
            <a:endParaRPr lang="fr-FR" dirty="0"/>
          </a:p>
        </p:txBody>
      </p:sp>
      <p:sp>
        <p:nvSpPr>
          <p:cNvPr id="15" name="ZoneTexte 8"/>
          <p:cNvSpPr txBox="1"/>
          <p:nvPr/>
        </p:nvSpPr>
        <p:spPr>
          <a:xfrm>
            <a:off x="683568" y="2924944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Alessandra Carbone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83568" y="3648625"/>
            <a:ext cx="1512168" cy="1504967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71600" y="3800944"/>
            <a:ext cx="907069" cy="120032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Your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name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here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7744" y="3789040"/>
            <a:ext cx="387798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Postdoc position available</a:t>
            </a:r>
          </a:p>
          <a:p>
            <a:r>
              <a:rPr lang="en-US" sz="2400" dirty="0"/>
              <a:t>C</a:t>
            </a:r>
            <a:r>
              <a:rPr lang="en-US" sz="2400" dirty="0" smtClean="0"/>
              <a:t>ontact us:</a:t>
            </a:r>
            <a:endParaRPr lang="en-US" sz="2400" dirty="0"/>
          </a:p>
          <a:p>
            <a:r>
              <a:rPr lang="en-US" sz="2400" dirty="0" err="1" smtClean="0"/>
              <a:t>alessandra.carbone@upmc.fr</a:t>
            </a:r>
            <a:endParaRPr lang="en-US" sz="24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592" y="404664"/>
            <a:ext cx="1728192" cy="242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64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864096"/>
          </a:xfrm>
        </p:spPr>
        <p:txBody>
          <a:bodyPr>
            <a:noAutofit/>
          </a:bodyPr>
          <a:lstStyle/>
          <a:p>
            <a:r>
              <a:rPr lang="en-US" sz="3200" dirty="0" smtClean="0"/>
              <a:t>Lab. of Computational and Quantitative biology</a:t>
            </a:r>
            <a:r>
              <a:rPr lang="en-US" sz="3200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71411" y="1530208"/>
            <a:ext cx="16536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In </a:t>
            </a:r>
            <a:r>
              <a:rPr lang="en-US" sz="3200" i="1" dirty="0" err="1" smtClean="0"/>
              <a:t>silico</a:t>
            </a:r>
            <a:endParaRPr lang="en-US" sz="32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568831" y="1544034"/>
            <a:ext cx="14713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In vivo</a:t>
            </a:r>
            <a:endParaRPr lang="en-US" sz="3200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1" y="5429154"/>
            <a:ext cx="9237679" cy="14562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07803" y="6336196"/>
            <a:ext cx="2916183" cy="400110"/>
          </a:xfrm>
          <a:prstGeom prst="rect">
            <a:avLst/>
          </a:prstGeom>
          <a:solidFill>
            <a:schemeClr val="bg1">
              <a:lumMod val="50000"/>
              <a:alpha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http://</a:t>
            </a:r>
            <a:r>
              <a:rPr lang="en-US" sz="2000" dirty="0" err="1" smtClean="0">
                <a:solidFill>
                  <a:schemeClr val="bg1"/>
                </a:solidFill>
                <a:latin typeface="Calibri"/>
                <a:cs typeface="Calibri"/>
              </a:rPr>
              <a:t>www.lcqb.upmc.fr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cs typeface="Calibri"/>
              </a:rPr>
              <a:t>/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2219380"/>
            <a:ext cx="33494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Analytical genomics</a:t>
            </a:r>
            <a:endParaRPr lang="en-US" sz="2400" b="1" dirty="0"/>
          </a:p>
          <a:p>
            <a:r>
              <a:rPr lang="en-US" sz="2400" dirty="0" smtClean="0"/>
              <a:t>Genomic Physics</a:t>
            </a:r>
          </a:p>
          <a:p>
            <a:r>
              <a:rPr lang="en-US" sz="2400" dirty="0" smtClean="0"/>
              <a:t>Statistical Genomics</a:t>
            </a:r>
          </a:p>
          <a:p>
            <a:r>
              <a:rPr lang="en-US" sz="2400" dirty="0" smtClean="0"/>
              <a:t>Mathematical Modeling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860534" y="2205537"/>
            <a:ext cx="288793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Diatom genomics </a:t>
            </a:r>
          </a:p>
          <a:p>
            <a:r>
              <a:rPr lang="en-US" sz="2400" dirty="0" smtClean="0"/>
              <a:t>Genetic networks</a:t>
            </a:r>
          </a:p>
          <a:p>
            <a:r>
              <a:rPr lang="en-US" sz="2400" dirty="0" smtClean="0"/>
              <a:t>Biology of genomes</a:t>
            </a:r>
            <a:endParaRPr lang="en-US" sz="2400" dirty="0"/>
          </a:p>
        </p:txBody>
      </p:sp>
      <p:sp>
        <p:nvSpPr>
          <p:cNvPr id="14" name="Left-Right Arrow 13"/>
          <p:cNvSpPr/>
          <p:nvPr/>
        </p:nvSpPr>
        <p:spPr>
          <a:xfrm>
            <a:off x="3419872" y="1602216"/>
            <a:ext cx="2371907" cy="44076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588224" y="1115452"/>
            <a:ext cx="176465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Head A. Carbone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493" y="3933056"/>
            <a:ext cx="807494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Pierre and Marie Curie University </a:t>
            </a:r>
            <a:r>
              <a:rPr lang="en-US" dirty="0" smtClean="0"/>
              <a:t>– Paris center, more than 30k students</a:t>
            </a:r>
            <a:r>
              <a:rPr lang="en-US" dirty="0"/>
              <a:t>	</a:t>
            </a:r>
            <a:r>
              <a:rPr lang="en-US" dirty="0" smtClean="0"/>
              <a:t>					</a:t>
            </a:r>
          </a:p>
          <a:p>
            <a:r>
              <a:rPr lang="en-US" dirty="0" smtClean="0"/>
              <a:t> </a:t>
            </a:r>
          </a:p>
          <a:p>
            <a:r>
              <a:rPr lang="en-US" sz="2000" b="1" dirty="0" smtClean="0"/>
              <a:t>Master program in Bioinformatics (2x, from Biology or Computer Science).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6464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115888"/>
            <a:ext cx="8229600" cy="865187"/>
          </a:xfrm>
        </p:spPr>
        <p:txBody>
          <a:bodyPr/>
          <a:lstStyle/>
          <a:p>
            <a:r>
              <a:rPr lang="en-US" dirty="0" smtClean="0"/>
              <a:t>City of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9043" b="27575"/>
          <a:stretch/>
        </p:blipFill>
        <p:spPr>
          <a:xfrm>
            <a:off x="6084168" y="188640"/>
            <a:ext cx="2833488" cy="3008221"/>
          </a:xfrm>
          <a:prstGeom prst="rect">
            <a:avLst/>
          </a:prstGeom>
        </p:spPr>
      </p:pic>
      <p:pic>
        <p:nvPicPr>
          <p:cNvPr id="6" name="Picture 5" descr="CarteMetroNojhan_claire_cu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12704"/>
            <a:ext cx="5142120" cy="5056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0" y="4034780"/>
            <a:ext cx="3777176" cy="263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95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Microbial communities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59632" y="356994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15616" y="3569941"/>
            <a:ext cx="1745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Taxonomy</a:t>
            </a:r>
            <a:endParaRPr lang="en-US" sz="2800" b="1" dirty="0"/>
          </a:p>
        </p:txBody>
      </p:sp>
      <p:sp>
        <p:nvSpPr>
          <p:cNvPr id="13" name="Rectangle à coins arrondis 18"/>
          <p:cNvSpPr/>
          <p:nvPr/>
        </p:nvSpPr>
        <p:spPr>
          <a:xfrm>
            <a:off x="4355976" y="1462545"/>
            <a:ext cx="1728192" cy="14401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9"/>
          <p:cNvSpPr/>
          <p:nvPr/>
        </p:nvSpPr>
        <p:spPr>
          <a:xfrm>
            <a:off x="4211960" y="1750577"/>
            <a:ext cx="2096616" cy="14401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20"/>
          <p:cNvSpPr/>
          <p:nvPr/>
        </p:nvSpPr>
        <p:spPr>
          <a:xfrm>
            <a:off x="4355976" y="2038609"/>
            <a:ext cx="1587624" cy="14401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à coins arrondis 21"/>
          <p:cNvSpPr/>
          <p:nvPr/>
        </p:nvSpPr>
        <p:spPr>
          <a:xfrm>
            <a:off x="6228184" y="1462545"/>
            <a:ext cx="2088232" cy="14401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à coins arrondis 22"/>
          <p:cNvSpPr/>
          <p:nvPr/>
        </p:nvSpPr>
        <p:spPr>
          <a:xfrm>
            <a:off x="6075784" y="2038609"/>
            <a:ext cx="2096616" cy="14401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à coins arrondis 23"/>
          <p:cNvSpPr/>
          <p:nvPr/>
        </p:nvSpPr>
        <p:spPr>
          <a:xfrm>
            <a:off x="6427440" y="1750577"/>
            <a:ext cx="2096616" cy="14401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Image 3" descr="250px-Environmental_shotgun_sequenc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243" y="958489"/>
            <a:ext cx="1376653" cy="1905288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cxnSp>
        <p:nvCxnSpPr>
          <p:cNvPr id="54" name="Straight Arrow Connector 53"/>
          <p:cNvCxnSpPr/>
          <p:nvPr/>
        </p:nvCxnSpPr>
        <p:spPr>
          <a:xfrm>
            <a:off x="3635896" y="1750577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4"/>
          <a:srcRect r="9929"/>
          <a:stretch/>
        </p:blipFill>
        <p:spPr>
          <a:xfrm>
            <a:off x="179512" y="1102505"/>
            <a:ext cx="1584176" cy="1360264"/>
          </a:xfrm>
          <a:prstGeom prst="rect">
            <a:avLst/>
          </a:prstGeom>
        </p:spPr>
      </p:pic>
      <p:cxnSp>
        <p:nvCxnSpPr>
          <p:cNvPr id="56" name="Straight Arrow Connector 55"/>
          <p:cNvCxnSpPr/>
          <p:nvPr/>
        </p:nvCxnSpPr>
        <p:spPr>
          <a:xfrm>
            <a:off x="1763688" y="1750577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2123728" y="2326641"/>
            <a:ext cx="2664296" cy="11743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Group 88"/>
          <p:cNvGrpSpPr/>
          <p:nvPr/>
        </p:nvGrpSpPr>
        <p:grpSpPr>
          <a:xfrm>
            <a:off x="4644008" y="2420888"/>
            <a:ext cx="4312096" cy="2556212"/>
            <a:chOff x="4644008" y="2420888"/>
            <a:chExt cx="4312096" cy="2556212"/>
          </a:xfrm>
        </p:grpSpPr>
        <p:sp>
          <p:nvSpPr>
            <p:cNvPr id="66" name="Rectangle à coins arrondis 23"/>
            <p:cNvSpPr/>
            <p:nvPr/>
          </p:nvSpPr>
          <p:spPr>
            <a:xfrm>
              <a:off x="6859488" y="4528284"/>
              <a:ext cx="2096616" cy="144016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Rectangle à coins arrondis 18"/>
            <p:cNvSpPr/>
            <p:nvPr/>
          </p:nvSpPr>
          <p:spPr>
            <a:xfrm>
              <a:off x="4788024" y="4240252"/>
              <a:ext cx="1728192" cy="144016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Rectangle à coins arrondis 19"/>
            <p:cNvSpPr/>
            <p:nvPr/>
          </p:nvSpPr>
          <p:spPr>
            <a:xfrm>
              <a:off x="4644008" y="4528284"/>
              <a:ext cx="2096616" cy="144016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Rectangle à coins arrondis 20"/>
            <p:cNvSpPr/>
            <p:nvPr/>
          </p:nvSpPr>
          <p:spPr>
            <a:xfrm>
              <a:off x="4788024" y="4816316"/>
              <a:ext cx="1587624" cy="144016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Rectangle à coins arrondis 21"/>
            <p:cNvSpPr/>
            <p:nvPr/>
          </p:nvSpPr>
          <p:spPr>
            <a:xfrm>
              <a:off x="6660232" y="4240252"/>
              <a:ext cx="2088232" cy="144016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Rectangle à coins arrondis 22"/>
            <p:cNvSpPr/>
            <p:nvPr/>
          </p:nvSpPr>
          <p:spPr>
            <a:xfrm>
              <a:off x="6507832" y="4816316"/>
              <a:ext cx="2096616" cy="144016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95370" y="3501008"/>
              <a:ext cx="21365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Biochemistry</a:t>
              </a:r>
              <a:endParaRPr lang="en-US" sz="2800" b="1" dirty="0"/>
            </a:p>
          </p:txBody>
        </p:sp>
        <p:sp>
          <p:nvSpPr>
            <p:cNvPr id="24" name="Rectangle à coins arrondis 4"/>
            <p:cNvSpPr/>
            <p:nvPr/>
          </p:nvSpPr>
          <p:spPr>
            <a:xfrm>
              <a:off x="6777580" y="4248636"/>
              <a:ext cx="313184" cy="144016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à coins arrondis 5"/>
            <p:cNvSpPr/>
            <p:nvPr/>
          </p:nvSpPr>
          <p:spPr>
            <a:xfrm>
              <a:off x="5347320" y="4541019"/>
              <a:ext cx="304800" cy="14401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à coins arrondis 6"/>
            <p:cNvSpPr/>
            <p:nvPr/>
          </p:nvSpPr>
          <p:spPr>
            <a:xfrm>
              <a:off x="4843264" y="4541019"/>
              <a:ext cx="304800" cy="144016"/>
            </a:xfrm>
            <a:prstGeom prst="round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à coins arrondis 9"/>
            <p:cNvSpPr/>
            <p:nvPr/>
          </p:nvSpPr>
          <p:spPr>
            <a:xfrm>
              <a:off x="6114256" y="4541019"/>
              <a:ext cx="304800" cy="152400"/>
            </a:xfrm>
            <a:prstGeom prst="roundRect">
              <a:avLst/>
            </a:prstGeom>
            <a:solidFill>
              <a:srgbClr val="FE3EF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à coins arrondis 48"/>
            <p:cNvSpPr/>
            <p:nvPr/>
          </p:nvSpPr>
          <p:spPr>
            <a:xfrm>
              <a:off x="5047483" y="4248636"/>
              <a:ext cx="304800" cy="144016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à coins arrondis 50"/>
            <p:cNvSpPr/>
            <p:nvPr/>
          </p:nvSpPr>
          <p:spPr>
            <a:xfrm>
              <a:off x="7345376" y="4248636"/>
              <a:ext cx="304800" cy="144016"/>
            </a:xfrm>
            <a:prstGeom prst="roundRect">
              <a:avLst/>
            </a:prstGeom>
            <a:solidFill>
              <a:srgbClr val="03B1B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Rectangle à coins arrondis 59"/>
            <p:cNvSpPr/>
            <p:nvPr/>
          </p:nvSpPr>
          <p:spPr>
            <a:xfrm>
              <a:off x="5938083" y="4240252"/>
              <a:ext cx="304800" cy="152400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Rectangle à coins arrondis 60"/>
            <p:cNvSpPr/>
            <p:nvPr/>
          </p:nvSpPr>
          <p:spPr>
            <a:xfrm>
              <a:off x="5019018" y="4833084"/>
              <a:ext cx="304800" cy="144016"/>
            </a:xfrm>
            <a:prstGeom prst="roundRect">
              <a:avLst/>
            </a:prstGeom>
            <a:solidFill>
              <a:srgbClr val="03B1B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Rectangle à coins arrondis 61"/>
            <p:cNvSpPr/>
            <p:nvPr/>
          </p:nvSpPr>
          <p:spPr>
            <a:xfrm>
              <a:off x="5469062" y="4799548"/>
              <a:ext cx="304800" cy="144016"/>
            </a:xfrm>
            <a:prstGeom prst="round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Rectangle à coins arrondis 62"/>
            <p:cNvSpPr/>
            <p:nvPr/>
          </p:nvSpPr>
          <p:spPr>
            <a:xfrm>
              <a:off x="7819975" y="4248636"/>
              <a:ext cx="246112" cy="1524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Rectangle à coins arrondis 63"/>
            <p:cNvSpPr/>
            <p:nvPr/>
          </p:nvSpPr>
          <p:spPr>
            <a:xfrm>
              <a:off x="8273578" y="4252070"/>
              <a:ext cx="246112" cy="144016"/>
            </a:xfrm>
            <a:prstGeom prst="roundRect">
              <a:avLst/>
            </a:prstGeom>
            <a:solidFill>
              <a:srgbClr val="E437DD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à coins arrondis 64"/>
            <p:cNvSpPr/>
            <p:nvPr/>
          </p:nvSpPr>
          <p:spPr>
            <a:xfrm>
              <a:off x="5937380" y="4807932"/>
              <a:ext cx="304800" cy="144016"/>
            </a:xfrm>
            <a:prstGeom prst="round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Rectangle à coins arrondis 65"/>
            <p:cNvSpPr/>
            <p:nvPr/>
          </p:nvSpPr>
          <p:spPr>
            <a:xfrm>
              <a:off x="7579568" y="4554473"/>
              <a:ext cx="304800" cy="14401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Rectangle à coins arrondis 66"/>
            <p:cNvSpPr/>
            <p:nvPr/>
          </p:nvSpPr>
          <p:spPr>
            <a:xfrm>
              <a:off x="7014089" y="4541019"/>
              <a:ext cx="304800" cy="152400"/>
            </a:xfrm>
            <a:prstGeom prst="round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Rectangle à coins arrondis 67"/>
            <p:cNvSpPr/>
            <p:nvPr/>
          </p:nvSpPr>
          <p:spPr>
            <a:xfrm>
              <a:off x="8053536" y="4536668"/>
              <a:ext cx="246112" cy="1524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Rectangle à coins arrondis 68"/>
            <p:cNvSpPr/>
            <p:nvPr/>
          </p:nvSpPr>
          <p:spPr>
            <a:xfrm>
              <a:off x="8507288" y="4536668"/>
              <a:ext cx="304800" cy="144016"/>
            </a:xfrm>
            <a:prstGeom prst="round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0" name="Straight Arrow Connector 59"/>
            <p:cNvCxnSpPr>
              <a:endCxn id="6" idx="0"/>
            </p:cNvCxnSpPr>
            <p:nvPr/>
          </p:nvCxnSpPr>
          <p:spPr>
            <a:xfrm>
              <a:off x="5004048" y="2420888"/>
              <a:ext cx="1659621" cy="108012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Rectangle à coins arrondis 18"/>
          <p:cNvSpPr/>
          <p:nvPr/>
        </p:nvSpPr>
        <p:spPr>
          <a:xfrm>
            <a:off x="187896" y="4146005"/>
            <a:ext cx="1728192" cy="14401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à coins arrondis 19"/>
          <p:cNvSpPr/>
          <p:nvPr/>
        </p:nvSpPr>
        <p:spPr>
          <a:xfrm>
            <a:off x="43880" y="4434037"/>
            <a:ext cx="2096616" cy="14401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à coins arrondis 20"/>
          <p:cNvSpPr/>
          <p:nvPr/>
        </p:nvSpPr>
        <p:spPr>
          <a:xfrm>
            <a:off x="187896" y="4722069"/>
            <a:ext cx="1587624" cy="14401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à coins arrondis 21"/>
          <p:cNvSpPr/>
          <p:nvPr/>
        </p:nvSpPr>
        <p:spPr>
          <a:xfrm>
            <a:off x="2060104" y="4146005"/>
            <a:ext cx="2088232" cy="14401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Rectangle à coins arrondis 22"/>
          <p:cNvSpPr/>
          <p:nvPr/>
        </p:nvSpPr>
        <p:spPr>
          <a:xfrm>
            <a:off x="1907704" y="4722069"/>
            <a:ext cx="2096616" cy="14401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à coins arrondis 23"/>
          <p:cNvSpPr/>
          <p:nvPr/>
        </p:nvSpPr>
        <p:spPr>
          <a:xfrm>
            <a:off x="2259360" y="4434037"/>
            <a:ext cx="2096616" cy="144016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9" name="Group 78"/>
          <p:cNvGrpSpPr/>
          <p:nvPr/>
        </p:nvGrpSpPr>
        <p:grpSpPr>
          <a:xfrm>
            <a:off x="971600" y="4104456"/>
            <a:ext cx="2160240" cy="1916832"/>
            <a:chOff x="827584" y="4941168"/>
            <a:chExt cx="2160240" cy="1916832"/>
          </a:xfrm>
        </p:grpSpPr>
        <p:sp>
          <p:nvSpPr>
            <p:cNvPr id="78" name="Rectangle 77"/>
            <p:cNvSpPr/>
            <p:nvPr/>
          </p:nvSpPr>
          <p:spPr>
            <a:xfrm>
              <a:off x="827584" y="4941168"/>
              <a:ext cx="2160240" cy="19168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1043608" y="4999484"/>
              <a:ext cx="1728192" cy="1800200"/>
              <a:chOff x="251520" y="4221088"/>
              <a:chExt cx="1728192" cy="1800200"/>
            </a:xfrm>
          </p:grpSpPr>
          <p:sp>
            <p:nvSpPr>
              <p:cNvPr id="73" name="Pie 72"/>
              <p:cNvSpPr/>
              <p:nvPr/>
            </p:nvSpPr>
            <p:spPr>
              <a:xfrm>
                <a:off x="251520" y="4293096"/>
                <a:ext cx="1656184" cy="1728192"/>
              </a:xfrm>
              <a:prstGeom prst="pie">
                <a:avLst>
                  <a:gd name="adj1" fmla="val 6412942"/>
                  <a:gd name="adj2" fmla="val 11377074"/>
                </a:avLst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Pie 73"/>
              <p:cNvSpPr/>
              <p:nvPr/>
            </p:nvSpPr>
            <p:spPr>
              <a:xfrm>
                <a:off x="323528" y="4293096"/>
                <a:ext cx="1656184" cy="1728192"/>
              </a:xfrm>
              <a:prstGeom prst="pie">
                <a:avLst>
                  <a:gd name="adj1" fmla="val 19580272"/>
                  <a:gd name="adj2" fmla="val 6304095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Pie 74"/>
              <p:cNvSpPr/>
              <p:nvPr/>
            </p:nvSpPr>
            <p:spPr>
              <a:xfrm>
                <a:off x="323528" y="4221088"/>
                <a:ext cx="1656184" cy="1728192"/>
              </a:xfrm>
              <a:prstGeom prst="pie">
                <a:avLst>
                  <a:gd name="adj1" fmla="val 14303682"/>
                  <a:gd name="adj2" fmla="val 19451739"/>
                </a:avLst>
              </a:prstGeom>
              <a:solidFill>
                <a:srgbClr val="6B6B6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6" name="Pie 75"/>
              <p:cNvSpPr/>
              <p:nvPr/>
            </p:nvSpPr>
            <p:spPr>
              <a:xfrm>
                <a:off x="251520" y="4221088"/>
                <a:ext cx="1656184" cy="1728192"/>
              </a:xfrm>
              <a:prstGeom prst="pie">
                <a:avLst>
                  <a:gd name="adj1" fmla="val 11674828"/>
                  <a:gd name="adj2" fmla="val 14046625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88" name="ZoneTexte 9"/>
          <p:cNvSpPr txBox="1"/>
          <p:nvPr/>
        </p:nvSpPr>
        <p:spPr>
          <a:xfrm>
            <a:off x="410059" y="4437112"/>
            <a:ext cx="8194389" cy="138499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 smtClean="0">
                <a:solidFill>
                  <a:srgbClr val="C20B2D"/>
                </a:solidFill>
              </a:rPr>
              <a:t>What</a:t>
            </a:r>
            <a:r>
              <a:rPr lang="fr-FR" sz="2800" dirty="0" smtClean="0">
                <a:solidFill>
                  <a:srgbClr val="C20B2D"/>
                </a:solidFill>
              </a:rPr>
              <a:t> </a:t>
            </a:r>
            <a:r>
              <a:rPr lang="fr-FR" sz="2800" dirty="0" err="1" smtClean="0">
                <a:solidFill>
                  <a:srgbClr val="C20B2D"/>
                </a:solidFill>
              </a:rPr>
              <a:t>is</a:t>
            </a:r>
            <a:r>
              <a:rPr lang="fr-FR" sz="2800" dirty="0" smtClean="0">
                <a:solidFill>
                  <a:srgbClr val="C20B2D"/>
                </a:solidFill>
              </a:rPr>
              <a:t> the structure of the </a:t>
            </a:r>
            <a:r>
              <a:rPr lang="fr-FR" sz="2800" dirty="0" err="1" smtClean="0">
                <a:solidFill>
                  <a:srgbClr val="C20B2D"/>
                </a:solidFill>
              </a:rPr>
              <a:t>community</a:t>
            </a:r>
            <a:r>
              <a:rPr lang="fr-FR" sz="2800" dirty="0" smtClean="0">
                <a:solidFill>
                  <a:srgbClr val="C20B2D"/>
                </a:solidFill>
              </a:rPr>
              <a:t>? </a:t>
            </a:r>
          </a:p>
          <a:p>
            <a:pPr algn="ctr"/>
            <a:r>
              <a:rPr lang="fr-FR" sz="2800" dirty="0" err="1" smtClean="0">
                <a:solidFill>
                  <a:srgbClr val="C20B2D"/>
                </a:solidFill>
              </a:rPr>
              <a:t>What</a:t>
            </a:r>
            <a:r>
              <a:rPr lang="fr-FR" sz="2800" dirty="0" smtClean="0">
                <a:solidFill>
                  <a:srgbClr val="C20B2D"/>
                </a:solidFill>
              </a:rPr>
              <a:t> </a:t>
            </a:r>
            <a:r>
              <a:rPr lang="fr-FR" sz="2800" dirty="0" err="1" smtClean="0">
                <a:solidFill>
                  <a:srgbClr val="C20B2D"/>
                </a:solidFill>
              </a:rPr>
              <a:t>is</a:t>
            </a:r>
            <a:r>
              <a:rPr lang="fr-FR" sz="2800" dirty="0" smtClean="0">
                <a:solidFill>
                  <a:srgbClr val="C20B2D"/>
                </a:solidFill>
              </a:rPr>
              <a:t> </a:t>
            </a:r>
            <a:r>
              <a:rPr lang="fr-FR" sz="2800" dirty="0" err="1" smtClean="0">
                <a:solidFill>
                  <a:srgbClr val="C20B2D"/>
                </a:solidFill>
              </a:rPr>
              <a:t>functionally</a:t>
            </a:r>
            <a:r>
              <a:rPr lang="fr-FR" sz="2800" dirty="0" smtClean="0">
                <a:solidFill>
                  <a:srgbClr val="C20B2D"/>
                </a:solidFill>
              </a:rPr>
              <a:t> </a:t>
            </a:r>
            <a:r>
              <a:rPr lang="fr-FR" sz="2800" dirty="0" err="1" smtClean="0">
                <a:solidFill>
                  <a:srgbClr val="C20B2D"/>
                </a:solidFill>
              </a:rPr>
              <a:t>done</a:t>
            </a:r>
            <a:r>
              <a:rPr lang="fr-FR" sz="2800" dirty="0" smtClean="0">
                <a:solidFill>
                  <a:srgbClr val="C20B2D"/>
                </a:solidFill>
              </a:rPr>
              <a:t> by the </a:t>
            </a:r>
            <a:r>
              <a:rPr lang="fr-FR" sz="2800" b="1" dirty="0" err="1" smtClean="0">
                <a:solidFill>
                  <a:srgbClr val="C20B2D"/>
                </a:solidFill>
              </a:rPr>
              <a:t>community</a:t>
            </a:r>
            <a:r>
              <a:rPr lang="fr-FR" sz="2800" dirty="0" smtClean="0">
                <a:solidFill>
                  <a:srgbClr val="C20B2D"/>
                </a:solidFill>
              </a:rPr>
              <a:t>? </a:t>
            </a:r>
          </a:p>
          <a:p>
            <a:pPr algn="ctr"/>
            <a:r>
              <a:rPr lang="fr-FR" sz="2800" dirty="0" err="1" smtClean="0">
                <a:solidFill>
                  <a:srgbClr val="C20B2D"/>
                </a:solidFill>
              </a:rPr>
              <a:t>What</a:t>
            </a:r>
            <a:r>
              <a:rPr lang="fr-FR" sz="2800" dirty="0" smtClean="0">
                <a:solidFill>
                  <a:srgbClr val="C20B2D"/>
                </a:solidFill>
              </a:rPr>
              <a:t> </a:t>
            </a:r>
            <a:r>
              <a:rPr lang="fr-FR" sz="2800" dirty="0" err="1" smtClean="0">
                <a:solidFill>
                  <a:srgbClr val="C20B2D"/>
                </a:solidFill>
              </a:rPr>
              <a:t>is</a:t>
            </a:r>
            <a:r>
              <a:rPr lang="fr-FR" sz="2800" dirty="0" smtClean="0">
                <a:solidFill>
                  <a:srgbClr val="C20B2D"/>
                </a:solidFill>
              </a:rPr>
              <a:t> </a:t>
            </a:r>
            <a:r>
              <a:rPr lang="fr-FR" sz="2800" dirty="0" err="1" smtClean="0">
                <a:solidFill>
                  <a:srgbClr val="C20B2D"/>
                </a:solidFill>
              </a:rPr>
              <a:t>functionally</a:t>
            </a:r>
            <a:r>
              <a:rPr lang="fr-FR" sz="2800" dirty="0" smtClean="0">
                <a:solidFill>
                  <a:srgbClr val="C20B2D"/>
                </a:solidFill>
              </a:rPr>
              <a:t> </a:t>
            </a:r>
            <a:r>
              <a:rPr lang="fr-FR" sz="2800" dirty="0" err="1" smtClean="0">
                <a:solidFill>
                  <a:srgbClr val="C20B2D"/>
                </a:solidFill>
              </a:rPr>
              <a:t>done</a:t>
            </a:r>
            <a:r>
              <a:rPr lang="fr-FR" sz="2800" dirty="0" smtClean="0">
                <a:solidFill>
                  <a:srgbClr val="C20B2D"/>
                </a:solidFill>
              </a:rPr>
              <a:t> by the </a:t>
            </a:r>
            <a:r>
              <a:rPr lang="fr-FR" sz="2800" b="1" dirty="0" err="1" smtClean="0">
                <a:solidFill>
                  <a:srgbClr val="C20B2D"/>
                </a:solidFill>
              </a:rPr>
              <a:t>subcommunities</a:t>
            </a:r>
            <a:r>
              <a:rPr lang="fr-FR" sz="2800" dirty="0" smtClean="0">
                <a:solidFill>
                  <a:srgbClr val="C20B2D"/>
                </a:solidFill>
              </a:rPr>
              <a:t>? </a:t>
            </a:r>
            <a:endParaRPr lang="fr-FR" sz="2800" dirty="0">
              <a:solidFill>
                <a:srgbClr val="C20B2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17503" y="3717032"/>
            <a:ext cx="99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(on CDS)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086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88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33"/>
          <p:cNvGrpSpPr/>
          <p:nvPr/>
        </p:nvGrpSpPr>
        <p:grpSpPr>
          <a:xfrm>
            <a:off x="3131840" y="5078620"/>
            <a:ext cx="5014665" cy="1014676"/>
            <a:chOff x="682975" y="685800"/>
            <a:chExt cx="8266534" cy="171602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pic>
          <p:nvPicPr>
            <p:cNvPr id="37" name="Image 36" descr="metabolic stri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910" y="685800"/>
              <a:ext cx="8229599" cy="701344"/>
            </a:xfrm>
            <a:prstGeom prst="rect">
              <a:avLst/>
            </a:prstGeom>
          </p:spPr>
        </p:pic>
        <p:pic>
          <p:nvPicPr>
            <p:cNvPr id="38" name="Image 37" descr="metabolic scale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2975" y="1600200"/>
              <a:ext cx="7010399" cy="801620"/>
            </a:xfrm>
            <a:prstGeom prst="rect">
              <a:avLst/>
            </a:prstGeom>
          </p:spPr>
        </p:pic>
      </p:grpSp>
      <p:sp>
        <p:nvSpPr>
          <p:cNvPr id="39" name="ZoneTexte 38"/>
          <p:cNvSpPr txBox="1"/>
          <p:nvPr/>
        </p:nvSpPr>
        <p:spPr>
          <a:xfrm>
            <a:off x="292619" y="5068197"/>
            <a:ext cx="29839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0000"/>
                </a:solidFill>
              </a:rPr>
              <a:t>Identification of the </a:t>
            </a:r>
            <a:r>
              <a:rPr lang="fr-FR" sz="2000" dirty="0" err="1" smtClean="0">
                <a:solidFill>
                  <a:srgbClr val="000000"/>
                </a:solidFill>
              </a:rPr>
              <a:t>community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metabolic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preferences</a:t>
            </a:r>
            <a:endParaRPr lang="fr-FR" sz="2000" dirty="0">
              <a:solidFill>
                <a:srgbClr val="00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79512" y="1052736"/>
            <a:ext cx="2684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Domain annotation of CDS fragments</a:t>
            </a:r>
            <a:endParaRPr lang="fr-FR" sz="2000" dirty="0"/>
          </a:p>
        </p:txBody>
      </p:sp>
      <p:grpSp>
        <p:nvGrpSpPr>
          <p:cNvPr id="6" name="Grouper 56"/>
          <p:cNvGrpSpPr/>
          <p:nvPr/>
        </p:nvGrpSpPr>
        <p:grpSpPr>
          <a:xfrm>
            <a:off x="2987824" y="1231687"/>
            <a:ext cx="3490343" cy="300335"/>
            <a:chOff x="4113879" y="4195465"/>
            <a:chExt cx="3963321" cy="300335"/>
          </a:xfrm>
        </p:grpSpPr>
        <p:cxnSp>
          <p:nvCxnSpPr>
            <p:cNvPr id="45" name="Connecteur droit 44"/>
            <p:cNvCxnSpPr/>
            <p:nvPr/>
          </p:nvCxnSpPr>
          <p:spPr>
            <a:xfrm>
              <a:off x="4113879" y="4347865"/>
              <a:ext cx="3963321" cy="158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4560486" y="4195465"/>
              <a:ext cx="1148530" cy="300335"/>
            </a:xfrm>
            <a:prstGeom prst="rect">
              <a:avLst/>
            </a:prstGeom>
            <a:solidFill>
              <a:srgbClr val="329FCD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096706" y="4195465"/>
              <a:ext cx="833147" cy="30033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Rectangle à coins arrondis 48"/>
            <p:cNvSpPr/>
            <p:nvPr/>
          </p:nvSpPr>
          <p:spPr>
            <a:xfrm>
              <a:off x="6553200" y="4195465"/>
              <a:ext cx="386053" cy="300335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1691680" y="1844824"/>
            <a:ext cx="42073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/>
              <a:t>I</a:t>
            </a:r>
            <a:r>
              <a:rPr lang="fr-FR" sz="1400" dirty="0" err="1" smtClean="0"/>
              <a:t>ndividual</a:t>
            </a:r>
            <a:r>
              <a:rPr lang="fr-FR" sz="1400" dirty="0" smtClean="0"/>
              <a:t> </a:t>
            </a:r>
            <a:r>
              <a:rPr lang="fr-FR" sz="1400" dirty="0"/>
              <a:t>structural </a:t>
            </a:r>
            <a:r>
              <a:rPr lang="fr-FR" sz="1400" dirty="0" err="1" smtClean="0"/>
              <a:t>domain</a:t>
            </a:r>
            <a:r>
              <a:rPr lang="fr-FR" sz="1400" dirty="0" smtClean="0"/>
              <a:t>: 36—692aa.</a:t>
            </a:r>
          </a:p>
          <a:p>
            <a:pPr algn="ctr"/>
            <a:r>
              <a:rPr lang="fr-FR" sz="1400" dirty="0" smtClean="0"/>
              <a:t>90%</a:t>
            </a:r>
            <a:r>
              <a:rPr lang="fr-FR" sz="1400" dirty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&lt; 200 </a:t>
            </a:r>
            <a:r>
              <a:rPr lang="fr-FR" sz="1400" dirty="0" err="1" smtClean="0"/>
              <a:t>residues</a:t>
            </a:r>
            <a:r>
              <a:rPr lang="fr-FR" sz="1400" dirty="0" smtClean="0"/>
              <a:t>,</a:t>
            </a:r>
          </a:p>
          <a:p>
            <a:pPr algn="ctr"/>
            <a:r>
              <a:rPr lang="fr-FR" sz="1400" dirty="0" smtClean="0"/>
              <a:t> </a:t>
            </a:r>
            <a:r>
              <a:rPr lang="fr-FR" sz="1400" dirty="0" err="1" smtClean="0"/>
              <a:t>average</a:t>
            </a:r>
            <a:r>
              <a:rPr lang="fr-FR" sz="1400" dirty="0" smtClean="0"/>
              <a:t> </a:t>
            </a:r>
            <a:r>
              <a:rPr lang="fr-FR" sz="1400" dirty="0"/>
              <a:t>of </a:t>
            </a:r>
            <a:r>
              <a:rPr lang="fr-FR" sz="1400" dirty="0" err="1" smtClean="0"/>
              <a:t>approx</a:t>
            </a:r>
            <a:r>
              <a:rPr lang="fr-FR" sz="1400" dirty="0" smtClean="0"/>
              <a:t> </a:t>
            </a:r>
            <a:r>
              <a:rPr lang="fr-FR" sz="1400" dirty="0"/>
              <a:t>100 </a:t>
            </a:r>
            <a:r>
              <a:rPr lang="fr-FR" sz="1400" dirty="0" err="1" smtClean="0"/>
              <a:t>residues</a:t>
            </a:r>
            <a:endParaRPr lang="fr-FR" sz="1400" dirty="0"/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5364088" y="1628800"/>
            <a:ext cx="1080120" cy="2088232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6012160" y="1700808"/>
            <a:ext cx="504056" cy="864096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1052735"/>
            <a:ext cx="2636684" cy="3865139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1187624" y="2204864"/>
            <a:ext cx="576064" cy="237626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3779912" y="692696"/>
            <a:ext cx="3852746" cy="432048"/>
          </a:xfrm>
          <a:custGeom>
            <a:avLst/>
            <a:gdLst>
              <a:gd name="connsiteX0" fmla="*/ 3132666 w 3132666"/>
              <a:gd name="connsiteY0" fmla="*/ 660470 h 694337"/>
              <a:gd name="connsiteX1" fmla="*/ 1456266 w 3132666"/>
              <a:gd name="connsiteY1" fmla="*/ 70 h 694337"/>
              <a:gd name="connsiteX2" fmla="*/ 0 w 3132666"/>
              <a:gd name="connsiteY2" fmla="*/ 694337 h 69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32666" h="694337">
                <a:moveTo>
                  <a:pt x="3132666" y="660470"/>
                </a:moveTo>
                <a:cubicBezTo>
                  <a:pt x="2555521" y="327448"/>
                  <a:pt x="1978377" y="-5574"/>
                  <a:pt x="1456266" y="70"/>
                </a:cubicBezTo>
                <a:cubicBezTo>
                  <a:pt x="934155" y="5714"/>
                  <a:pt x="0" y="694337"/>
                  <a:pt x="0" y="694337"/>
                </a:cubicBezTo>
              </a:path>
            </a:pathLst>
          </a:cu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547664" y="6341258"/>
            <a:ext cx="5866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Genetic information is fragmented, lost, isolated, new.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770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7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lèche vers le bas 40"/>
          <p:cNvSpPr/>
          <p:nvPr/>
        </p:nvSpPr>
        <p:spPr>
          <a:xfrm>
            <a:off x="3886200" y="1916832"/>
            <a:ext cx="685800" cy="2209800"/>
          </a:xfrm>
          <a:prstGeom prst="downArrow">
            <a:avLst/>
          </a:prstGeom>
          <a:solidFill>
            <a:schemeClr val="bg1">
              <a:lumMod val="85000"/>
              <a:alpha val="25000"/>
            </a:schemeClr>
          </a:solidFill>
          <a:ln>
            <a:solidFill>
              <a:srgbClr val="7F7F7F">
                <a:alpha val="27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899592" y="2623592"/>
            <a:ext cx="7097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7F7F7F"/>
                </a:solidFill>
              </a:rPr>
              <a:t>An </a:t>
            </a:r>
            <a:r>
              <a:rPr lang="fr-FR" sz="2000" b="1" dirty="0" err="1" smtClean="0">
                <a:solidFill>
                  <a:srgbClr val="7F7F7F"/>
                </a:solidFill>
              </a:rPr>
              <a:t>improved</a:t>
            </a:r>
            <a:r>
              <a:rPr lang="fr-FR" sz="2000" dirty="0" smtClean="0">
                <a:solidFill>
                  <a:srgbClr val="7F7F7F"/>
                </a:solidFill>
              </a:rPr>
              <a:t> annotation </a:t>
            </a:r>
            <a:r>
              <a:rPr lang="fr-FR" sz="2000" dirty="0" err="1" smtClean="0">
                <a:solidFill>
                  <a:srgbClr val="7F7F7F"/>
                </a:solidFill>
              </a:rPr>
              <a:t>should</a:t>
            </a:r>
            <a:r>
              <a:rPr lang="fr-FR" sz="2000" dirty="0" smtClean="0">
                <a:solidFill>
                  <a:srgbClr val="7F7F7F"/>
                </a:solidFill>
              </a:rPr>
              <a:t> </a:t>
            </a:r>
            <a:r>
              <a:rPr lang="fr-FR" sz="2000" dirty="0" err="1" smtClean="0">
                <a:solidFill>
                  <a:srgbClr val="7F7F7F"/>
                </a:solidFill>
              </a:rPr>
              <a:t>provide</a:t>
            </a:r>
            <a:r>
              <a:rPr lang="fr-FR" sz="2000" dirty="0" smtClean="0">
                <a:solidFill>
                  <a:srgbClr val="7F7F7F"/>
                </a:solidFill>
              </a:rPr>
              <a:t> a </a:t>
            </a:r>
            <a:r>
              <a:rPr lang="fr-FR" sz="2000" dirty="0" err="1" smtClean="0">
                <a:solidFill>
                  <a:srgbClr val="7F7F7F"/>
                </a:solidFill>
              </a:rPr>
              <a:t>better</a:t>
            </a:r>
            <a:r>
              <a:rPr lang="fr-FR" sz="2000" dirty="0" smtClean="0">
                <a:solidFill>
                  <a:srgbClr val="7F7F7F"/>
                </a:solidFill>
              </a:rPr>
              <a:t> </a:t>
            </a:r>
            <a:r>
              <a:rPr lang="fr-FR" sz="2000" b="1" dirty="0" err="1" smtClean="0">
                <a:solidFill>
                  <a:srgbClr val="7F7F7F"/>
                </a:solidFill>
              </a:rPr>
              <a:t>resolution</a:t>
            </a:r>
            <a:r>
              <a:rPr lang="fr-FR" sz="2000" dirty="0" smtClean="0">
                <a:solidFill>
                  <a:srgbClr val="7F7F7F"/>
                </a:solidFill>
              </a:rPr>
              <a:t> </a:t>
            </a:r>
          </a:p>
          <a:p>
            <a:pPr algn="ctr"/>
            <a:r>
              <a:rPr lang="fr-FR" sz="2000" dirty="0" smtClean="0">
                <a:solidFill>
                  <a:srgbClr val="7F7F7F"/>
                </a:solidFill>
              </a:rPr>
              <a:t>of the </a:t>
            </a:r>
            <a:r>
              <a:rPr lang="fr-FR" sz="2000" dirty="0" err="1" smtClean="0">
                <a:solidFill>
                  <a:srgbClr val="7F7F7F"/>
                </a:solidFill>
              </a:rPr>
              <a:t>functional</a:t>
            </a:r>
            <a:r>
              <a:rPr lang="fr-FR" sz="2000" dirty="0" smtClean="0">
                <a:solidFill>
                  <a:srgbClr val="7F7F7F"/>
                </a:solidFill>
              </a:rPr>
              <a:t> </a:t>
            </a:r>
            <a:r>
              <a:rPr lang="fr-FR" sz="2000" dirty="0" err="1" smtClean="0">
                <a:solidFill>
                  <a:srgbClr val="7F7F7F"/>
                </a:solidFill>
              </a:rPr>
              <a:t>activity</a:t>
            </a:r>
            <a:r>
              <a:rPr lang="fr-FR" sz="2000" dirty="0" smtClean="0">
                <a:solidFill>
                  <a:srgbClr val="7F7F7F"/>
                </a:solidFill>
              </a:rPr>
              <a:t> of the  </a:t>
            </a:r>
            <a:r>
              <a:rPr lang="fr-FR" sz="2000" dirty="0" err="1" smtClean="0">
                <a:solidFill>
                  <a:srgbClr val="7F7F7F"/>
                </a:solidFill>
              </a:rPr>
              <a:t>community</a:t>
            </a:r>
            <a:endParaRPr lang="fr-FR" sz="2000" dirty="0">
              <a:solidFill>
                <a:srgbClr val="7F7F7F"/>
              </a:solidFill>
            </a:endParaRPr>
          </a:p>
        </p:txBody>
      </p:sp>
      <p:grpSp>
        <p:nvGrpSpPr>
          <p:cNvPr id="42" name="Grouper 41"/>
          <p:cNvGrpSpPr/>
          <p:nvPr/>
        </p:nvGrpSpPr>
        <p:grpSpPr>
          <a:xfrm>
            <a:off x="381000" y="457200"/>
            <a:ext cx="8305800" cy="1716020"/>
            <a:chOff x="381000" y="457200"/>
            <a:chExt cx="8305800" cy="1716020"/>
          </a:xfrm>
        </p:grpSpPr>
        <p:pic>
          <p:nvPicPr>
            <p:cNvPr id="12" name="Image 11" descr="metabolic strip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3000"/>
            </a:blip>
            <a:stretch>
              <a:fillRect/>
            </a:stretch>
          </p:blipFill>
          <p:spPr>
            <a:xfrm>
              <a:off x="457200" y="457200"/>
              <a:ext cx="8229600" cy="701344"/>
            </a:xfrm>
            <a:prstGeom prst="rect">
              <a:avLst/>
            </a:prstGeom>
            <a:noFill/>
          </p:spPr>
        </p:pic>
        <p:pic>
          <p:nvPicPr>
            <p:cNvPr id="13" name="Image 12" descr="metabolic scale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73000"/>
            </a:blip>
            <a:stretch>
              <a:fillRect/>
            </a:stretch>
          </p:blipFill>
          <p:spPr>
            <a:xfrm>
              <a:off x="381000" y="1371599"/>
              <a:ext cx="7010400" cy="801621"/>
            </a:xfrm>
            <a:prstGeom prst="rect">
              <a:avLst/>
            </a:prstGeom>
            <a:noFill/>
          </p:spPr>
        </p:pic>
      </p:grpSp>
      <p:grpSp>
        <p:nvGrpSpPr>
          <p:cNvPr id="40" name="Grouper 39"/>
          <p:cNvGrpSpPr/>
          <p:nvPr/>
        </p:nvGrpSpPr>
        <p:grpSpPr>
          <a:xfrm>
            <a:off x="381000" y="4468012"/>
            <a:ext cx="8305800" cy="1716020"/>
            <a:chOff x="381000" y="4760980"/>
            <a:chExt cx="8305800" cy="1716020"/>
          </a:xfrm>
        </p:grpSpPr>
        <p:grpSp>
          <p:nvGrpSpPr>
            <p:cNvPr id="28" name="Grouper 27"/>
            <p:cNvGrpSpPr/>
            <p:nvPr/>
          </p:nvGrpSpPr>
          <p:grpSpPr>
            <a:xfrm>
              <a:off x="381000" y="4760980"/>
              <a:ext cx="8305800" cy="1716020"/>
              <a:chOff x="381000" y="4760980"/>
              <a:chExt cx="8305800" cy="1716020"/>
            </a:xfrm>
          </p:grpSpPr>
          <p:grpSp>
            <p:nvGrpSpPr>
              <p:cNvPr id="14" name="Grouper 13"/>
              <p:cNvGrpSpPr/>
              <p:nvPr/>
            </p:nvGrpSpPr>
            <p:grpSpPr>
              <a:xfrm>
                <a:off x="381000" y="4760980"/>
                <a:ext cx="8305800" cy="1716020"/>
                <a:chOff x="533400" y="685800"/>
                <a:chExt cx="8305800" cy="1716020"/>
              </a:xfrm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grpSpPr>
            <p:pic>
              <p:nvPicPr>
                <p:cNvPr id="15" name="Image 14" descr="metabolic strip.jp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09600" y="685800"/>
                  <a:ext cx="8229600" cy="701344"/>
                </a:xfrm>
                <a:prstGeom prst="rect">
                  <a:avLst/>
                </a:prstGeom>
              </p:spPr>
            </p:pic>
            <p:pic>
              <p:nvPicPr>
                <p:cNvPr id="16" name="Image 15" descr="metabolic scale.jp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33400" y="1600199"/>
                  <a:ext cx="7010400" cy="801621"/>
                </a:xfrm>
                <a:prstGeom prst="rect">
                  <a:avLst/>
                </a:prstGeom>
              </p:spPr>
            </p:pic>
          </p:grpSp>
          <p:sp>
            <p:nvSpPr>
              <p:cNvPr id="17" name="Rectangle 16"/>
              <p:cNvSpPr/>
              <p:nvPr/>
            </p:nvSpPr>
            <p:spPr>
              <a:xfrm>
                <a:off x="493200" y="5257800"/>
                <a:ext cx="262800" cy="204524"/>
              </a:xfrm>
              <a:prstGeom prst="rect">
                <a:avLst/>
              </a:prstGeom>
              <a:solidFill>
                <a:srgbClr val="E93832"/>
              </a:solidFill>
              <a:ln>
                <a:solidFill>
                  <a:srgbClr val="E9383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328000" y="5257800"/>
                <a:ext cx="262800" cy="204524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590800" y="5257800"/>
                <a:ext cx="262800" cy="204524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519000" y="5257800"/>
                <a:ext cx="262800" cy="204524"/>
              </a:xfrm>
              <a:prstGeom prst="rect">
                <a:avLst/>
              </a:prstGeom>
              <a:solidFill>
                <a:srgbClr val="3A7BB1"/>
              </a:solidFill>
              <a:ln>
                <a:solidFill>
                  <a:srgbClr val="3A7BB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953000" y="5257800"/>
                <a:ext cx="262800" cy="204524"/>
              </a:xfrm>
              <a:prstGeom prst="rect">
                <a:avLst/>
              </a:prstGeom>
              <a:solidFill>
                <a:srgbClr val="F55641"/>
              </a:solidFill>
              <a:ln>
                <a:solidFill>
                  <a:srgbClr val="F5564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261200" y="5257800"/>
                <a:ext cx="262800" cy="20452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FF66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990600" y="5257800"/>
              <a:ext cx="262800" cy="20452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524000" y="5257800"/>
              <a:ext cx="262800" cy="204524"/>
            </a:xfrm>
            <a:prstGeom prst="rect">
              <a:avLst/>
            </a:prstGeom>
            <a:solidFill>
              <a:srgbClr val="EEEF00"/>
            </a:solidFill>
            <a:ln>
              <a:solidFill>
                <a:srgbClr val="EEE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223600" y="5257800"/>
              <a:ext cx="262800" cy="204524"/>
            </a:xfrm>
            <a:prstGeom prst="rect">
              <a:avLst/>
            </a:prstGeom>
            <a:solidFill>
              <a:srgbClr val="CCF55C"/>
            </a:solidFill>
            <a:ln>
              <a:solidFill>
                <a:srgbClr val="CCF55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486400" y="5257800"/>
              <a:ext cx="262800" cy="20452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794600" y="5257800"/>
              <a:ext cx="262800" cy="204524"/>
            </a:xfrm>
            <a:prstGeom prst="rect">
              <a:avLst/>
            </a:prstGeom>
            <a:solidFill>
              <a:srgbClr val="CCF55C"/>
            </a:solidFill>
            <a:ln>
              <a:solidFill>
                <a:srgbClr val="CCF55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62000" y="5257800"/>
              <a:ext cx="262800" cy="204524"/>
            </a:xfrm>
            <a:prstGeom prst="rect">
              <a:avLst/>
            </a:prstGeom>
            <a:solidFill>
              <a:srgbClr val="F55641"/>
            </a:solidFill>
            <a:ln>
              <a:solidFill>
                <a:srgbClr val="F5564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090000" y="5257800"/>
              <a:ext cx="262800" cy="204524"/>
            </a:xfrm>
            <a:prstGeom prst="rect">
              <a:avLst/>
            </a:prstGeom>
            <a:solidFill>
              <a:srgbClr val="F55641"/>
            </a:solidFill>
            <a:ln>
              <a:solidFill>
                <a:srgbClr val="F5564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352800" y="5257800"/>
              <a:ext cx="262800" cy="20452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861400" y="5257800"/>
              <a:ext cx="262800" cy="204524"/>
            </a:xfrm>
            <a:prstGeom prst="rect">
              <a:avLst/>
            </a:prstGeom>
            <a:solidFill>
              <a:srgbClr val="03B1B1"/>
            </a:solidFill>
            <a:ln>
              <a:solidFill>
                <a:srgbClr val="03B1B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781800" y="5257800"/>
              <a:ext cx="262800" cy="204524"/>
            </a:xfrm>
            <a:prstGeom prst="rect">
              <a:avLst/>
            </a:prstGeom>
            <a:solidFill>
              <a:srgbClr val="03B1B1"/>
            </a:solidFill>
            <a:ln>
              <a:solidFill>
                <a:srgbClr val="03B1B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690200" y="5257800"/>
              <a:ext cx="262800" cy="20452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623400" y="5257800"/>
              <a:ext cx="262800" cy="20452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985600" y="5257800"/>
              <a:ext cx="262800" cy="204524"/>
            </a:xfrm>
            <a:prstGeom prst="rect">
              <a:avLst/>
            </a:prstGeom>
            <a:solidFill>
              <a:srgbClr val="FCC261"/>
            </a:solidFill>
            <a:ln>
              <a:solidFill>
                <a:srgbClr val="FCC26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4212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39"/>
          <p:cNvGrpSpPr/>
          <p:nvPr/>
        </p:nvGrpSpPr>
        <p:grpSpPr>
          <a:xfrm>
            <a:off x="381000" y="4760980"/>
            <a:ext cx="8305800" cy="1716020"/>
            <a:chOff x="381000" y="4760980"/>
            <a:chExt cx="8305800" cy="1716020"/>
          </a:xfrm>
        </p:grpSpPr>
        <p:grpSp>
          <p:nvGrpSpPr>
            <p:cNvPr id="4" name="Grouper 27"/>
            <p:cNvGrpSpPr/>
            <p:nvPr/>
          </p:nvGrpSpPr>
          <p:grpSpPr>
            <a:xfrm>
              <a:off x="381000" y="4760980"/>
              <a:ext cx="8305800" cy="1716020"/>
              <a:chOff x="381000" y="4760980"/>
              <a:chExt cx="8305800" cy="1716020"/>
            </a:xfrm>
          </p:grpSpPr>
          <p:grpSp>
            <p:nvGrpSpPr>
              <p:cNvPr id="8" name="Grouper 13"/>
              <p:cNvGrpSpPr/>
              <p:nvPr/>
            </p:nvGrpSpPr>
            <p:grpSpPr>
              <a:xfrm>
                <a:off x="381000" y="4760980"/>
                <a:ext cx="8305800" cy="1716020"/>
                <a:chOff x="533400" y="685800"/>
                <a:chExt cx="8305800" cy="1716020"/>
              </a:xfrm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grpSpPr>
            <p:pic>
              <p:nvPicPr>
                <p:cNvPr id="15" name="Image 14" descr="metabolic strip.jp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09600" y="685800"/>
                  <a:ext cx="8229600" cy="701344"/>
                </a:xfrm>
                <a:prstGeom prst="rect">
                  <a:avLst/>
                </a:prstGeom>
              </p:spPr>
            </p:pic>
            <p:pic>
              <p:nvPicPr>
                <p:cNvPr id="16" name="Image 15" descr="metabolic scale.jp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33400" y="1600199"/>
                  <a:ext cx="7010400" cy="801621"/>
                </a:xfrm>
                <a:prstGeom prst="rect">
                  <a:avLst/>
                </a:prstGeom>
              </p:spPr>
            </p:pic>
          </p:grpSp>
          <p:sp>
            <p:nvSpPr>
              <p:cNvPr id="17" name="Rectangle 16"/>
              <p:cNvSpPr/>
              <p:nvPr/>
            </p:nvSpPr>
            <p:spPr>
              <a:xfrm>
                <a:off x="493200" y="5257800"/>
                <a:ext cx="262800" cy="204524"/>
              </a:xfrm>
              <a:prstGeom prst="rect">
                <a:avLst/>
              </a:prstGeom>
              <a:solidFill>
                <a:srgbClr val="E93832"/>
              </a:solidFill>
              <a:ln>
                <a:solidFill>
                  <a:srgbClr val="E9383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328000" y="5257800"/>
                <a:ext cx="262800" cy="204524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590800" y="5257800"/>
                <a:ext cx="262800" cy="204524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519000" y="5257800"/>
                <a:ext cx="262800" cy="204524"/>
              </a:xfrm>
              <a:prstGeom prst="rect">
                <a:avLst/>
              </a:prstGeom>
              <a:solidFill>
                <a:srgbClr val="3A7BB1"/>
              </a:solidFill>
              <a:ln>
                <a:solidFill>
                  <a:srgbClr val="3A7BB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953000" y="5257800"/>
                <a:ext cx="262800" cy="204524"/>
              </a:xfrm>
              <a:prstGeom prst="rect">
                <a:avLst/>
              </a:prstGeom>
              <a:solidFill>
                <a:srgbClr val="F55641"/>
              </a:solidFill>
              <a:ln>
                <a:solidFill>
                  <a:srgbClr val="F5564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261200" y="5257800"/>
                <a:ext cx="262800" cy="204524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FF66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990600" y="5257800"/>
              <a:ext cx="262800" cy="20452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524000" y="5257800"/>
              <a:ext cx="262800" cy="204524"/>
            </a:xfrm>
            <a:prstGeom prst="rect">
              <a:avLst/>
            </a:prstGeom>
            <a:solidFill>
              <a:srgbClr val="EEEF00"/>
            </a:solidFill>
            <a:ln>
              <a:solidFill>
                <a:srgbClr val="EEE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223600" y="5257800"/>
              <a:ext cx="262800" cy="204524"/>
            </a:xfrm>
            <a:prstGeom prst="rect">
              <a:avLst/>
            </a:prstGeom>
            <a:solidFill>
              <a:srgbClr val="CCF55C"/>
            </a:solidFill>
            <a:ln>
              <a:solidFill>
                <a:srgbClr val="CCF55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486400" y="5257800"/>
              <a:ext cx="262800" cy="20452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794600" y="5257800"/>
              <a:ext cx="262800" cy="204524"/>
            </a:xfrm>
            <a:prstGeom prst="rect">
              <a:avLst/>
            </a:prstGeom>
            <a:solidFill>
              <a:srgbClr val="CCF55C"/>
            </a:solidFill>
            <a:ln>
              <a:solidFill>
                <a:srgbClr val="CCF55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62000" y="5257800"/>
              <a:ext cx="262800" cy="204524"/>
            </a:xfrm>
            <a:prstGeom prst="rect">
              <a:avLst/>
            </a:prstGeom>
            <a:solidFill>
              <a:srgbClr val="F55641"/>
            </a:solidFill>
            <a:ln>
              <a:solidFill>
                <a:srgbClr val="F5564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090000" y="5257800"/>
              <a:ext cx="262800" cy="204524"/>
            </a:xfrm>
            <a:prstGeom prst="rect">
              <a:avLst/>
            </a:prstGeom>
            <a:solidFill>
              <a:srgbClr val="F55641"/>
            </a:solidFill>
            <a:ln>
              <a:solidFill>
                <a:srgbClr val="F5564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352800" y="5257800"/>
              <a:ext cx="262800" cy="20452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861400" y="5257800"/>
              <a:ext cx="262800" cy="204524"/>
            </a:xfrm>
            <a:prstGeom prst="rect">
              <a:avLst/>
            </a:prstGeom>
            <a:solidFill>
              <a:srgbClr val="03B1B1"/>
            </a:solidFill>
            <a:ln>
              <a:solidFill>
                <a:srgbClr val="03B1B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781800" y="5257800"/>
              <a:ext cx="262800" cy="204524"/>
            </a:xfrm>
            <a:prstGeom prst="rect">
              <a:avLst/>
            </a:prstGeom>
            <a:solidFill>
              <a:srgbClr val="03B1B1"/>
            </a:solidFill>
            <a:ln>
              <a:solidFill>
                <a:srgbClr val="03B1B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690200" y="5257800"/>
              <a:ext cx="262800" cy="20452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623400" y="5257800"/>
              <a:ext cx="262800" cy="20452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985600" y="5257800"/>
              <a:ext cx="262800" cy="204524"/>
            </a:xfrm>
            <a:prstGeom prst="rect">
              <a:avLst/>
            </a:prstGeom>
            <a:solidFill>
              <a:srgbClr val="FCC261"/>
            </a:solidFill>
            <a:ln>
              <a:solidFill>
                <a:srgbClr val="FCC26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2" name="Image 41" descr="fig3highresCA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493200" y="27171"/>
            <a:ext cx="8001000" cy="3859028"/>
          </a:xfrm>
          <a:prstGeom prst="rect">
            <a:avLst/>
          </a:prstGeom>
        </p:spPr>
      </p:pic>
      <p:cxnSp>
        <p:nvCxnSpPr>
          <p:cNvPr id="44" name="Connecteur droit 43"/>
          <p:cNvCxnSpPr/>
          <p:nvPr/>
        </p:nvCxnSpPr>
        <p:spPr>
          <a:xfrm flipH="1" flipV="1">
            <a:off x="499200" y="3850758"/>
            <a:ext cx="3784768" cy="910222"/>
          </a:xfrm>
          <a:prstGeom prst="line">
            <a:avLst/>
          </a:prstGeom>
          <a:ln>
            <a:solidFill>
              <a:srgbClr val="5959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 flipV="1">
            <a:off x="6660232" y="3850758"/>
            <a:ext cx="1839968" cy="910222"/>
          </a:xfrm>
          <a:prstGeom prst="line">
            <a:avLst/>
          </a:prstGeom>
          <a:ln>
            <a:solidFill>
              <a:srgbClr val="59595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Image 40" descr="490px-Magnifying_glass_icon.svg.png"/>
          <p:cNvPicPr>
            <a:picLocks noChangeAspect="1"/>
          </p:cNvPicPr>
          <p:nvPr/>
        </p:nvPicPr>
        <p:blipFill>
          <a:blip r:embed="rId6">
            <a:alphaModFix amt="65000"/>
          </a:blip>
          <a:stretch>
            <a:fillRect/>
          </a:stretch>
        </p:blipFill>
        <p:spPr>
          <a:xfrm rot="6270773">
            <a:off x="3183260" y="3904326"/>
            <a:ext cx="3328989" cy="332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95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igure-1_Carbon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171400"/>
            <a:ext cx="8863473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684584" y="2664296"/>
            <a:ext cx="9252520" cy="30963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-676090" y="5760640"/>
            <a:ext cx="9820089" cy="126876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-649088" y="216024"/>
            <a:ext cx="1691680" cy="22048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PFAM</a:t>
            </a:r>
            <a:endParaRPr lang="fr-FR" dirty="0"/>
          </a:p>
        </p:txBody>
      </p:sp>
      <p:sp>
        <p:nvSpPr>
          <p:cNvPr id="12" name="ZoneTexte 5"/>
          <p:cNvSpPr txBox="1">
            <a:spLocks noChangeArrowheads="1"/>
          </p:cNvSpPr>
          <p:nvPr/>
        </p:nvSpPr>
        <p:spPr bwMode="auto">
          <a:xfrm>
            <a:off x="0" y="3645024"/>
            <a:ext cx="9143999" cy="17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ctr">
              <a:lnSpc>
                <a:spcPct val="120000"/>
              </a:lnSpc>
              <a:spcBef>
                <a:spcPts val="2200"/>
              </a:spcBef>
              <a:buClr>
                <a:srgbClr val="008000"/>
              </a:buClr>
              <a:buSzPct val="100000"/>
            </a:pPr>
            <a:r>
              <a:rPr lang="en-US" sz="3200" dirty="0" smtClean="0">
                <a:solidFill>
                  <a:srgbClr val="A92794"/>
                </a:solidFill>
                <a:latin typeface="Arial" charset="0"/>
                <a:ea typeface="Gill Sans" charset="0"/>
                <a:cs typeface="Gill Sans" charset="0"/>
              </a:rPr>
              <a:t>CLADE</a:t>
            </a:r>
            <a:endParaRPr lang="en-US" sz="3200" dirty="0">
              <a:solidFill>
                <a:srgbClr val="A92794"/>
              </a:solidFill>
              <a:latin typeface="Arial" charset="0"/>
              <a:ea typeface="Gill Sans" charset="0"/>
              <a:cs typeface="Gill Sans" charset="0"/>
            </a:endParaRPr>
          </a:p>
          <a:p>
            <a:pPr marL="342900" indent="-342900" algn="ctr">
              <a:lnSpc>
                <a:spcPct val="90000"/>
              </a:lnSpc>
              <a:spcBef>
                <a:spcPts val="2200"/>
              </a:spcBef>
              <a:buClr>
                <a:srgbClr val="008000"/>
              </a:buClr>
              <a:buSzPct val="100000"/>
            </a:pPr>
            <a:r>
              <a:rPr lang="en-US" sz="2400" dirty="0" smtClean="0">
                <a:solidFill>
                  <a:srgbClr val="606060"/>
                </a:solidFill>
                <a:latin typeface="Arial" charset="0"/>
                <a:ea typeface="Gill Sans" charset="0"/>
                <a:cs typeface="Gill Sans" charset="0"/>
              </a:rPr>
              <a:t>(</a:t>
            </a:r>
            <a:r>
              <a:rPr lang="en-US" sz="2400" dirty="0" err="1" smtClean="0">
                <a:solidFill>
                  <a:srgbClr val="A92794"/>
                </a:solidFill>
                <a:latin typeface="Arial" charset="0"/>
                <a:ea typeface="Gill Sans" charset="0"/>
                <a:cs typeface="Gill Sans" charset="0"/>
              </a:rPr>
              <a:t>CL</a:t>
            </a:r>
            <a:r>
              <a:rPr lang="en-US" sz="2400" dirty="0" err="1" smtClean="0">
                <a:solidFill>
                  <a:srgbClr val="606060"/>
                </a:solidFill>
                <a:latin typeface="Arial" charset="0"/>
                <a:ea typeface="Gill Sans" charset="0"/>
                <a:cs typeface="Gill Sans" charset="0"/>
              </a:rPr>
              <a:t>oser</a:t>
            </a:r>
            <a:r>
              <a:rPr lang="en-US" sz="2400" dirty="0" smtClean="0">
                <a:solidFill>
                  <a:srgbClr val="606060"/>
                </a:solidFill>
                <a:latin typeface="Arial" charset="0"/>
                <a:ea typeface="Gill Sans" charset="0"/>
                <a:cs typeface="Gill Sans" charset="0"/>
              </a:rPr>
              <a:t> sequences for </a:t>
            </a:r>
            <a:r>
              <a:rPr lang="en-US" sz="2400" dirty="0" smtClean="0">
                <a:solidFill>
                  <a:srgbClr val="A92794"/>
                </a:solidFill>
                <a:latin typeface="Arial" charset="0"/>
                <a:ea typeface="Gill Sans" charset="0"/>
                <a:cs typeface="Gill Sans" charset="0"/>
              </a:rPr>
              <a:t>A</a:t>
            </a:r>
            <a:r>
              <a:rPr lang="en-US" sz="2400" dirty="0" smtClean="0">
                <a:solidFill>
                  <a:srgbClr val="606060"/>
                </a:solidFill>
                <a:latin typeface="Arial" charset="0"/>
                <a:ea typeface="Gill Sans" charset="0"/>
                <a:cs typeface="Gill Sans" charset="0"/>
              </a:rPr>
              <a:t>nnotation </a:t>
            </a:r>
            <a:r>
              <a:rPr lang="en-US" sz="2400" dirty="0" smtClean="0">
                <a:solidFill>
                  <a:srgbClr val="A92794"/>
                </a:solidFill>
                <a:latin typeface="Arial" charset="0"/>
                <a:ea typeface="Gill Sans" charset="0"/>
                <a:cs typeface="Gill Sans" charset="0"/>
              </a:rPr>
              <a:t>D</a:t>
            </a:r>
            <a:r>
              <a:rPr lang="en-US" sz="2400" dirty="0" smtClean="0">
                <a:solidFill>
                  <a:srgbClr val="606060"/>
                </a:solidFill>
                <a:latin typeface="Arial" charset="0"/>
                <a:ea typeface="Gill Sans" charset="0"/>
                <a:cs typeface="Gill Sans" charset="0"/>
              </a:rPr>
              <a:t>irected </a:t>
            </a:r>
            <a:r>
              <a:rPr lang="en-US" sz="2400" dirty="0">
                <a:solidFill>
                  <a:srgbClr val="606060"/>
                </a:solidFill>
                <a:latin typeface="Arial" charset="0"/>
                <a:ea typeface="Gill Sans" charset="0"/>
                <a:cs typeface="Gill Sans" charset="0"/>
              </a:rPr>
              <a:t>by </a:t>
            </a:r>
            <a:r>
              <a:rPr lang="en-US" sz="2400" dirty="0" smtClean="0">
                <a:solidFill>
                  <a:srgbClr val="A92794"/>
                </a:solidFill>
                <a:latin typeface="Arial" charset="0"/>
                <a:ea typeface="Gill Sans" charset="0"/>
                <a:cs typeface="Gill Sans" charset="0"/>
              </a:rPr>
              <a:t>E</a:t>
            </a:r>
            <a:r>
              <a:rPr lang="en-US" sz="2400" dirty="0" smtClean="0">
                <a:solidFill>
                  <a:srgbClr val="606060"/>
                </a:solidFill>
                <a:latin typeface="Arial" charset="0"/>
                <a:ea typeface="Gill Sans" charset="0"/>
                <a:cs typeface="Gill Sans" charset="0"/>
              </a:rPr>
              <a:t>volution)</a:t>
            </a:r>
          </a:p>
          <a:p>
            <a:pPr marL="342900" indent="-342900" algn="ctr">
              <a:lnSpc>
                <a:spcPct val="50000"/>
              </a:lnSpc>
              <a:spcBef>
                <a:spcPts val="2200"/>
              </a:spcBef>
              <a:buClr>
                <a:srgbClr val="008000"/>
              </a:buClr>
              <a:buSzPct val="100000"/>
            </a:pPr>
            <a:r>
              <a:rPr lang="en-US" sz="2400" dirty="0">
                <a:solidFill>
                  <a:srgbClr val="606060"/>
                </a:solidFill>
                <a:latin typeface="Arial" charset="0"/>
                <a:ea typeface="Gill Sans" charset="0"/>
                <a:cs typeface="Gill Sans" charset="0"/>
              </a:rPr>
              <a:t>A</a:t>
            </a:r>
            <a:r>
              <a:rPr lang="en-US" sz="2400" dirty="0" smtClean="0">
                <a:solidFill>
                  <a:srgbClr val="606060"/>
                </a:solidFill>
                <a:latin typeface="Arial" charset="0"/>
                <a:ea typeface="Gill Sans" charset="0"/>
                <a:cs typeface="Gill Sans" charset="0"/>
              </a:rPr>
              <a:t> </a:t>
            </a:r>
            <a:r>
              <a:rPr lang="en-US" sz="2400" dirty="0">
                <a:solidFill>
                  <a:srgbClr val="606060"/>
                </a:solidFill>
                <a:latin typeface="Arial" charset="0"/>
                <a:ea typeface="Gill Sans" charset="0"/>
                <a:cs typeface="Gill Sans" charset="0"/>
              </a:rPr>
              <a:t>large-scale pipeline applied to</a:t>
            </a:r>
            <a:r>
              <a:rPr lang="en-US" sz="2400" dirty="0" smtClean="0">
                <a:solidFill>
                  <a:srgbClr val="606060"/>
                </a:solidFill>
                <a:latin typeface="Arial" charset="0"/>
                <a:ea typeface="Gill Sans" charset="0"/>
                <a:cs typeface="Gill Sans" charset="0"/>
              </a:rPr>
              <a:t> genomes and </a:t>
            </a:r>
            <a:r>
              <a:rPr lang="en-US" sz="2400" dirty="0" err="1" smtClean="0">
                <a:solidFill>
                  <a:srgbClr val="606060"/>
                </a:solidFill>
                <a:latin typeface="Arial" charset="0"/>
                <a:ea typeface="Gill Sans" charset="0"/>
                <a:cs typeface="Gill Sans" charset="0"/>
              </a:rPr>
              <a:t>metagenomes</a:t>
            </a:r>
            <a:endParaRPr lang="fr-FR" sz="2400" dirty="0">
              <a:solidFill>
                <a:srgbClr val="606060"/>
              </a:solidFill>
              <a:latin typeface="Arial" charset="0"/>
            </a:endParaRPr>
          </a:p>
        </p:txBody>
      </p:sp>
      <p:sp>
        <p:nvSpPr>
          <p:cNvPr id="13" name="ZoneTexte 7"/>
          <p:cNvSpPr txBox="1">
            <a:spLocks noChangeArrowheads="1"/>
          </p:cNvSpPr>
          <p:nvPr/>
        </p:nvSpPr>
        <p:spPr bwMode="auto">
          <a:xfrm>
            <a:off x="216025" y="5949280"/>
            <a:ext cx="8892479" cy="114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200" dirty="0" err="1" smtClean="0">
                <a:latin typeface="Arial" charset="0"/>
              </a:rPr>
              <a:t>Bernardes</a:t>
            </a:r>
            <a:r>
              <a:rPr lang="fr-FR" sz="1200" dirty="0">
                <a:latin typeface="Arial" charset="0"/>
              </a:rPr>
              <a:t>, </a:t>
            </a:r>
            <a:r>
              <a:rPr lang="fr-FR" sz="1200" dirty="0" err="1">
                <a:latin typeface="Arial" charset="0"/>
              </a:rPr>
              <a:t>Zaverucha</a:t>
            </a:r>
            <a:r>
              <a:rPr lang="fr-FR" sz="1200" dirty="0">
                <a:latin typeface="Arial" charset="0"/>
              </a:rPr>
              <a:t>, Vaquero, </a:t>
            </a:r>
            <a:r>
              <a:rPr lang="fr-FR" sz="1200" dirty="0" smtClean="0">
                <a:latin typeface="Arial" charset="0"/>
              </a:rPr>
              <a:t>Carbone, </a:t>
            </a:r>
            <a:r>
              <a:rPr lang="fr-FR" sz="1200" dirty="0" smtClean="0">
                <a:solidFill>
                  <a:srgbClr val="A92794"/>
                </a:solidFill>
                <a:latin typeface="Arial" charset="0"/>
              </a:rPr>
              <a:t>High performance </a:t>
            </a:r>
            <a:r>
              <a:rPr lang="fr-FR" sz="1200" dirty="0" err="1" smtClean="0">
                <a:solidFill>
                  <a:srgbClr val="A92794"/>
                </a:solidFill>
                <a:latin typeface="Arial" charset="0"/>
              </a:rPr>
              <a:t>domain</a:t>
            </a:r>
            <a:r>
              <a:rPr lang="fr-FR" sz="1200" dirty="0" smtClean="0">
                <a:solidFill>
                  <a:srgbClr val="A92794"/>
                </a:solidFill>
                <a:latin typeface="Arial" charset="0"/>
              </a:rPr>
              <a:t> identification in </a:t>
            </a:r>
            <a:r>
              <a:rPr lang="fr-FR" sz="1200" dirty="0" err="1" smtClean="0">
                <a:solidFill>
                  <a:srgbClr val="A92794"/>
                </a:solidFill>
                <a:latin typeface="Arial" charset="0"/>
              </a:rPr>
              <a:t>proteins</a:t>
            </a:r>
            <a:r>
              <a:rPr lang="fr-FR" sz="1200" dirty="0" smtClean="0">
                <a:solidFill>
                  <a:srgbClr val="A92794"/>
                </a:solidFill>
                <a:latin typeface="Arial" charset="0"/>
              </a:rPr>
              <a:t> explores a multitude of </a:t>
            </a:r>
            <a:r>
              <a:rPr lang="fr-FR" sz="1200" dirty="0" err="1" smtClean="0">
                <a:solidFill>
                  <a:srgbClr val="A92794"/>
                </a:solidFill>
                <a:latin typeface="Arial" charset="0"/>
              </a:rPr>
              <a:t>diversified</a:t>
            </a:r>
            <a:r>
              <a:rPr lang="fr-FR" sz="1200" dirty="0" smtClean="0">
                <a:solidFill>
                  <a:srgbClr val="A92794"/>
                </a:solidFill>
                <a:latin typeface="Arial" charset="0"/>
              </a:rPr>
              <a:t> profiles </a:t>
            </a:r>
            <a:r>
              <a:rPr lang="fr-FR" sz="1200" dirty="0" err="1" smtClean="0">
                <a:solidFill>
                  <a:srgbClr val="A92794"/>
                </a:solidFill>
                <a:latin typeface="Arial" charset="0"/>
              </a:rPr>
              <a:t>with</a:t>
            </a:r>
            <a:r>
              <a:rPr lang="fr-FR" sz="1200" dirty="0" smtClean="0">
                <a:solidFill>
                  <a:srgbClr val="A92794"/>
                </a:solidFill>
                <a:latin typeface="Arial" charset="0"/>
              </a:rPr>
              <a:t> </a:t>
            </a:r>
            <a:r>
              <a:rPr lang="fr-FR" sz="1200" dirty="0" err="1" smtClean="0">
                <a:solidFill>
                  <a:srgbClr val="A92794"/>
                </a:solidFill>
                <a:latin typeface="Arial" charset="0"/>
              </a:rPr>
              <a:t>grid</a:t>
            </a:r>
            <a:r>
              <a:rPr lang="fr-FR" sz="1200" dirty="0" smtClean="0">
                <a:solidFill>
                  <a:srgbClr val="A92794"/>
                </a:solidFill>
                <a:latin typeface="Arial" charset="0"/>
              </a:rPr>
              <a:t> </a:t>
            </a:r>
            <a:r>
              <a:rPr lang="fr-FR" sz="1200" dirty="0" err="1" smtClean="0">
                <a:solidFill>
                  <a:srgbClr val="A92794"/>
                </a:solidFill>
                <a:latin typeface="Arial" charset="0"/>
              </a:rPr>
              <a:t>computing</a:t>
            </a:r>
            <a:r>
              <a:rPr lang="fr-FR" sz="1200" dirty="0" smtClean="0">
                <a:latin typeface="Arial" charset="0"/>
              </a:rPr>
              <a:t>, to </a:t>
            </a:r>
            <a:r>
              <a:rPr lang="fr-FR" sz="1200" dirty="0" err="1" smtClean="0">
                <a:latin typeface="Arial" charset="0"/>
              </a:rPr>
              <a:t>be</a:t>
            </a:r>
            <a:r>
              <a:rPr lang="fr-FR" sz="1200" dirty="0" smtClean="0">
                <a:latin typeface="Arial" charset="0"/>
              </a:rPr>
              <a:t> </a:t>
            </a:r>
            <a:r>
              <a:rPr lang="fr-FR" sz="1200" dirty="0" err="1" smtClean="0">
                <a:latin typeface="Arial" charset="0"/>
              </a:rPr>
              <a:t>submitted</a:t>
            </a:r>
            <a:r>
              <a:rPr lang="fr-FR" sz="1200" dirty="0" smtClean="0">
                <a:latin typeface="Arial" charset="0"/>
              </a:rPr>
              <a:t> 2015</a:t>
            </a:r>
          </a:p>
          <a:p>
            <a:pPr>
              <a:lnSpc>
                <a:spcPct val="60000"/>
              </a:lnSpc>
            </a:pPr>
            <a:endParaRPr lang="fr-FR" sz="1200" dirty="0" smtClean="0">
              <a:latin typeface="Arial" charset="0"/>
            </a:endParaRPr>
          </a:p>
          <a:p>
            <a:r>
              <a:rPr lang="fr-FR" sz="1200" dirty="0" err="1" smtClean="0">
                <a:latin typeface="Arial" charset="0"/>
              </a:rPr>
              <a:t>Bernardes</a:t>
            </a:r>
            <a:r>
              <a:rPr lang="fr-FR" sz="1200" dirty="0" smtClean="0">
                <a:latin typeface="Arial" charset="0"/>
              </a:rPr>
              <a:t>, Vieira, </a:t>
            </a:r>
            <a:r>
              <a:rPr lang="fr-FR" sz="1200" dirty="0" err="1" smtClean="0">
                <a:latin typeface="Arial" charset="0"/>
              </a:rPr>
              <a:t>Zaverucha</a:t>
            </a:r>
            <a:r>
              <a:rPr lang="fr-FR" sz="1200" dirty="0" smtClean="0">
                <a:latin typeface="Arial" charset="0"/>
              </a:rPr>
              <a:t>, Carbone, </a:t>
            </a:r>
            <a:r>
              <a:rPr lang="fr-FR" sz="1200" dirty="0" smtClean="0">
                <a:solidFill>
                  <a:srgbClr val="A92794"/>
                </a:solidFill>
                <a:latin typeface="Arial" charset="0"/>
              </a:rPr>
              <a:t>A multi-objective </a:t>
            </a:r>
            <a:r>
              <a:rPr lang="fr-FR" sz="1200" dirty="0" err="1" smtClean="0">
                <a:solidFill>
                  <a:srgbClr val="A92794"/>
                </a:solidFill>
                <a:latin typeface="Arial" charset="0"/>
              </a:rPr>
              <a:t>optimization</a:t>
            </a:r>
            <a:r>
              <a:rPr lang="fr-FR" sz="1200" dirty="0" smtClean="0">
                <a:solidFill>
                  <a:srgbClr val="A92794"/>
                </a:solidFill>
                <a:latin typeface="Arial" charset="0"/>
              </a:rPr>
              <a:t> </a:t>
            </a:r>
            <a:r>
              <a:rPr lang="fr-FR" sz="1200" dirty="0" err="1" smtClean="0">
                <a:solidFill>
                  <a:srgbClr val="A92794"/>
                </a:solidFill>
                <a:latin typeface="Arial" charset="0"/>
              </a:rPr>
              <a:t>approach</a:t>
            </a:r>
            <a:r>
              <a:rPr lang="fr-FR" sz="1200" dirty="0" smtClean="0">
                <a:solidFill>
                  <a:srgbClr val="A92794"/>
                </a:solidFill>
                <a:latin typeface="Arial" charset="0"/>
              </a:rPr>
              <a:t> </a:t>
            </a:r>
            <a:r>
              <a:rPr lang="fr-FR" sz="1200" dirty="0" err="1" smtClean="0">
                <a:solidFill>
                  <a:srgbClr val="A92794"/>
                </a:solidFill>
                <a:latin typeface="Arial" charset="0"/>
              </a:rPr>
              <a:t>accurately</a:t>
            </a:r>
            <a:r>
              <a:rPr lang="fr-FR" sz="1200" dirty="0" smtClean="0">
                <a:solidFill>
                  <a:srgbClr val="A92794"/>
                </a:solidFill>
                <a:latin typeface="Arial" charset="0"/>
              </a:rPr>
              <a:t> </a:t>
            </a:r>
            <a:r>
              <a:rPr lang="fr-FR" sz="1200" dirty="0" err="1" smtClean="0">
                <a:solidFill>
                  <a:srgbClr val="A92794"/>
                </a:solidFill>
                <a:latin typeface="Arial" charset="0"/>
              </a:rPr>
              <a:t>resolves</a:t>
            </a:r>
            <a:r>
              <a:rPr lang="fr-FR" sz="1200" dirty="0" smtClean="0">
                <a:solidFill>
                  <a:srgbClr val="A92794"/>
                </a:solidFill>
                <a:latin typeface="Arial" charset="0"/>
              </a:rPr>
              <a:t> </a:t>
            </a:r>
            <a:r>
              <a:rPr lang="fr-FR" sz="1200" dirty="0" err="1" smtClean="0">
                <a:solidFill>
                  <a:srgbClr val="A92794"/>
                </a:solidFill>
                <a:latin typeface="Arial" charset="0"/>
              </a:rPr>
              <a:t>protein</a:t>
            </a:r>
            <a:r>
              <a:rPr lang="fr-FR" sz="1200" dirty="0" smtClean="0">
                <a:solidFill>
                  <a:srgbClr val="A92794"/>
                </a:solidFill>
                <a:latin typeface="Arial" charset="0"/>
              </a:rPr>
              <a:t> </a:t>
            </a:r>
            <a:r>
              <a:rPr lang="fr-FR" sz="1200" dirty="0" err="1" smtClean="0">
                <a:solidFill>
                  <a:srgbClr val="A92794"/>
                </a:solidFill>
                <a:latin typeface="Arial" charset="0"/>
              </a:rPr>
              <a:t>domain</a:t>
            </a:r>
            <a:r>
              <a:rPr lang="fr-FR" sz="1200" dirty="0" smtClean="0">
                <a:solidFill>
                  <a:srgbClr val="A92794"/>
                </a:solidFill>
                <a:latin typeface="Arial" charset="0"/>
              </a:rPr>
              <a:t> architectures</a:t>
            </a:r>
            <a:r>
              <a:rPr lang="fr-FR" sz="1200" dirty="0" smtClean="0">
                <a:latin typeface="Arial" charset="0"/>
              </a:rPr>
              <a:t>, </a:t>
            </a:r>
            <a:r>
              <a:rPr lang="fr-FR" sz="1200" dirty="0" err="1" smtClean="0">
                <a:latin typeface="Arial" charset="0"/>
              </a:rPr>
              <a:t>under</a:t>
            </a:r>
            <a:r>
              <a:rPr lang="fr-FR" sz="1200" dirty="0" smtClean="0">
                <a:latin typeface="Arial" charset="0"/>
              </a:rPr>
              <a:t> </a:t>
            </a:r>
            <a:r>
              <a:rPr lang="fr-FR" sz="1200" dirty="0" err="1" smtClean="0">
                <a:latin typeface="Arial" charset="0"/>
              </a:rPr>
              <a:t>review</a:t>
            </a:r>
            <a:r>
              <a:rPr lang="fr-FR" sz="1200" dirty="0" smtClean="0">
                <a:latin typeface="Arial" charset="0"/>
              </a:rPr>
              <a:t>, 2015.</a:t>
            </a:r>
          </a:p>
          <a:p>
            <a:r>
              <a:rPr lang="fr-FR" sz="1200" dirty="0" smtClean="0">
                <a:latin typeface="Arial" charset="0"/>
              </a:rPr>
              <a:t>  </a:t>
            </a:r>
            <a:endParaRPr lang="fr-FR" sz="1200" dirty="0">
              <a:latin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95736" y="0"/>
            <a:ext cx="6192688" cy="2996952"/>
            <a:chOff x="2195736" y="0"/>
            <a:chExt cx="6192688" cy="2996952"/>
          </a:xfrm>
        </p:grpSpPr>
        <p:sp>
          <p:nvSpPr>
            <p:cNvPr id="2" name="Rectangle 1"/>
            <p:cNvSpPr/>
            <p:nvPr/>
          </p:nvSpPr>
          <p:spPr>
            <a:xfrm>
              <a:off x="2195736" y="0"/>
              <a:ext cx="6048672" cy="23488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843808" y="1916832"/>
              <a:ext cx="5544616" cy="108012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8172400" y="116632"/>
            <a:ext cx="935608" cy="6149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491675" y="3429000"/>
            <a:ext cx="9635675" cy="3429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1520" y="908720"/>
            <a:ext cx="74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PFAM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401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igure-1_Carbon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171400"/>
            <a:ext cx="8863473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684584" y="2664296"/>
            <a:ext cx="9252520" cy="30963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-676089" y="5760640"/>
            <a:ext cx="9252520" cy="126876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2957553" y="5661248"/>
            <a:ext cx="3228894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800" dirty="0" err="1" smtClean="0">
                <a:solidFill>
                  <a:srgbClr val="7F7F7F"/>
                </a:solidFill>
              </a:rPr>
              <a:t>Selection</a:t>
            </a:r>
            <a:r>
              <a:rPr lang="fr-FR" sz="2800" dirty="0" smtClean="0">
                <a:solidFill>
                  <a:srgbClr val="7F7F7F"/>
                </a:solidFill>
              </a:rPr>
              <a:t> of </a:t>
            </a:r>
            <a:r>
              <a:rPr lang="fr-FR" sz="2800" dirty="0" err="1" smtClean="0">
                <a:solidFill>
                  <a:srgbClr val="7F7F7F"/>
                </a:solidFill>
              </a:rPr>
              <a:t>domains</a:t>
            </a:r>
            <a:endParaRPr lang="fr-FR" sz="2800" dirty="0">
              <a:solidFill>
                <a:srgbClr val="7F7F7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649088" y="216024"/>
            <a:ext cx="1691680" cy="2520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494511" y="44624"/>
            <a:ext cx="4154979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Construction of the </a:t>
            </a:r>
            <a:r>
              <a:rPr lang="fr-FR" sz="2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models</a:t>
            </a:r>
            <a:endParaRPr lang="fr-FR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648072" y="2888704"/>
            <a:ext cx="1691680" cy="25202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655638" y="2689756"/>
            <a:ext cx="3832725" cy="523220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7F7F7F"/>
                </a:solidFill>
              </a:rPr>
              <a:t>Identification of </a:t>
            </a:r>
            <a:r>
              <a:rPr lang="fr-FR" sz="2800" dirty="0" err="1" smtClean="0">
                <a:solidFill>
                  <a:srgbClr val="7F7F7F"/>
                </a:solidFill>
              </a:rPr>
              <a:t>domains</a:t>
            </a:r>
            <a:endParaRPr lang="fr-FR" sz="2800" dirty="0">
              <a:solidFill>
                <a:srgbClr val="7F7F7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72400" y="116632"/>
            <a:ext cx="935608" cy="6149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08392" y="5949280"/>
            <a:ext cx="935608" cy="7200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788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9" grpId="1" animBg="1"/>
      <p:bldP spid="7" grpId="0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2481</TotalTime>
  <Words>488</Words>
  <Application>Microsoft Macintosh PowerPoint</Application>
  <PresentationFormat>On-screen Show (4:3)</PresentationFormat>
  <Paragraphs>126</Paragraphs>
  <Slides>15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Thème Office</vt:lpstr>
      <vt:lpstr>Accurate functional annotation of metagenomics samples</vt:lpstr>
      <vt:lpstr>Lab. of Computational and Quantitative biology.</vt:lpstr>
      <vt:lpstr>City of light</vt:lpstr>
      <vt:lpstr>Microbial communities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elodie</dc:creator>
  <cp:lastModifiedBy>Hugues Richard</cp:lastModifiedBy>
  <cp:revision>254</cp:revision>
  <dcterms:created xsi:type="dcterms:W3CDTF">2014-09-16T14:18:24Z</dcterms:created>
  <dcterms:modified xsi:type="dcterms:W3CDTF">2015-06-19T20:56:00Z</dcterms:modified>
</cp:coreProperties>
</file>