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8" r:id="rId2"/>
    <p:sldId id="409" r:id="rId3"/>
    <p:sldId id="411" r:id="rId4"/>
    <p:sldId id="326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10" r:id="rId2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UDN--Presentation--040814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C24677-77BC-4ADA-BAD9-55BEB3BFA1F5}" type="datetimeFigureOut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7636C8-5B08-4C11-AD36-284EB0D6F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726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UDN--Presentation--040814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87559E-A3EE-4536-A4A7-EE265B8D5A0A}" type="datetimeFigureOut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94921F-AA31-4038-961C-5B7246014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409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UDN--Presentation--040814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E2433-7EA7-458C-A785-7599435C7FF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4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141A7-B59F-4C10-ADF5-04CD51A82209}" type="datetime1">
              <a:rPr lang="en-US"/>
              <a:pPr>
                <a:defRPr/>
              </a:pPr>
              <a:t>6/19/15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6D04-8099-42C1-8BEE-C9AA2AF39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4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A41DF-E23F-414D-B22D-5893712F8FA3}" type="datetime1">
              <a:rPr lang="en-US"/>
              <a:pPr>
                <a:defRPr/>
              </a:pPr>
              <a:t>6/19/15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B95CD-9ECA-4B15-9EB0-DA276263C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6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2CFE-AC54-487B-9F68-81B09EBB6B1C}" type="datetime1">
              <a:rPr lang="en-US"/>
              <a:pPr>
                <a:defRPr/>
              </a:pPr>
              <a:t>6/19/15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84944-21CD-4714-8E78-7F3FC9BEB7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0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2A5A-F4C6-4A84-A91C-07D61B0D0A55}" type="datetime1">
              <a:rPr lang="en-US"/>
              <a:pPr>
                <a:defRPr/>
              </a:pPr>
              <a:t>6/19/15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1CCB-3B6B-4783-84FE-82258733A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4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AEA5B-225D-4B14-AEE4-527EF022ED06}" type="datetime1">
              <a:rPr lang="en-US"/>
              <a:pPr>
                <a:defRPr/>
              </a:pPr>
              <a:t>6/19/15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2530-0338-4118-8291-2DFACA7B32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1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C8E0-D5FC-424E-88F8-D9200BE33D11}" type="datetime1">
              <a:rPr lang="en-US"/>
              <a:pPr>
                <a:defRPr/>
              </a:pPr>
              <a:t>6/19/15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8BDB-C238-4EF1-BC27-052E72980A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9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072C6-6939-4C71-84A3-C586EFC8C564}" type="datetime1">
              <a:rPr lang="en-US"/>
              <a:pPr>
                <a:defRPr/>
              </a:pPr>
              <a:t>6/19/15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B5B5-9FD2-4F69-803E-D62537502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2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0E25D-8A74-4E05-8481-39D9EA33EA74}" type="datetime1">
              <a:rPr lang="en-US"/>
              <a:pPr>
                <a:defRPr/>
              </a:pPr>
              <a:t>6/19/15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8052-446A-4DE7-8DAE-860A030419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3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2602C-0C75-47BC-BD57-1CAE951BBFD9}" type="datetime1">
              <a:rPr lang="en-US"/>
              <a:pPr>
                <a:defRPr/>
              </a:pPr>
              <a:t>6/19/15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27556-061F-4B51-8D95-8E39EB2386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2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F6815-D329-41C5-A1AB-431DC8153CAC}" type="datetime1">
              <a:rPr lang="en-US"/>
              <a:pPr>
                <a:defRPr/>
              </a:pPr>
              <a:t>6/19/15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FCAE-E977-42F1-BB27-2BABBB418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1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0538" y="6580188"/>
            <a:ext cx="2528887" cy="14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53E0E9-7108-4437-A25D-3BF3AF39EA81}" type="datetime1">
              <a:rPr lang="en-US"/>
              <a:pPr>
                <a:defRPr/>
              </a:pPr>
              <a:t>6/19/15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580188"/>
            <a:ext cx="452437" cy="14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8337D9-9CC4-4D52-B2B7-101EA14A12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8600" y="6172200"/>
            <a:ext cx="8691563" cy="46038"/>
          </a:xfrm>
          <a:prstGeom prst="rect">
            <a:avLst/>
          </a:prstGeom>
          <a:solidFill>
            <a:srgbClr val="41B6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1" name="Picture 4" descr="BCHlogomotto_inline_blue-4C_150dpi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68300" y="6240463"/>
            <a:ext cx="279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MS_Affiliate_Logo_Black_14_150dpi-01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202488" y="6284913"/>
            <a:ext cx="14843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979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19400"/>
            <a:ext cx="853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Environmental Exposure Assessment in the UDN</a:t>
            </a:r>
            <a:br>
              <a:rPr lang="en-US" sz="4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9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9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Catherine Brownstein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The Undiagnosed Disease Network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Boston Children’s Hospital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June 20, 2015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Part 3: Environmental History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072063" cy="4525963"/>
          </a:xfrm>
        </p:spPr>
        <p:txBody>
          <a:bodyPr/>
          <a:lstStyle/>
          <a:p>
            <a:r>
              <a:rPr lang="en-US" sz="2400" dirty="0" smtClean="0"/>
              <a:t>Derived from CDC Exposure Survey</a:t>
            </a:r>
          </a:p>
          <a:p>
            <a:endParaRPr lang="en-US" sz="2400" dirty="0" smtClean="0"/>
          </a:p>
          <a:p>
            <a:r>
              <a:rPr lang="en-US" sz="2400" dirty="0" smtClean="0"/>
              <a:t>Asks about location of home relative to exposure sources (e.g., manufacturing facility, hazardous waste site)</a:t>
            </a:r>
          </a:p>
          <a:p>
            <a:endParaRPr lang="en-US" sz="2400" dirty="0" smtClean="0"/>
          </a:p>
          <a:p>
            <a:r>
              <a:rPr lang="en-US" sz="2400" dirty="0" smtClean="0"/>
              <a:t>Asks about other home environmental exposures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300" y="2743200"/>
            <a:ext cx="6515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Part 4: Tobacco Exposure History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255838"/>
            <a:ext cx="5072063" cy="4525962"/>
          </a:xfrm>
        </p:spPr>
        <p:txBody>
          <a:bodyPr/>
          <a:lstStyle/>
          <a:p>
            <a:r>
              <a:rPr lang="en-US" sz="2400" dirty="0" smtClean="0"/>
              <a:t>ATS-DLD Standard questions about cigarettes</a:t>
            </a:r>
          </a:p>
          <a:p>
            <a:endParaRPr lang="en-US" sz="2400" dirty="0" smtClean="0"/>
          </a:p>
          <a:p>
            <a:r>
              <a:rPr lang="en-US" sz="2400" dirty="0" smtClean="0"/>
              <a:t>Added COPDGene/SPIROMICS questions about e-cigarettes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150" y="2819400"/>
            <a:ext cx="3448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Part 5: Alcohol Use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255838"/>
            <a:ext cx="5072063" cy="4525962"/>
          </a:xfrm>
        </p:spPr>
        <p:txBody>
          <a:bodyPr/>
          <a:lstStyle/>
          <a:p>
            <a:r>
              <a:rPr lang="en-US" sz="2400" dirty="0" smtClean="0"/>
              <a:t>Derived from </a:t>
            </a:r>
            <a:r>
              <a:rPr lang="en-US" sz="2400" dirty="0" err="1" smtClean="0"/>
              <a:t>PhenX</a:t>
            </a:r>
            <a:r>
              <a:rPr lang="en-US" sz="2400" dirty="0" smtClean="0"/>
              <a:t> project</a:t>
            </a:r>
          </a:p>
          <a:p>
            <a:endParaRPr lang="en-US" sz="2400" dirty="0" smtClean="0"/>
          </a:p>
          <a:p>
            <a:r>
              <a:rPr lang="en-US" sz="2400" dirty="0" smtClean="0"/>
              <a:t>Top level question screens out non-exposed patients</a:t>
            </a:r>
          </a:p>
          <a:p>
            <a:endParaRPr lang="en-US" sz="2400" dirty="0" smtClean="0"/>
          </a:p>
          <a:p>
            <a:r>
              <a:rPr lang="en-US" sz="2400" dirty="0" smtClean="0"/>
              <a:t>Asks about alcohol dependence and related diseases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3109913"/>
            <a:ext cx="27241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Part 6: Drug Use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255838"/>
            <a:ext cx="5072063" cy="4525962"/>
          </a:xfrm>
        </p:spPr>
        <p:txBody>
          <a:bodyPr/>
          <a:lstStyle/>
          <a:p>
            <a:r>
              <a:rPr lang="en-US" sz="2400" dirty="0" smtClean="0"/>
              <a:t>Derived from </a:t>
            </a:r>
            <a:r>
              <a:rPr lang="en-US" sz="2400" dirty="0" err="1" smtClean="0"/>
              <a:t>PhenX</a:t>
            </a:r>
            <a:r>
              <a:rPr lang="en-US" sz="2400" dirty="0" smtClean="0"/>
              <a:t> project</a:t>
            </a:r>
          </a:p>
          <a:p>
            <a:endParaRPr lang="en-US" sz="2400" dirty="0" smtClean="0"/>
          </a:p>
          <a:p>
            <a:r>
              <a:rPr lang="en-US" sz="2400" dirty="0" smtClean="0"/>
              <a:t>Asks about key drugs of abuse (prescription and non-prescription)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3133725"/>
            <a:ext cx="28289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Part 7: Residential History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382000" cy="3962400"/>
          </a:xfrm>
        </p:spPr>
        <p:txBody>
          <a:bodyPr/>
          <a:lstStyle/>
          <a:p>
            <a:r>
              <a:rPr lang="en-US" sz="2400" dirty="0" smtClean="0"/>
              <a:t>Derived from </a:t>
            </a:r>
            <a:r>
              <a:rPr lang="en-US" sz="2400" dirty="0" err="1" smtClean="0"/>
              <a:t>PhenX</a:t>
            </a:r>
            <a:r>
              <a:rPr lang="en-US" sz="2400" dirty="0" smtClean="0"/>
              <a:t> project</a:t>
            </a:r>
          </a:p>
          <a:p>
            <a:endParaRPr lang="en-US" sz="2400" dirty="0" smtClean="0"/>
          </a:p>
          <a:p>
            <a:r>
              <a:rPr lang="en-US" sz="2400" dirty="0" smtClean="0"/>
              <a:t>Asks about previous residences, including address for geocoding</a:t>
            </a:r>
          </a:p>
          <a:p>
            <a:endParaRPr lang="en-US" sz="2400" dirty="0" smtClean="0"/>
          </a:p>
          <a:p>
            <a:r>
              <a:rPr lang="en-US" sz="2400" dirty="0" smtClean="0"/>
              <a:t>Captures residential proximity to agricultural/industrial activity and drinking water information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724400"/>
            <a:ext cx="848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Part 8: Hobby Exposures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7848600" cy="2667000"/>
          </a:xfrm>
        </p:spPr>
        <p:txBody>
          <a:bodyPr/>
          <a:lstStyle/>
          <a:p>
            <a:r>
              <a:rPr lang="en-US" sz="2400" dirty="0" smtClean="0"/>
              <a:t>Derived from </a:t>
            </a:r>
            <a:r>
              <a:rPr lang="en-US" sz="2400" dirty="0" err="1" smtClean="0"/>
              <a:t>PhenX</a:t>
            </a:r>
            <a:r>
              <a:rPr lang="en-US" sz="2400" dirty="0" smtClean="0"/>
              <a:t> project</a:t>
            </a:r>
          </a:p>
          <a:p>
            <a:endParaRPr lang="en-US" sz="2400" dirty="0" smtClean="0"/>
          </a:p>
          <a:p>
            <a:r>
              <a:rPr lang="en-US" sz="2400" dirty="0" smtClean="0"/>
              <a:t>Asks about types of hobbies that provide potentially toxic exposures</a:t>
            </a:r>
          </a:p>
          <a:p>
            <a:endParaRPr lang="en-US" sz="2400" dirty="0" smtClean="0"/>
          </a:p>
          <a:p>
            <a:r>
              <a:rPr lang="en-US" sz="2400" dirty="0" smtClean="0"/>
              <a:t>Captures time frame and intensity of hobby exposures</a:t>
            </a:r>
          </a:p>
          <a:p>
            <a:endParaRPr lang="en-US" sz="2400" dirty="0" smtClean="0"/>
          </a:p>
          <a:p>
            <a:r>
              <a:rPr lang="en-US" sz="2400" dirty="0" smtClean="0"/>
              <a:t>Includes a general question about hobby-related illnesses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905375"/>
            <a:ext cx="6096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Part 9: Air Contaminants </a:t>
            </a:r>
          </a:p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in the Home Environment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7848600" cy="2667000"/>
          </a:xfrm>
        </p:spPr>
        <p:txBody>
          <a:bodyPr/>
          <a:lstStyle/>
          <a:p>
            <a:r>
              <a:rPr lang="en-US" sz="2400" dirty="0" smtClean="0"/>
              <a:t>Derived from </a:t>
            </a:r>
            <a:r>
              <a:rPr lang="en-US" sz="2400" dirty="0" err="1" smtClean="0"/>
              <a:t>PhenX</a:t>
            </a:r>
            <a:r>
              <a:rPr lang="en-US" sz="2400" dirty="0" smtClean="0"/>
              <a:t> project</a:t>
            </a:r>
          </a:p>
          <a:p>
            <a:endParaRPr lang="en-US" sz="2400" dirty="0" smtClean="0"/>
          </a:p>
          <a:p>
            <a:r>
              <a:rPr lang="en-US" sz="2400" dirty="0" smtClean="0"/>
              <a:t>Asks home renovations and mold exposures in the past five years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5562600"/>
            <a:ext cx="45053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Part 10: Potential Exposures to Infection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5072063" cy="4525962"/>
          </a:xfrm>
        </p:spPr>
        <p:txBody>
          <a:bodyPr/>
          <a:lstStyle/>
          <a:p>
            <a:r>
              <a:rPr lang="en-US" sz="2400" dirty="0" smtClean="0"/>
              <a:t>Newly developed </a:t>
            </a:r>
            <a:r>
              <a:rPr lang="en-US" sz="2400" dirty="0" smtClean="0"/>
              <a:t>questions</a:t>
            </a:r>
            <a:endParaRPr lang="en-US" sz="2400" dirty="0" smtClean="0"/>
          </a:p>
          <a:p>
            <a:r>
              <a:rPr lang="en-US" sz="2400" dirty="0" smtClean="0"/>
              <a:t>Includes travel history nationally to regions with tick, endemic fungi, or other known infectious </a:t>
            </a:r>
            <a:r>
              <a:rPr lang="en-US" sz="2400" dirty="0" smtClean="0"/>
              <a:t>exposures</a:t>
            </a:r>
            <a:endParaRPr lang="en-US" sz="2400" dirty="0" smtClean="0"/>
          </a:p>
          <a:p>
            <a:r>
              <a:rPr lang="en-US" sz="2400" dirty="0" smtClean="0"/>
              <a:t>Captures international travel outside of US, Canada, and Western </a:t>
            </a:r>
            <a:r>
              <a:rPr lang="en-US" sz="2400" dirty="0" smtClean="0"/>
              <a:t>Europe</a:t>
            </a:r>
            <a:endParaRPr lang="en-US" sz="2400" dirty="0" smtClean="0"/>
          </a:p>
          <a:p>
            <a:r>
              <a:rPr lang="en-US" sz="2400" dirty="0" smtClean="0"/>
              <a:t>Includes exposures to animals and ticks</a:t>
            </a:r>
          </a:p>
          <a:p>
            <a:r>
              <a:rPr lang="en-US" sz="2400" dirty="0" smtClean="0"/>
              <a:t>Includes </a:t>
            </a:r>
            <a:r>
              <a:rPr lang="en-US" sz="2400" dirty="0" smtClean="0"/>
              <a:t>dietary exposure to raw meat and raw fish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2895600"/>
            <a:ext cx="3543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Part 11: Other Exposures 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5072063" cy="4525962"/>
          </a:xfrm>
        </p:spPr>
        <p:txBody>
          <a:bodyPr/>
          <a:lstStyle/>
          <a:p>
            <a:r>
              <a:rPr lang="en-US" sz="2400" dirty="0" smtClean="0"/>
              <a:t>Newly developed questions</a:t>
            </a:r>
          </a:p>
          <a:p>
            <a:endParaRPr lang="en-US" sz="2400" dirty="0" smtClean="0"/>
          </a:p>
          <a:p>
            <a:r>
              <a:rPr lang="en-US" sz="2400" dirty="0" smtClean="0"/>
              <a:t>Includes dietary questions related to pica and a general unusual diet question</a:t>
            </a:r>
          </a:p>
          <a:p>
            <a:endParaRPr lang="en-US" sz="2400" dirty="0" smtClean="0"/>
          </a:p>
          <a:p>
            <a:r>
              <a:rPr lang="en-US" sz="2400" dirty="0" smtClean="0"/>
              <a:t>Includes traditional, herbal, and alternative medicines</a:t>
            </a:r>
          </a:p>
          <a:p>
            <a:endParaRPr lang="en-US" sz="2400" dirty="0" smtClean="0"/>
          </a:p>
          <a:p>
            <a:r>
              <a:rPr lang="en-US" sz="2400" dirty="0" smtClean="0"/>
              <a:t>Asks about blood exposures and STDs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550" y="3124200"/>
            <a:ext cx="2381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Part 12: Pregnancy History 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477250" cy="1935163"/>
          </a:xfrm>
        </p:spPr>
        <p:txBody>
          <a:bodyPr/>
          <a:lstStyle/>
          <a:p>
            <a:r>
              <a:rPr lang="en-US" sz="2400" smtClean="0"/>
              <a:t>Newly developed questions</a:t>
            </a:r>
          </a:p>
          <a:p>
            <a:r>
              <a:rPr lang="en-US" sz="2400" smtClean="0"/>
              <a:t>Includes tobacco and alcohol exposure during pregnancy</a:t>
            </a:r>
          </a:p>
          <a:p>
            <a:r>
              <a:rPr lang="en-US" sz="2400" smtClean="0"/>
              <a:t>Captures specific and all medication exposures during pregnancy</a:t>
            </a:r>
          </a:p>
          <a:p>
            <a:r>
              <a:rPr lang="en-US" sz="2400" smtClean="0"/>
              <a:t>Includes maternal infections and radiation exposure during pregnancy</a:t>
            </a:r>
          </a:p>
          <a:p>
            <a:r>
              <a:rPr lang="en-US" sz="2400" smtClean="0"/>
              <a:t>Includes assisted reproduction questions</a:t>
            </a: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575" y="4286250"/>
            <a:ext cx="52768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alphaModFix amt="29000"/>
          </a:blip>
          <a:srcRect t="14749" r="41675" b="54225"/>
          <a:stretch/>
        </p:blipFill>
        <p:spPr>
          <a:xfrm>
            <a:off x="0" y="0"/>
            <a:ext cx="9165047" cy="17526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4114800"/>
            <a:ext cx="8813857" cy="24384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UDN </a:t>
            </a:r>
            <a:r>
              <a:rPr lang="en-US" sz="1800" b="1" dirty="0" smtClean="0"/>
              <a:t>PLANS TO: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Use self-phenotyping surveys 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Collect phenotypic data using </a:t>
            </a:r>
            <a:r>
              <a:rPr lang="en-US" sz="1800" dirty="0" smtClean="0"/>
              <a:t>HPO</a:t>
            </a: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Issue </a:t>
            </a:r>
            <a:r>
              <a:rPr lang="en-US" sz="1800" dirty="0"/>
              <a:t>RFAs and gene function collaboration candidate </a:t>
            </a:r>
            <a:r>
              <a:rPr lang="en-US" sz="1800" dirty="0" smtClean="0"/>
              <a:t>lists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Use an environmental survey to collect exposure data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Assess non-genetic causes of undiagnosed conditions</a:t>
            </a:r>
            <a:endParaRPr lang="en-US" sz="18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704" t="5717" r="11574" b="12756"/>
          <a:stretch/>
        </p:blipFill>
        <p:spPr>
          <a:xfrm>
            <a:off x="5486400" y="152400"/>
            <a:ext cx="3505200" cy="1474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" y="381000"/>
            <a:ext cx="5303503" cy="990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905000"/>
            <a:ext cx="9144000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50" b="1" dirty="0" smtClean="0">
                <a:latin typeface="Calibri"/>
                <a:cs typeface="Calibri"/>
              </a:rPr>
              <a:t>The UDN is a new initiative that expands on the NIH Undiagnosed </a:t>
            </a:r>
            <a:r>
              <a:rPr lang="en-US" sz="1850" b="1" dirty="0">
                <a:latin typeface="Calibri"/>
                <a:cs typeface="Calibri"/>
              </a:rPr>
              <a:t>D</a:t>
            </a:r>
            <a:r>
              <a:rPr lang="en-US" sz="1850" b="1" dirty="0" smtClean="0">
                <a:latin typeface="Calibri"/>
                <a:cs typeface="Calibri"/>
              </a:rPr>
              <a:t>iseases </a:t>
            </a:r>
            <a:r>
              <a:rPr lang="en-US" sz="1850" b="1" dirty="0">
                <a:latin typeface="Calibri"/>
                <a:cs typeface="Calibri"/>
              </a:rPr>
              <a:t>P</a:t>
            </a:r>
            <a:r>
              <a:rPr lang="en-US" sz="1850" b="1" dirty="0" smtClean="0">
                <a:latin typeface="Calibri"/>
                <a:cs typeface="Calibri"/>
              </a:rPr>
              <a:t>rogram (UDP)</a:t>
            </a:r>
          </a:p>
          <a:p>
            <a:pPr algn="ctr"/>
            <a:r>
              <a:rPr lang="en-US" i="1" dirty="0" smtClean="0">
                <a:latin typeface="Calibri"/>
                <a:cs typeface="Calibri"/>
              </a:rPr>
              <a:t>The UDP </a:t>
            </a:r>
            <a:r>
              <a:rPr lang="en-US" i="1" dirty="0">
                <a:latin typeface="Calibri"/>
                <a:cs typeface="Calibri"/>
              </a:rPr>
              <a:t>has reviewed 3300 medical records, seen 750 patients with rare and undiagnosed conditions, and identified more than 70 rare diseases and several new </a:t>
            </a:r>
            <a:r>
              <a:rPr lang="en-US" i="1" dirty="0" smtClean="0">
                <a:latin typeface="Calibri"/>
                <a:cs typeface="Calibri"/>
              </a:rPr>
              <a:t>conditions.</a:t>
            </a:r>
            <a:endParaRPr lang="en-US" i="1" dirty="0"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8194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GOALS OF THE UDN: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Facilitate </a:t>
            </a:r>
            <a:r>
              <a:rPr lang="en-US" dirty="0"/>
              <a:t>diagnosis of currently undiagnosed diseases and </a:t>
            </a:r>
            <a:r>
              <a:rPr lang="en-US" dirty="0" smtClean="0"/>
              <a:t>conditions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Encourage collaboration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Enhance </a:t>
            </a:r>
            <a:r>
              <a:rPr lang="en-US" dirty="0"/>
              <a:t>research </a:t>
            </a:r>
            <a:r>
              <a:rPr lang="en-US" dirty="0" smtClean="0"/>
              <a:t>experience </a:t>
            </a:r>
            <a:r>
              <a:rPr lang="en-US" dirty="0"/>
              <a:t>for patients and families with undiagnosed diseases </a:t>
            </a:r>
          </a:p>
        </p:txBody>
      </p:sp>
    </p:spTree>
    <p:extLst>
      <p:ext uri="{BB962C8B-B14F-4D97-AF65-F5344CB8AC3E}">
        <p14:creationId xmlns:p14="http://schemas.microsoft.com/office/powerpoint/2010/main" val="205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29"/>
    </mc:Choice>
    <mc:Fallback xmlns="">
      <p:transition spd="slow" advTm="4332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Part 12: Pregnancy History (</a:t>
            </a:r>
            <a:r>
              <a:rPr lang="en-US" sz="3600" kern="0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cont</a:t>
            </a: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) 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477250" cy="1935163"/>
          </a:xfrm>
        </p:spPr>
        <p:txBody>
          <a:bodyPr/>
          <a:lstStyle/>
          <a:p>
            <a:r>
              <a:rPr lang="en-US" sz="2400" smtClean="0"/>
              <a:t>Includes maternal exposures to Environmental Exposure screening questions</a:t>
            </a:r>
          </a:p>
          <a:p>
            <a:r>
              <a:rPr lang="en-US" sz="2400" smtClean="0"/>
              <a:t>Asks about maternal and paternal occupations and hobbies during pregnancy</a:t>
            </a:r>
          </a:p>
          <a:p>
            <a:r>
              <a:rPr lang="en-US" sz="2400" smtClean="0"/>
              <a:t>Asks general question about other parental exposures during pregnancy</a:t>
            </a: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575" y="4286250"/>
            <a:ext cx="52768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Part 13: Patient’s Guess 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477250" cy="1935163"/>
          </a:xfrm>
        </p:spPr>
        <p:txBody>
          <a:bodyPr/>
          <a:lstStyle/>
          <a:p>
            <a:r>
              <a:rPr lang="en-US" sz="2400" dirty="0" smtClean="0"/>
              <a:t>Includes general question for patient (or respondent) to speculate about key environmental exposures leading to the undiagnosed disease</a:t>
            </a:r>
          </a:p>
          <a:p>
            <a:endParaRPr lang="en-US" sz="2400" dirty="0" smtClean="0"/>
          </a:p>
          <a:p>
            <a:r>
              <a:rPr lang="en-US" sz="2400" dirty="0" smtClean="0"/>
              <a:t>Captures best guess for onset of undiagnosed disease symptoms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4381500"/>
            <a:ext cx="78295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Unresolved Issues in Environmental Exposure Questionnaire Development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81000" y="1676400"/>
            <a:ext cx="8458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sz="2400" dirty="0"/>
              <a:t>Which questions should be dropped for children under age 12?</a:t>
            </a:r>
          </a:p>
          <a:p>
            <a:pPr marL="742950" lvl="1" indent="-285750">
              <a:buFont typeface="Arial" charset="0"/>
              <a:buChar char="–"/>
            </a:pPr>
            <a:r>
              <a:rPr lang="en-US" altLang="en-US" sz="1600" dirty="0"/>
              <a:t>Cigarette smoking?</a:t>
            </a:r>
          </a:p>
          <a:p>
            <a:pPr marL="742950" lvl="1" indent="-285750">
              <a:buFont typeface="Arial" charset="0"/>
              <a:buChar char="–"/>
            </a:pPr>
            <a:r>
              <a:rPr lang="en-US" altLang="en-US" sz="1600" dirty="0"/>
              <a:t>Alcohol use?</a:t>
            </a:r>
          </a:p>
          <a:p>
            <a:pPr marL="742950" lvl="1" indent="-285750">
              <a:buFont typeface="Arial" charset="0"/>
              <a:buChar char="–"/>
            </a:pPr>
            <a:endParaRPr lang="en-US" altLang="en-US" sz="1600" dirty="0"/>
          </a:p>
          <a:p>
            <a:pPr>
              <a:buFont typeface="Arial" charset="0"/>
              <a:buChar char="•"/>
            </a:pPr>
            <a:r>
              <a:rPr lang="en-US" altLang="en-US" sz="2000" dirty="0"/>
              <a:t>Is the questionnaire too long?</a:t>
            </a:r>
          </a:p>
          <a:p>
            <a:pPr>
              <a:buFont typeface="Arial" charset="0"/>
              <a:buChar char="•"/>
            </a:pPr>
            <a:endParaRPr lang="en-US" altLang="en-US" sz="2000" dirty="0"/>
          </a:p>
          <a:p>
            <a:pPr>
              <a:buFont typeface="Arial" charset="0"/>
              <a:buChar char="•"/>
            </a:pPr>
            <a:r>
              <a:rPr lang="en-US" altLang="en-US" sz="2000" dirty="0"/>
              <a:t>Have we excluded key issues inappropriately?</a:t>
            </a:r>
          </a:p>
          <a:p>
            <a:pPr marL="742950" lvl="1" indent="-285750">
              <a:buFont typeface="Arial" charset="0"/>
              <a:buChar char="–"/>
            </a:pPr>
            <a:r>
              <a:rPr lang="en-US" altLang="en-US" sz="1600" dirty="0"/>
              <a:t>Second-hand smoke exposure:  Quite common, hard to quantify</a:t>
            </a:r>
          </a:p>
          <a:p>
            <a:pPr marL="742950" lvl="1" indent="-285750">
              <a:buFont typeface="Arial" charset="0"/>
              <a:buChar char="–"/>
            </a:pPr>
            <a:endParaRPr lang="en-US" altLang="en-US" sz="1600" dirty="0"/>
          </a:p>
          <a:p>
            <a:pPr>
              <a:buFont typeface="Arial" charset="0"/>
              <a:buChar char="•"/>
            </a:pPr>
            <a:r>
              <a:rPr lang="en-US" altLang="en-US" sz="2000" dirty="0"/>
              <a:t>Limitations of Electronic Implementation</a:t>
            </a:r>
          </a:p>
          <a:p>
            <a:pPr marL="742950" lvl="1" indent="-285750">
              <a:buFont typeface="Arial" charset="0"/>
              <a:buChar char="–"/>
            </a:pPr>
            <a:r>
              <a:rPr lang="en-US" altLang="en-US" sz="1600" dirty="0"/>
              <a:t>Would like to have overall review option before submission</a:t>
            </a:r>
          </a:p>
          <a:p>
            <a:pPr marL="742950" lvl="1" indent="-285750">
              <a:buFont typeface="Arial" charset="0"/>
              <a:buChar char="–"/>
            </a:pPr>
            <a:r>
              <a:rPr lang="en-US" altLang="en-US" sz="1600" dirty="0"/>
              <a:t>Would like to be able to move back to specific locations in the questionnaire</a:t>
            </a:r>
          </a:p>
          <a:p>
            <a:pPr marL="742950" lvl="1" indent="-285750">
              <a:buFont typeface="Arial" charset="0"/>
              <a:buChar char="–"/>
            </a:pPr>
            <a:endParaRPr lang="en-US" alt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Next Steps in Environmental Exposure Questionnaire Development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381000" y="1676400"/>
            <a:ext cx="8458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sz="2400" dirty="0" smtClean="0"/>
              <a:t> Final </a:t>
            </a:r>
            <a:r>
              <a:rPr lang="en-US" altLang="en-US" sz="2400" dirty="0"/>
              <a:t>updates to current </a:t>
            </a:r>
            <a:r>
              <a:rPr lang="en-US" altLang="en-US" sz="2400" dirty="0" smtClean="0"/>
              <a:t>version</a:t>
            </a:r>
            <a:endParaRPr lang="en-US" altLang="en-US" sz="2400" dirty="0"/>
          </a:p>
          <a:p>
            <a:pPr>
              <a:buFont typeface="Arial" charset="0"/>
              <a:buChar char="•"/>
            </a:pPr>
            <a:r>
              <a:rPr lang="en-US" altLang="en-US" sz="2400" dirty="0" smtClean="0"/>
              <a:t> Pilot </a:t>
            </a:r>
            <a:r>
              <a:rPr lang="en-US" altLang="en-US" sz="2400" dirty="0"/>
              <a:t>testing with volunteer patients</a:t>
            </a:r>
          </a:p>
          <a:p>
            <a:pPr>
              <a:buFont typeface="Arial" charset="0"/>
              <a:buChar char="•"/>
            </a:pPr>
            <a:r>
              <a:rPr lang="en-US" altLang="en-US" sz="2400" dirty="0" smtClean="0"/>
              <a:t> Need </a:t>
            </a:r>
            <a:r>
              <a:rPr lang="en-US" altLang="en-US" sz="2400" dirty="0"/>
              <a:t>to decide if Spanish version of questionnaire will be </a:t>
            </a:r>
            <a:r>
              <a:rPr lang="en-US" altLang="en-US" sz="2400" dirty="0" smtClean="0"/>
              <a:t>developed</a:t>
            </a:r>
            <a:endParaRPr lang="en-US" altLang="en-US" sz="2400" dirty="0"/>
          </a:p>
          <a:p>
            <a:pPr>
              <a:buFont typeface="Arial" charset="0"/>
              <a:buChar char="•"/>
            </a:pPr>
            <a:r>
              <a:rPr lang="en-US" altLang="en-US" sz="2400" dirty="0" smtClean="0"/>
              <a:t> Do </a:t>
            </a:r>
            <a:r>
              <a:rPr lang="en-US" altLang="en-US" sz="2400" dirty="0"/>
              <a:t>clinical centers have access to environmental health experts to follow-up pertinent positive responses from screening questionnaire</a:t>
            </a:r>
            <a:r>
              <a:rPr lang="en-US" altLang="en-US" sz="2400" dirty="0" smtClean="0"/>
              <a:t>?</a:t>
            </a:r>
            <a:endParaRPr lang="en-US" altLang="en-US" sz="2400" dirty="0"/>
          </a:p>
          <a:p>
            <a:pPr>
              <a:buFont typeface="Arial" charset="0"/>
              <a:buChar char="•"/>
            </a:pPr>
            <a:r>
              <a:rPr lang="en-US" altLang="en-US" sz="2400" dirty="0" smtClean="0"/>
              <a:t> Exploring </a:t>
            </a:r>
            <a:r>
              <a:rPr lang="en-US" altLang="en-US" sz="2400" dirty="0"/>
              <a:t>funding options from NIEHS for the further development, validation, and analysis of questionnaire data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r>
              <a:rPr lang="en-US" altLang="en-US" sz="2000" dirty="0"/>
              <a:t>Undiagnosed diseases aren’t always genetic in origin</a:t>
            </a:r>
          </a:p>
          <a:p>
            <a:r>
              <a:rPr lang="en-US" altLang="en-US" sz="2000" dirty="0" smtClean="0"/>
              <a:t>The </a:t>
            </a:r>
            <a:r>
              <a:rPr lang="en-US" altLang="en-US" sz="2000" dirty="0"/>
              <a:t>Undiagnosed Disease Network is </a:t>
            </a:r>
            <a:r>
              <a:rPr lang="en-US" altLang="en-US" sz="2000" dirty="0" smtClean="0"/>
              <a:t>expanding upon typical medical data </a:t>
            </a:r>
            <a:r>
              <a:rPr lang="en-US" altLang="en-US" sz="2000" dirty="0"/>
              <a:t>collection methods </a:t>
            </a:r>
            <a:r>
              <a:rPr lang="en-US" altLang="en-US" sz="2000" dirty="0" smtClean="0"/>
              <a:t>through the use of an environmental survey</a:t>
            </a:r>
            <a:endParaRPr lang="en-US" altLang="en-US" sz="2000" dirty="0"/>
          </a:p>
          <a:p>
            <a:r>
              <a:rPr lang="en-US" altLang="en-US" sz="2000" dirty="0" smtClean="0"/>
              <a:t>UDN </a:t>
            </a:r>
            <a:r>
              <a:rPr lang="en-US" altLang="en-US" sz="2000" dirty="0"/>
              <a:t>is open to collaborations- please </a:t>
            </a:r>
            <a:r>
              <a:rPr lang="en-US" altLang="en-US" sz="2000" dirty="0" smtClean="0"/>
              <a:t>inquire:</a:t>
            </a:r>
            <a:endParaRPr lang="en-US" altLang="en-US" sz="2000" dirty="0"/>
          </a:p>
          <a:p>
            <a:pPr marL="457200" lvl="1" indent="0">
              <a:buNone/>
            </a:pPr>
            <a:r>
              <a:rPr lang="en-US" altLang="en-US" sz="2000" dirty="0"/>
              <a:t>Contact </a:t>
            </a:r>
            <a:r>
              <a:rPr lang="en-US" altLang="en-US" sz="2000" dirty="0" err="1"/>
              <a:t>Catherine.Brownstein@childrens.harvard.edu</a:t>
            </a:r>
            <a:endParaRPr lang="en-US" alt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29000"/>
          </a:blip>
          <a:srcRect t="14749" r="41675" b="54225"/>
          <a:stretch/>
        </p:blipFill>
        <p:spPr>
          <a:xfrm>
            <a:off x="-21047" y="5078091"/>
            <a:ext cx="9165047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704" t="5717" r="11574" b="12756"/>
          <a:stretch/>
        </p:blipFill>
        <p:spPr>
          <a:xfrm>
            <a:off x="5465353" y="5230491"/>
            <a:ext cx="3505200" cy="1474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" y="5459091"/>
            <a:ext cx="5303503" cy="990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48943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58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Rationale for Environmental Exposure Assessment in the UDN</a:t>
            </a: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381000" y="1893888"/>
            <a:ext cx="84582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sz="2400" dirty="0" smtClean="0"/>
              <a:t> Environmental </a:t>
            </a:r>
            <a:r>
              <a:rPr lang="en-US" altLang="en-US" sz="2400" dirty="0"/>
              <a:t>exposures likely cause or modify the development of a subset of undiagnosed diseases</a:t>
            </a:r>
          </a:p>
          <a:p>
            <a:pPr>
              <a:buFont typeface="Arial" charset="0"/>
              <a:buChar char="•"/>
            </a:pPr>
            <a:endParaRPr lang="en-US" altLang="en-US" sz="2400" dirty="0"/>
          </a:p>
          <a:p>
            <a:pPr>
              <a:buFont typeface="Arial" charset="0"/>
              <a:buChar char="•"/>
            </a:pPr>
            <a:r>
              <a:rPr lang="en-US" altLang="en-US" sz="2400" dirty="0" smtClean="0"/>
              <a:t> Identification </a:t>
            </a:r>
            <a:r>
              <a:rPr lang="en-US" altLang="en-US" sz="2400" dirty="0"/>
              <a:t>of a key environmental exposure could suggest effective treatment for an undiagnosed disease</a:t>
            </a:r>
          </a:p>
          <a:p>
            <a:pPr>
              <a:buFont typeface="Arial" charset="0"/>
              <a:buChar char="•"/>
            </a:pPr>
            <a:endParaRPr lang="en-US" altLang="en-US" sz="2400" dirty="0"/>
          </a:p>
          <a:p>
            <a:pPr>
              <a:buFont typeface="Arial" charset="0"/>
              <a:buChar char="•"/>
            </a:pPr>
            <a:r>
              <a:rPr lang="en-US" altLang="en-US" sz="2400" dirty="0" smtClean="0"/>
              <a:t> Comprehensive </a:t>
            </a:r>
            <a:r>
              <a:rPr lang="en-US" altLang="en-US" sz="2400" dirty="0"/>
              <a:t>environmental assessment is often not performed in the evaluation of patients with unusual clinical presentations</a:t>
            </a:r>
          </a:p>
          <a:p>
            <a:pPr>
              <a:buFont typeface="Arial" charset="0"/>
              <a:buChar char="•"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Goals of Environmental Exposure Assessment in the UDN</a:t>
            </a: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81000" y="1447800"/>
            <a:ext cx="8458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sz="2000" dirty="0" smtClean="0"/>
              <a:t> Develop </a:t>
            </a:r>
            <a:r>
              <a:rPr lang="en-US" altLang="en-US" sz="2000" dirty="0"/>
              <a:t>a screening questionnaire that could be used to identify potentially important environmental exposures contributing to a patient’s undiagnosed </a:t>
            </a:r>
            <a:r>
              <a:rPr lang="en-US" altLang="en-US" sz="2000" dirty="0" smtClean="0"/>
              <a:t>disease</a:t>
            </a:r>
            <a:endParaRPr lang="en-US" altLang="en-US" sz="2000" dirty="0"/>
          </a:p>
          <a:p>
            <a:pPr>
              <a:buFont typeface="Arial" charset="0"/>
              <a:buChar char="•"/>
            </a:pPr>
            <a:r>
              <a:rPr lang="en-US" altLang="en-US" sz="2000" dirty="0" smtClean="0"/>
              <a:t> Pertinent </a:t>
            </a:r>
            <a:r>
              <a:rPr lang="en-US" altLang="en-US" sz="2000" dirty="0"/>
              <a:t>positive responses on screening questionnaire would need to be followed up by an occupational medicine/environmental health </a:t>
            </a:r>
            <a:r>
              <a:rPr lang="en-US" altLang="en-US" sz="2000" dirty="0" smtClean="0"/>
              <a:t>physician</a:t>
            </a:r>
            <a:endParaRPr lang="en-US" altLang="en-US" sz="2000" dirty="0"/>
          </a:p>
          <a:p>
            <a:pPr>
              <a:buFont typeface="Arial" charset="0"/>
              <a:buChar char="•"/>
            </a:pPr>
            <a:r>
              <a:rPr lang="en-US" altLang="en-US" sz="2000" dirty="0" smtClean="0"/>
              <a:t> Primary </a:t>
            </a:r>
            <a:r>
              <a:rPr lang="en-US" altLang="en-US" sz="2000" dirty="0"/>
              <a:t>purpose of the questionnaire would be clinical, but could also be used for </a:t>
            </a:r>
            <a:r>
              <a:rPr lang="en-US" altLang="en-US" sz="2000" dirty="0" smtClean="0"/>
              <a:t>research</a:t>
            </a:r>
            <a:endParaRPr lang="en-US" altLang="en-US" sz="2000" dirty="0"/>
          </a:p>
          <a:p>
            <a:pPr>
              <a:buFont typeface="Arial" charset="0"/>
              <a:buChar char="•"/>
            </a:pPr>
            <a:r>
              <a:rPr lang="en-US" altLang="en-US" sz="2000" dirty="0" smtClean="0"/>
              <a:t> Questionnaire </a:t>
            </a:r>
            <a:r>
              <a:rPr lang="en-US" altLang="en-US" sz="2000" dirty="0"/>
              <a:t>would be completed by all patients accepted into the UDN after signing consent form (data would be Above The Line</a:t>
            </a:r>
            <a:r>
              <a:rPr lang="en-US" altLang="en-US" sz="2000" dirty="0" smtClean="0"/>
              <a:t>)</a:t>
            </a:r>
            <a:endParaRPr lang="en-US" altLang="en-US" sz="2000" dirty="0"/>
          </a:p>
          <a:p>
            <a:pPr>
              <a:buFont typeface="Arial" charset="0"/>
              <a:buChar char="•"/>
            </a:pPr>
            <a:r>
              <a:rPr lang="en-US" altLang="en-US" sz="2000" dirty="0" smtClean="0"/>
              <a:t> General </a:t>
            </a:r>
            <a:r>
              <a:rPr lang="en-US" altLang="en-US" sz="2000" dirty="0"/>
              <a:t>environmental screening question has been added to the application form to identify patients who may have had important environmental exposures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Procedure for Environmental Exposure Questionnaire Development</a:t>
            </a: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81000" y="1676400"/>
            <a:ext cx="8458200" cy="400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sz="2000" dirty="0"/>
              <a:t>Review of existing questionnaires:  CDC Environmental Exposure History, </a:t>
            </a:r>
            <a:r>
              <a:rPr lang="en-US" altLang="en-US" sz="2000" dirty="0" err="1"/>
              <a:t>PhenX</a:t>
            </a:r>
            <a:r>
              <a:rPr lang="en-US" altLang="en-US" sz="2000" dirty="0"/>
              <a:t> (multiple domains), American Academy of Clinical Toxicology, </a:t>
            </a:r>
            <a:r>
              <a:rPr lang="en-US" altLang="en-US" sz="2000" dirty="0" smtClean="0"/>
              <a:t>NHANES, Food </a:t>
            </a:r>
            <a:r>
              <a:rPr lang="en-US" altLang="en-US" sz="2000" dirty="0"/>
              <a:t>Frequency Questionnaire</a:t>
            </a:r>
          </a:p>
          <a:p>
            <a:pPr>
              <a:buFont typeface="Arial" charset="0"/>
              <a:buChar char="•"/>
            </a:pPr>
            <a:endParaRPr lang="en-US" altLang="en-US" sz="2000" dirty="0"/>
          </a:p>
          <a:p>
            <a:pPr>
              <a:buFont typeface="Arial" charset="0"/>
              <a:buChar char="•"/>
            </a:pPr>
            <a:r>
              <a:rPr lang="en-US" altLang="en-US" sz="2000" dirty="0"/>
              <a:t>Extraction and editing of relevant items from existing questionnaires</a:t>
            </a:r>
          </a:p>
          <a:p>
            <a:pPr>
              <a:buFont typeface="Arial" charset="0"/>
              <a:buChar char="•"/>
            </a:pPr>
            <a:endParaRPr lang="en-US" altLang="en-US" sz="2000" dirty="0"/>
          </a:p>
          <a:p>
            <a:pPr>
              <a:buFont typeface="Arial" charset="0"/>
              <a:buChar char="•"/>
            </a:pPr>
            <a:r>
              <a:rPr lang="en-US" altLang="en-US" sz="2000" dirty="0"/>
              <a:t>Obtaining advice on additional questions from content experts </a:t>
            </a:r>
          </a:p>
          <a:p>
            <a:pPr marL="742950" lvl="1" indent="-285750">
              <a:buFont typeface="Arial" charset="0"/>
              <a:buChar char="–"/>
            </a:pPr>
            <a:r>
              <a:rPr lang="en-US" altLang="en-US" dirty="0"/>
              <a:t>Infectious Disease (James Maguire)</a:t>
            </a:r>
          </a:p>
          <a:p>
            <a:pPr marL="742950" lvl="1" indent="-285750">
              <a:buFont typeface="Arial" charset="0"/>
              <a:buChar char="–"/>
            </a:pPr>
            <a:r>
              <a:rPr lang="en-US" altLang="en-US" dirty="0"/>
              <a:t>Teratogens (Lew Holmes)</a:t>
            </a:r>
          </a:p>
          <a:p>
            <a:pPr marL="742950" lvl="1" indent="-285750">
              <a:buFont typeface="Arial" charset="0"/>
              <a:buChar char="–"/>
            </a:pPr>
            <a:endParaRPr lang="en-US" altLang="en-US" dirty="0"/>
          </a:p>
          <a:p>
            <a:pPr>
              <a:buFont typeface="Arial" charset="0"/>
              <a:buChar char="•"/>
            </a:pPr>
            <a:r>
              <a:rPr lang="en-US" altLang="en-US" sz="2000" dirty="0"/>
              <a:t>Review by Harvard/UCLA investigators</a:t>
            </a:r>
          </a:p>
          <a:p>
            <a:pPr>
              <a:buFont typeface="Arial" charset="0"/>
              <a:buChar char="•"/>
            </a:pPr>
            <a:endParaRPr lang="en-US" altLang="en-US" sz="2000" dirty="0"/>
          </a:p>
          <a:p>
            <a:pPr marL="742950" lvl="1" indent="-285750">
              <a:buFont typeface="Arial" charset="0"/>
              <a:buChar char="–"/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Challenges in Environmental Exposure Questionnaire Development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381000" y="1295400"/>
            <a:ext cx="8458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sz="2000" dirty="0"/>
              <a:t>Timing:</a:t>
            </a:r>
          </a:p>
          <a:p>
            <a:pPr marL="742950" lvl="1" indent="-285750">
              <a:buFont typeface="Arial" charset="0"/>
              <a:buChar char="–"/>
            </a:pPr>
            <a:r>
              <a:rPr lang="en-US" altLang="en-US" sz="1600" dirty="0"/>
              <a:t>Problem:  Would like to focus on environmental exposures before the undiagnosed disease developed, but don’t know when that really is</a:t>
            </a:r>
          </a:p>
          <a:p>
            <a:pPr marL="742950" lvl="1" indent="-285750">
              <a:buFont typeface="Arial" charset="0"/>
              <a:buChar char="–"/>
            </a:pPr>
            <a:r>
              <a:rPr lang="en-US" altLang="en-US" sz="1600" dirty="0"/>
              <a:t>Solution:  Focus on “ever” exposures for most items, and 5 year exposures for items most susceptible to recall bias</a:t>
            </a:r>
          </a:p>
          <a:p>
            <a:pPr>
              <a:buFont typeface="Arial" charset="0"/>
              <a:buChar char="•"/>
            </a:pPr>
            <a:r>
              <a:rPr lang="en-US" altLang="en-US" sz="2000" dirty="0"/>
              <a:t>Target Group:</a:t>
            </a:r>
          </a:p>
          <a:p>
            <a:pPr marL="742950" lvl="1" indent="-285750">
              <a:buFont typeface="Arial" charset="0"/>
              <a:buChar char="–"/>
            </a:pPr>
            <a:r>
              <a:rPr lang="en-US" altLang="en-US" sz="1600" dirty="0"/>
              <a:t>Problem:  UDN will include babies, children, young adults, and older adults</a:t>
            </a:r>
          </a:p>
          <a:p>
            <a:pPr marL="742950" lvl="1" indent="-285750">
              <a:buFont typeface="Arial" charset="0"/>
              <a:buChar char="–"/>
            </a:pPr>
            <a:r>
              <a:rPr lang="en-US" altLang="en-US" sz="1600" dirty="0"/>
              <a:t>Solution:  Exclude irrelevant questions for children under age 12, and recognize that information on early life exposures will likely be less accurate for adults</a:t>
            </a:r>
          </a:p>
          <a:p>
            <a:pPr>
              <a:buFont typeface="Arial" charset="0"/>
              <a:buChar char="•"/>
            </a:pPr>
            <a:r>
              <a:rPr lang="en-US" altLang="en-US" sz="2000" dirty="0"/>
              <a:t>Scope:</a:t>
            </a:r>
          </a:p>
          <a:p>
            <a:pPr marL="742950" lvl="1" indent="-285750">
              <a:buFont typeface="Arial" charset="0"/>
              <a:buChar char="–"/>
            </a:pPr>
            <a:r>
              <a:rPr lang="en-US" altLang="en-US" sz="1600" dirty="0"/>
              <a:t>Problem:  Number of potentially relevant environmental exposures is vast</a:t>
            </a:r>
          </a:p>
          <a:p>
            <a:pPr marL="742950" lvl="1" indent="-285750">
              <a:buFont typeface="Arial" charset="0"/>
              <a:buChar char="–"/>
            </a:pPr>
            <a:r>
              <a:rPr lang="en-US" altLang="en-US" sz="1600" dirty="0"/>
              <a:t>Solution:  Focus on exposures that seem most likely to be relevant, but recognize limitations of a screening instrument</a:t>
            </a:r>
          </a:p>
          <a:p>
            <a:pPr>
              <a:buFont typeface="Arial" charset="0"/>
              <a:buChar char="•"/>
            </a:pPr>
            <a:r>
              <a:rPr lang="en-US" altLang="en-US" sz="2000" dirty="0"/>
              <a:t>Wording:</a:t>
            </a:r>
          </a:p>
          <a:p>
            <a:pPr marL="742950" lvl="1" indent="-285750">
              <a:buFont typeface="Arial" charset="0"/>
              <a:buChar char="–"/>
            </a:pPr>
            <a:r>
              <a:rPr lang="en-US" altLang="en-US" sz="1600" dirty="0"/>
              <a:t>Problem:  Reasonable people can disagree about the best way to ask about questionnaire topics</a:t>
            </a:r>
          </a:p>
          <a:p>
            <a:pPr marL="742950" lvl="1" indent="-285750">
              <a:buFont typeface="Arial" charset="0"/>
              <a:buChar char="–"/>
            </a:pPr>
            <a:r>
              <a:rPr lang="en-US" altLang="en-US" sz="1600" dirty="0"/>
              <a:t>Solution:  Accept that </a:t>
            </a:r>
            <a:r>
              <a:rPr lang="en-US" altLang="en-US" sz="1600" dirty="0" smtClean="0"/>
              <a:t>the final product requires compromises to keep it practical as a screening tool; everyone will be at least a little bit unhappy with some questions</a:t>
            </a:r>
            <a:endParaRPr lang="en-US" alt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Part 1: Exposure Survey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648200" cy="4525963"/>
          </a:xfrm>
        </p:spPr>
        <p:txBody>
          <a:bodyPr/>
          <a:lstStyle/>
          <a:p>
            <a:r>
              <a:rPr lang="en-US" sz="2400" dirty="0" smtClean="0"/>
              <a:t>Derived from CDC Exposure Survey</a:t>
            </a:r>
          </a:p>
          <a:p>
            <a:endParaRPr lang="en-US" sz="2400" dirty="0" smtClean="0"/>
          </a:p>
          <a:p>
            <a:r>
              <a:rPr lang="en-US" sz="2400" dirty="0" smtClean="0"/>
              <a:t>Asks about current and past exposures to broad categories then a specific list of exposures</a:t>
            </a:r>
          </a:p>
          <a:p>
            <a:endParaRPr lang="en-US" sz="2400" dirty="0" smtClean="0"/>
          </a:p>
          <a:p>
            <a:r>
              <a:rPr lang="en-US" sz="2400" dirty="0" smtClean="0"/>
              <a:t>Includes symptoms in family members, co-workers, and pets </a:t>
            </a:r>
          </a:p>
        </p:txBody>
      </p:sp>
      <p:pic>
        <p:nvPicPr>
          <p:cNvPr id="717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855913"/>
            <a:ext cx="4038600" cy="87788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Part 2: Work History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072063" cy="4525963"/>
          </a:xfrm>
        </p:spPr>
        <p:txBody>
          <a:bodyPr/>
          <a:lstStyle/>
          <a:p>
            <a:r>
              <a:rPr lang="en-US" sz="2400" smtClean="0"/>
              <a:t>Derived from CDC Exposure Survey</a:t>
            </a:r>
          </a:p>
          <a:p>
            <a:r>
              <a:rPr lang="en-US" sz="2400" smtClean="0"/>
              <a:t>Only for patients </a:t>
            </a:r>
            <a:r>
              <a:rPr lang="en-US" sz="2400" u="sng" smtClean="0"/>
              <a:t>&gt;</a:t>
            </a:r>
            <a:r>
              <a:rPr lang="en-US" sz="2400" smtClean="0"/>
              <a:t> 12 yrs old</a:t>
            </a:r>
          </a:p>
          <a:p>
            <a:r>
              <a:rPr lang="en-US" sz="2400" smtClean="0"/>
              <a:t>Assesses timing of UDN symptoms related to work week</a:t>
            </a:r>
          </a:p>
          <a:p>
            <a:r>
              <a:rPr lang="en-US" sz="2400" smtClean="0"/>
              <a:t>Extensive details about most recent job</a:t>
            </a:r>
          </a:p>
          <a:p>
            <a:r>
              <a:rPr lang="en-US" sz="2400" smtClean="0"/>
              <a:t>Location and exposure information for all jobs</a:t>
            </a:r>
          </a:p>
          <a:p>
            <a:r>
              <a:rPr lang="en-US" sz="2400" smtClean="0"/>
              <a:t>Asks about work-related illnesses 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363" y="2514600"/>
            <a:ext cx="54054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CH_20121010_Power_Point_Template_UntilEveryChild_harvar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9828</TotalTime>
  <Words>1189</Words>
  <Application>Microsoft Macintosh PowerPoint</Application>
  <PresentationFormat>On-screen Show (4:3)</PresentationFormat>
  <Paragraphs>154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BCH_20121010_Power_Point_Template_UntilEveryChild_harvard</vt:lpstr>
      <vt:lpstr>Environmental Exposure Assessment in the UDN  Catherine Brownstein The Undiagnosed Disease Network Boston Children’s Hospital June 20, 2015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Louis County Election Fraud: Three Charged, Andrew Schafer Facing Forgery Allegations</dc:title>
  <dc:creator>jl9</dc:creator>
  <cp:lastModifiedBy>Catherine Brownstein</cp:lastModifiedBy>
  <cp:revision>198</cp:revision>
  <dcterms:created xsi:type="dcterms:W3CDTF">2014-03-04T16:19:01Z</dcterms:created>
  <dcterms:modified xsi:type="dcterms:W3CDTF">2015-06-19T20:07:51Z</dcterms:modified>
</cp:coreProperties>
</file>