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3" r:id="rId9"/>
    <p:sldId id="264" r:id="rId10"/>
    <p:sldId id="268" r:id="rId11"/>
    <p:sldId id="26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58"/>
    <p:restoredTop sz="83446"/>
  </p:normalViewPr>
  <p:slideViewPr>
    <p:cSldViewPr snapToGrid="0" snapToObjects="1">
      <p:cViewPr>
        <p:scale>
          <a:sx n="41" d="100"/>
          <a:sy n="41" d="100"/>
        </p:scale>
        <p:origin x="536" y="24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8599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1038.jpeg"/>
          <p:cNvPicPr>
            <a:picLocks noChangeAspect="1"/>
          </p:cNvPicPr>
          <p:nvPr/>
        </p:nvPicPr>
        <p:blipFill>
          <a:blip r:embed="rId2">
            <a:alphaModFix amt="26740"/>
            <a:extLst/>
          </a:blip>
          <a:srcRect l="1236" b="24393"/>
          <a:stretch>
            <a:fillRect/>
          </a:stretch>
        </p:blipFill>
        <p:spPr>
          <a:xfrm>
            <a:off x="-139453" y="-10011172"/>
            <a:ext cx="24975643" cy="1911975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4732337" y="4158395"/>
            <a:ext cx="15544801" cy="2940051"/>
          </a:xfrm>
          <a:prstGeom prst="rect">
            <a:avLst/>
          </a:prstGeom>
        </p:spPr>
        <p:txBody>
          <a:bodyPr/>
          <a:lstStyle/>
          <a:p>
            <a:pPr>
              <a:defRPr sz="43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7500">
                <a:solidFill>
                  <a:srgbClr val="88204E"/>
                </a:solidFill>
              </a:rPr>
              <a:t>MetaSUB Hong Kong</a:t>
            </a:r>
            <a:r>
              <a:t/>
            </a:r>
            <a:br/>
            <a:r>
              <a:t>City-Wide Assessment of the Microbiome </a:t>
            </a:r>
          </a:p>
          <a:p>
            <a:pPr>
              <a:defRPr sz="4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 Metro &amp; Other Built Environments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half" idx="1"/>
          </p:nvPr>
        </p:nvSpPr>
        <p:spPr>
          <a:xfrm>
            <a:off x="4343313" y="9619500"/>
            <a:ext cx="15697374" cy="453104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800"/>
              </a:spcBef>
              <a:def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Marcus H. Y. Leung -       @leungmarcus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Dr. Patrick Lee Lab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80000"/>
              </a:lnSpc>
              <a:spcBef>
                <a:spcPts val="800"/>
              </a:spcBef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School of Energy and Environment, City University of Hong Kong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lnSpc>
                <a:spcPct val="80000"/>
              </a:lnSpc>
              <a:spcBef>
                <a:spcPts val="800"/>
              </a:spcBef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MetaSUB Meeting: 1</a:t>
            </a:r>
            <a:r>
              <a:rPr baseline="30866"/>
              <a:t>st</a:t>
            </a:r>
            <a:r>
              <a:t> July, 2016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Shanghai, China</a:t>
            </a:r>
          </a:p>
        </p:txBody>
      </p:sp>
      <p:pic>
        <p:nvPicPr>
          <p:cNvPr id="140" name="image1.png" descr="city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18667" y="10945258"/>
            <a:ext cx="2436401" cy="194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-filter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72230" y="9693457"/>
            <a:ext cx="481955" cy="48195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-330200" y="8169934"/>
            <a:ext cx="25669875" cy="954287"/>
          </a:xfrm>
          <a:prstGeom prst="rect">
            <a:avLst/>
          </a:prstGeom>
          <a:solidFill>
            <a:srgbClr val="FFFFFF">
              <a:alpha val="5923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72"/>
          <a:stretch/>
        </p:blipFill>
        <p:spPr>
          <a:xfrm>
            <a:off x="14503504" y="119235"/>
            <a:ext cx="10836172" cy="9004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4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2"/>
          <a:stretch/>
        </p:blipFill>
        <p:spPr>
          <a:xfrm>
            <a:off x="-330200" y="0"/>
            <a:ext cx="10628166" cy="9037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3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8" r="18945" b="34406"/>
          <a:stretch/>
        </p:blipFill>
        <p:spPr>
          <a:xfrm>
            <a:off x="7031018" y="119235"/>
            <a:ext cx="9114090" cy="891863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-330200" y="8891643"/>
            <a:ext cx="25669875" cy="489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8" name="Shape 148"/>
          <p:cNvSpPr/>
          <p:nvPr/>
        </p:nvSpPr>
        <p:spPr>
          <a:xfrm>
            <a:off x="-330200" y="8169934"/>
            <a:ext cx="25669875" cy="954287"/>
          </a:xfrm>
          <a:prstGeom prst="rect">
            <a:avLst/>
          </a:prstGeom>
          <a:solidFill>
            <a:srgbClr val="FFFFFF">
              <a:alpha val="5923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4294967295"/>
          </p:nvPr>
        </p:nvSpPr>
        <p:spPr>
          <a:xfrm>
            <a:off x="19666426" y="12802238"/>
            <a:ext cx="412275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/>
          <a:lstStyle>
            <a:lvl1pPr algn="r" defTabSz="914400">
              <a:defRPr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7278810" y="8337647"/>
            <a:ext cx="7867304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914400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GB" dirty="0" smtClean="0">
                <a:solidFill>
                  <a:srgbClr val="000000"/>
                </a:solidFill>
              </a:rPr>
              <a:t>Kennedy Town Station (</a:t>
            </a:r>
            <a:r>
              <a:rPr lang="en-GB" dirty="0" err="1" smtClean="0">
                <a:solidFill>
                  <a:srgbClr val="000000"/>
                </a:solidFill>
              </a:rPr>
              <a:t>SCMP.com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41488" y="8337647"/>
            <a:ext cx="3826567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914400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dirty="0">
                <a:solidFill>
                  <a:schemeClr val="tx1"/>
                </a:solidFill>
              </a:rPr>
              <a:t>Admiralty Station</a:t>
            </a:r>
          </a:p>
        </p:txBody>
      </p:sp>
      <p:sp>
        <p:nvSpPr>
          <p:cNvPr id="13" name="Shape 152"/>
          <p:cNvSpPr/>
          <p:nvPr/>
        </p:nvSpPr>
        <p:spPr>
          <a:xfrm>
            <a:off x="16563945" y="8337647"/>
            <a:ext cx="7595496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r" defTabSz="914400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GB" dirty="0" smtClean="0">
                <a:solidFill>
                  <a:srgbClr val="000000"/>
                </a:solidFill>
              </a:rPr>
              <a:t>Fire near Kowloon Bay Station (</a:t>
            </a:r>
            <a:r>
              <a:rPr lang="en-GB" dirty="0" err="1" smtClean="0">
                <a:solidFill>
                  <a:srgbClr val="000000"/>
                </a:solidFill>
              </a:rPr>
              <a:t>SCMP.com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4" name="Shape 275"/>
          <p:cNvSpPr/>
          <p:nvPr/>
        </p:nvSpPr>
        <p:spPr>
          <a:xfrm>
            <a:off x="16145108" y="9319297"/>
            <a:ext cx="8602277" cy="2400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914400">
              <a:buSzPct val="100000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b="1" dirty="0" smtClean="0"/>
              <a:t>&gt; Kowloon Bay Station: </a:t>
            </a:r>
            <a:r>
              <a:rPr lang="en-GB" dirty="0" smtClean="0"/>
              <a:t>adjacent to site of 	massive building fire</a:t>
            </a:r>
          </a:p>
          <a:p>
            <a:pPr algn="l" defTabSz="914400">
              <a:buSzPct val="100000"/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lang="en-GB" dirty="0" smtClean="0"/>
          </a:p>
          <a:p>
            <a:pPr algn="l" defTabSz="914400">
              <a:buSzPct val="100000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 smtClean="0"/>
              <a:t>&gt; 21-24 Jun</a:t>
            </a:r>
            <a:endParaRPr dirty="0"/>
          </a:p>
        </p:txBody>
      </p:sp>
      <p:sp>
        <p:nvSpPr>
          <p:cNvPr id="15" name="Shape 275"/>
          <p:cNvSpPr/>
          <p:nvPr/>
        </p:nvSpPr>
        <p:spPr>
          <a:xfrm>
            <a:off x="7278810" y="9311387"/>
            <a:ext cx="8602277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914400">
              <a:buSzPct val="100000"/>
              <a:defRPr sz="3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 smtClean="0"/>
              <a:t>&gt; Kennedy Town</a:t>
            </a:r>
            <a:r>
              <a:rPr dirty="0" smtClean="0"/>
              <a:t> </a:t>
            </a:r>
            <a:r>
              <a:rPr dirty="0"/>
              <a:t>Station</a:t>
            </a:r>
            <a:r>
              <a:rPr b="0" dirty="0"/>
              <a:t>: </a:t>
            </a:r>
            <a:r>
              <a:rPr lang="en-GB" b="0" dirty="0" smtClean="0"/>
              <a:t>new station, in 	operation December 2014</a:t>
            </a:r>
            <a:endParaRPr dirty="0"/>
          </a:p>
        </p:txBody>
      </p:sp>
      <p:sp>
        <p:nvSpPr>
          <p:cNvPr id="16" name="Shape 275"/>
          <p:cNvSpPr/>
          <p:nvPr/>
        </p:nvSpPr>
        <p:spPr>
          <a:xfrm>
            <a:off x="-20463" y="9311387"/>
            <a:ext cx="7051481" cy="295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914400">
              <a:buSzPct val="100000"/>
              <a:defRPr sz="3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GB" b="1" dirty="0" smtClean="0"/>
              <a:t>&gt; Admiralty Station:</a:t>
            </a:r>
            <a:r>
              <a:rPr lang="en-GB" dirty="0" smtClean="0"/>
              <a:t> </a:t>
            </a:r>
            <a:r>
              <a:rPr b="0" dirty="0" smtClean="0"/>
              <a:t>site of </a:t>
            </a:r>
            <a:r>
              <a:rPr lang="en-GB" b="0" dirty="0" smtClean="0"/>
              <a:t>	</a:t>
            </a:r>
            <a:r>
              <a:rPr b="0" dirty="0" smtClean="0"/>
              <a:t>expansion project, two new </a:t>
            </a:r>
            <a:r>
              <a:rPr lang="en-GB" b="0" dirty="0" smtClean="0"/>
              <a:t>	</a:t>
            </a:r>
            <a:r>
              <a:rPr b="0" dirty="0" smtClean="0"/>
              <a:t>subway lines</a:t>
            </a:r>
            <a:endParaRPr lang="en-GB" dirty="0" smtClean="0"/>
          </a:p>
          <a:p>
            <a:pPr algn="l" defTabSz="914400">
              <a:buSzPct val="100000"/>
              <a:defRPr sz="3600" b="1">
                <a:latin typeface="Calibri"/>
                <a:ea typeface="Calibri"/>
                <a:cs typeface="Calibri"/>
                <a:sym typeface="Calibri"/>
              </a:defRPr>
            </a:pPr>
            <a:endParaRPr lang="en-GB" dirty="0" smtClean="0"/>
          </a:p>
          <a:p>
            <a:pPr algn="l" defTabSz="914400">
              <a:buSzPct val="100000"/>
              <a:defRPr sz="36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 smtClean="0"/>
              <a:t>&gt; completion: ~2022</a:t>
            </a:r>
            <a:endParaRPr dirty="0"/>
          </a:p>
        </p:txBody>
      </p:sp>
      <p:sp>
        <p:nvSpPr>
          <p:cNvPr id="17" name="Shape 274"/>
          <p:cNvSpPr txBox="1">
            <a:spLocks/>
          </p:cNvSpPr>
          <p:nvPr/>
        </p:nvSpPr>
        <p:spPr>
          <a:xfrm>
            <a:off x="0" y="549277"/>
            <a:ext cx="9106252" cy="177415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1000" b="1" dirty="0" smtClean="0"/>
              <a:t>Case Studies</a:t>
            </a:r>
            <a:endParaRPr lang="en-US" sz="11000" b="1" dirty="0"/>
          </a:p>
        </p:txBody>
      </p:sp>
    </p:spTree>
    <p:extLst>
      <p:ext uri="{BB962C8B-B14F-4D97-AF65-F5344CB8AC3E}">
        <p14:creationId xmlns:p14="http://schemas.microsoft.com/office/powerpoint/2010/main" val="36651344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Acknowledgements</a:t>
            </a:r>
          </a:p>
        </p:txBody>
      </p:sp>
      <p:sp>
        <p:nvSpPr>
          <p:cNvPr id="283" name="Shape 283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8643872" cy="454437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err="1" smtClean="0"/>
              <a:t>MetaSUB</a:t>
            </a:r>
            <a:r>
              <a:rPr lang="en-GB" b="1" dirty="0" smtClean="0"/>
              <a:t> Hong Kong</a:t>
            </a:r>
          </a:p>
          <a:p>
            <a:pPr marL="0" indent="0">
              <a:buNone/>
            </a:pPr>
            <a:r>
              <a:rPr lang="en-GB" dirty="0" smtClean="0"/>
              <a:t>&gt; </a:t>
            </a:r>
            <a:r>
              <a:rPr dirty="0" smtClean="0"/>
              <a:t>Dr</a:t>
            </a:r>
            <a:r>
              <a:rPr dirty="0"/>
              <a:t>. Patrick K. H. Lee</a:t>
            </a:r>
          </a:p>
          <a:p>
            <a:pPr marL="0" indent="0">
              <a:buNone/>
            </a:pPr>
            <a:r>
              <a:rPr lang="en-GB" dirty="0" smtClean="0"/>
              <a:t>&gt; </a:t>
            </a:r>
            <a:r>
              <a:rPr dirty="0" smtClean="0"/>
              <a:t>Miss </a:t>
            </a:r>
            <a:r>
              <a:rPr dirty="0"/>
              <a:t>Xinzhao Tong</a:t>
            </a:r>
          </a:p>
          <a:p>
            <a:pPr marL="0" indent="0">
              <a:buNone/>
            </a:pPr>
            <a:r>
              <a:rPr lang="en-GB" dirty="0" smtClean="0"/>
              <a:t>&gt; </a:t>
            </a:r>
            <a:r>
              <a:rPr dirty="0" smtClean="0"/>
              <a:t>Miss </a:t>
            </a:r>
            <a:r>
              <a:rPr dirty="0"/>
              <a:t>Hedwig Cheung</a:t>
            </a:r>
          </a:p>
        </p:txBody>
      </p:sp>
      <p:pic>
        <p:nvPicPr>
          <p:cNvPr id="284" name="image24.jpg" descr="mt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5692" y="7955751"/>
            <a:ext cx="5588001" cy="558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25.jpg" descr="metasu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45197" y="4346810"/>
            <a:ext cx="7296151" cy="173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banner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029" y="9861835"/>
            <a:ext cx="15068506" cy="20236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R_North_Point_station_(1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52047"/>
          <a:stretch/>
        </p:blipFill>
        <p:spPr>
          <a:xfrm>
            <a:off x="-330201" y="0"/>
            <a:ext cx="7462745" cy="9037868"/>
          </a:xfrm>
          <a:prstGeom prst="rect">
            <a:avLst/>
          </a:prstGeom>
        </p:spPr>
      </p:pic>
      <p:pic>
        <p:nvPicPr>
          <p:cNvPr id="145" name="image3.jpeg" descr="DL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2545" y="-255754"/>
            <a:ext cx="12506636" cy="9379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107" y="0"/>
            <a:ext cx="12050492" cy="903786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-330200" y="9037868"/>
            <a:ext cx="25669875" cy="489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-330200" y="8169934"/>
            <a:ext cx="25669875" cy="954287"/>
          </a:xfrm>
          <a:prstGeom prst="rect">
            <a:avLst/>
          </a:prstGeom>
          <a:solidFill>
            <a:srgbClr val="FFFFFF">
              <a:alpha val="5923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4294967295"/>
          </p:nvPr>
        </p:nvSpPr>
        <p:spPr>
          <a:xfrm>
            <a:off x="19666426" y="12802238"/>
            <a:ext cx="412275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/>
          <a:lstStyle>
            <a:lvl1pPr algn="r" defTabSz="914400">
              <a:defRPr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359254" y="10483794"/>
            <a:ext cx="26940304" cy="526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914400">
              <a:defRPr sz="33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 smtClean="0"/>
              <a:t>Mass </a:t>
            </a:r>
            <a:r>
              <a:rPr sz="4000" dirty="0"/>
              <a:t>Transit </a:t>
            </a:r>
            <a:r>
              <a:rPr sz="4000" dirty="0" smtClean="0"/>
              <a:t>Railway</a:t>
            </a:r>
            <a:r>
              <a:rPr lang="en-GB" sz="4000" dirty="0" smtClean="0"/>
              <a:t> (MTR)</a:t>
            </a:r>
            <a:r>
              <a:rPr sz="4000" dirty="0" smtClean="0"/>
              <a:t> </a:t>
            </a:r>
            <a:r>
              <a:rPr sz="4000" dirty="0"/>
              <a:t>- Hong Kong </a:t>
            </a:r>
            <a:r>
              <a:rPr lang="en-GB" sz="4000" dirty="0" smtClean="0"/>
              <a:t>m</a:t>
            </a:r>
            <a:r>
              <a:rPr sz="4000" dirty="0" smtClean="0"/>
              <a:t>etro</a:t>
            </a:r>
            <a:endParaRPr sz="4000" dirty="0"/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10 lines, 87 stations, 200+ km tracks across city</a:t>
            </a:r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/>
              <a:t>&gt; </a:t>
            </a:r>
            <a:r>
              <a:rPr sz="4000" smtClean="0"/>
              <a:t>ridership</a:t>
            </a:r>
            <a:r>
              <a:rPr sz="4000" dirty="0"/>
              <a:t>: 4.6 million / day, amongst </a:t>
            </a:r>
            <a:r>
              <a:rPr lang="en-GB" sz="4000" dirty="0" smtClean="0"/>
              <a:t>the </a:t>
            </a:r>
            <a:r>
              <a:rPr sz="4000" dirty="0" smtClean="0"/>
              <a:t>busiest </a:t>
            </a:r>
            <a:r>
              <a:rPr sz="4000" dirty="0"/>
              <a:t>in the world</a:t>
            </a:r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popular mode of transport in Hong Kong</a:t>
            </a:r>
          </a:p>
          <a:p>
            <a:pPr lvl="1"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0000"/>
              </a:solidFill>
            </a:endParaRPr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0000"/>
              </a:solidFill>
            </a:endParaRPr>
          </a:p>
          <a:p>
            <a:pPr lvl="1" algn="l" defTabSz="914400">
              <a:defRPr sz="33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0000"/>
              </a:solidFill>
            </a:endParaRPr>
          </a:p>
          <a:p>
            <a:pPr lvl="1" algn="l" defTabSz="914400">
              <a:defRPr sz="33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14061462" y="8486687"/>
            <a:ext cx="5140359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914400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dirty="0" smtClean="0">
                <a:solidFill>
                  <a:srgbClr val="000000"/>
                </a:solidFill>
              </a:rPr>
              <a:t>University </a:t>
            </a:r>
            <a:r>
              <a:rPr dirty="0" smtClean="0">
                <a:solidFill>
                  <a:srgbClr val="000000"/>
                </a:solidFill>
              </a:rPr>
              <a:t>Station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6314138" y="8486687"/>
            <a:ext cx="5140359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914400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Disneyland Resort Station</a:t>
            </a:r>
          </a:p>
        </p:txBody>
      </p:sp>
      <p:sp>
        <p:nvSpPr>
          <p:cNvPr id="153" name="Shape 153"/>
          <p:cNvSpPr/>
          <p:nvPr/>
        </p:nvSpPr>
        <p:spPr>
          <a:xfrm>
            <a:off x="-2092043" y="8486687"/>
            <a:ext cx="5140359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914400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dirty="0" smtClean="0">
                <a:solidFill>
                  <a:srgbClr val="000000"/>
                </a:solidFill>
              </a:rPr>
              <a:t>North Point</a:t>
            </a:r>
            <a:r>
              <a:rPr dirty="0" smtClean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Station</a:t>
            </a:r>
          </a:p>
        </p:txBody>
      </p:sp>
      <p:sp>
        <p:nvSpPr>
          <p:cNvPr id="154" name="Shape 154"/>
          <p:cNvSpPr/>
          <p:nvPr/>
        </p:nvSpPr>
        <p:spPr>
          <a:xfrm>
            <a:off x="16384580" y="10446387"/>
            <a:ext cx="7388241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defRPr sz="33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Architectural design</a:t>
            </a:r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indoor/outdoor</a:t>
            </a:r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screen doors or gates or open</a:t>
            </a:r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above/underground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8"/>
          <p:cNvGrpSpPr/>
          <p:nvPr/>
        </p:nvGrpSpPr>
        <p:grpSpPr>
          <a:xfrm>
            <a:off x="-96009" y="-65760"/>
            <a:ext cx="24576018" cy="14825711"/>
            <a:chOff x="0" y="0"/>
            <a:chExt cx="24576017" cy="14825710"/>
          </a:xfrm>
        </p:grpSpPr>
        <p:sp>
          <p:nvSpPr>
            <p:cNvPr id="156" name="Shape 156"/>
            <p:cNvSpPr/>
            <p:nvPr/>
          </p:nvSpPr>
          <p:spPr>
            <a:xfrm>
              <a:off x="20573727" y="14085016"/>
              <a:ext cx="4002290" cy="7406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r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© MTR </a:t>
              </a:r>
            </a:p>
          </p:txBody>
        </p:sp>
        <p:pic>
          <p:nvPicPr>
            <p:cNvPr id="157" name="image5.png" descr="MTR network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0187"/>
            <a:stretch>
              <a:fillRect/>
            </a:stretch>
          </p:blipFill>
          <p:spPr>
            <a:xfrm>
              <a:off x="0" y="0"/>
              <a:ext cx="24576018" cy="13903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6314759" y="11957004"/>
            <a:ext cx="16459201" cy="2286001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smtClean="0"/>
              <a:t>Subway </a:t>
            </a:r>
            <a:r>
              <a:rPr dirty="0"/>
              <a:t>Sampling</a:t>
            </a:r>
          </a:p>
        </p:txBody>
      </p:sp>
      <p:sp>
        <p:nvSpPr>
          <p:cNvPr id="160" name="Shape 160"/>
          <p:cNvSpPr/>
          <p:nvPr/>
        </p:nvSpPr>
        <p:spPr>
          <a:xfrm>
            <a:off x="11485408" y="100592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2570008" y="75700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3205008" y="6649302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9936008" y="8274902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14050807" y="100592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0202707" y="100719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23512307" y="128913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10266207" y="48014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9050027" y="49284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17297082" y="836760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5480898" y="75700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14592932" y="8433002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2113238" y="3086043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4977218" y="100719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19812027" y="502905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14658117" y="48014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7304082" y="492745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19948876" y="7138398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7911523" y="994190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23512307" y="8685033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2113238" y="1568713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22256129" y="836760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14658117" y="6271842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8205308" y="5928855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23512307" y="5613515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12359633" y="5537315"/>
            <a:ext cx="425380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19232320" y="100719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21819837" y="100719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14658117" y="2845002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9117634" y="994190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4712894" y="6805865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2680502" y="836760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19812027" y="836760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4658117" y="3759704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708437" y="836760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21845237" y="77224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22829271" y="77224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2264469" y="8433002"/>
            <a:ext cx="425380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5894599" y="5613515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2570008" y="48014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1259402" y="3407862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3030232" y="8236802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4076209" y="867190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16777873" y="4801406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3512307" y="836760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2113238" y="2327378"/>
            <a:ext cx="425379" cy="417396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762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333664" y="1800664"/>
            <a:ext cx="7269022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Light"/>
              </a:rPr>
              <a:t>Outdoor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27.2</a:t>
            </a:r>
            <a:r>
              <a:rPr lang="en-US" dirty="0">
                <a:solidFill>
                  <a:srgbClr val="FF0000"/>
                </a:solidFill>
              </a:rPr>
              <a:t>°C-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35.2°C</a:t>
            </a:r>
          </a:p>
          <a:p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51-84% RH</a:t>
            </a:r>
          </a:p>
          <a:p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904873" y="1805573"/>
            <a:ext cx="7269022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sym typeface="Helvetica Light"/>
              </a:rPr>
              <a:t>door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25.1°</a:t>
            </a:r>
            <a:r>
              <a:rPr lang="en-US" dirty="0">
                <a:solidFill>
                  <a:srgbClr val="0000FF"/>
                </a:solidFill>
              </a:rPr>
              <a:t>C-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30.9°C</a:t>
            </a:r>
          </a:p>
          <a:p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50-75</a:t>
            </a:r>
            <a:r>
              <a:rPr kumimoji="0" lang="en-US" sz="5000" b="0" i="0" u="none" strike="noStrike" cap="none" spc="0" normalizeH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% RH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"/>
                            </p:stCondLst>
                            <p:childTnLst>
                              <p:par>
                                <p:cTn id="50" presetID="23" presetClass="entr" presetSubtype="16" fill="hold" grpId="10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"/>
                            </p:stCondLst>
                            <p:childTnLst>
                              <p:par>
                                <p:cTn id="55" presetID="23" presetClass="entr" presetSubtype="16" fill="hold" grpId="11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"/>
                            </p:stCondLst>
                            <p:childTnLst>
                              <p:par>
                                <p:cTn id="60" presetID="23" presetClass="entr" presetSubtype="16" fill="hold" grpId="12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3" presetClass="entr" presetSubtype="16" fill="hold" grpId="13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"/>
                            </p:stCondLst>
                            <p:childTnLst>
                              <p:par>
                                <p:cTn id="70" presetID="23" presetClass="entr" presetSubtype="16" fill="hold" grpId="14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"/>
                            </p:stCondLst>
                            <p:childTnLst>
                              <p:par>
                                <p:cTn id="75" presetID="23" presetClass="entr" presetSubtype="16" fill="hold" grpId="15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"/>
                            </p:stCondLst>
                            <p:childTnLst>
                              <p:par>
                                <p:cTn id="80" presetID="23" presetClass="entr" presetSubtype="16" fill="hold" grpId="16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50"/>
                            </p:stCondLst>
                            <p:childTnLst>
                              <p:par>
                                <p:cTn id="85" presetID="23" presetClass="entr" presetSubtype="16" fill="hold" grpId="17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3" presetClass="entr" presetSubtype="16" fill="hold" grpId="18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50"/>
                            </p:stCondLst>
                            <p:childTnLst>
                              <p:par>
                                <p:cTn id="95" presetID="23" presetClass="entr" presetSubtype="16" fill="hold" grpId="19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0" presetID="23" presetClass="entr" presetSubtype="16" fill="hold" grpId="20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50"/>
                            </p:stCondLst>
                            <p:childTnLst>
                              <p:par>
                                <p:cTn id="105" presetID="23" presetClass="entr" presetSubtype="16" fill="hold" grpId="21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00"/>
                            </p:stCondLst>
                            <p:childTnLst>
                              <p:par>
                                <p:cTn id="110" presetID="23" presetClass="entr" presetSubtype="16" fill="hold" grpId="22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15" presetID="23" presetClass="entr" presetSubtype="16" fill="hold" grpId="23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00"/>
                            </p:stCondLst>
                            <p:childTnLst>
                              <p:par>
                                <p:cTn id="120" presetID="23" presetClass="entr" presetSubtype="16" fill="hold" grpId="24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50"/>
                            </p:stCondLst>
                            <p:childTnLst>
                              <p:par>
                                <p:cTn id="125" presetID="23" presetClass="entr" presetSubtype="16" fill="hold" grpId="25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"/>
                            </p:stCondLst>
                            <p:childTnLst>
                              <p:par>
                                <p:cTn id="130" presetID="23" presetClass="entr" presetSubtype="16" fill="hold" grpId="26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50"/>
                            </p:stCondLst>
                            <p:childTnLst>
                              <p:par>
                                <p:cTn id="135" presetID="23" presetClass="entr" presetSubtype="16" fill="hold" grpId="27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23" presetClass="entr" presetSubtype="16" fill="hold" grpId="28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50"/>
                            </p:stCondLst>
                            <p:childTnLst>
                              <p:par>
                                <p:cTn id="145" presetID="23" presetClass="entr" presetSubtype="16" fill="hold" grpId="29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"/>
                            </p:stCondLst>
                            <p:childTnLst>
                              <p:par>
                                <p:cTn id="150" presetID="23" presetClass="entr" presetSubtype="16" fill="hold" grpId="30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50"/>
                            </p:stCondLst>
                            <p:childTnLst>
                              <p:par>
                                <p:cTn id="155" presetID="23" presetClass="entr" presetSubtype="16" fill="hold" grpId="31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600"/>
                            </p:stCondLst>
                            <p:childTnLst>
                              <p:par>
                                <p:cTn id="160" presetID="23" presetClass="entr" presetSubtype="16" fill="hold" grpId="32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50"/>
                            </p:stCondLst>
                            <p:childTnLst>
                              <p:par>
                                <p:cTn id="165" presetID="23" presetClass="entr" presetSubtype="16" fill="hold" grpId="33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00"/>
                            </p:stCondLst>
                            <p:childTnLst>
                              <p:par>
                                <p:cTn id="170" presetID="23" presetClass="entr" presetSubtype="16" fill="hold" grpId="34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50"/>
                            </p:stCondLst>
                            <p:childTnLst>
                              <p:par>
                                <p:cTn id="175" presetID="23" presetClass="entr" presetSubtype="16" fill="hold" grpId="35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"/>
                            </p:stCondLst>
                            <p:childTnLst>
                              <p:par>
                                <p:cTn id="180" presetID="23" presetClass="entr" presetSubtype="16" fill="hold" grpId="36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50"/>
                            </p:stCondLst>
                            <p:childTnLst>
                              <p:par>
                                <p:cTn id="185" presetID="23" presetClass="entr" presetSubtype="16" fill="hold" grpId="37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23" presetClass="entr" presetSubtype="16" fill="hold" grpId="38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650"/>
                            </p:stCondLst>
                            <p:childTnLst>
                              <p:par>
                                <p:cTn id="195" presetID="23" presetClass="entr" presetSubtype="16" fill="hold" grpId="39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0" presetID="23" presetClass="entr" presetSubtype="16" fill="hold" grpId="40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950"/>
                            </p:stCondLst>
                            <p:childTnLst>
                              <p:par>
                                <p:cTn id="205" presetID="23" presetClass="entr" presetSubtype="16" fill="hold" grpId="41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100"/>
                            </p:stCondLst>
                            <p:childTnLst>
                              <p:par>
                                <p:cTn id="210" presetID="23" presetClass="entr" presetSubtype="16" fill="hold" grpId="42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250"/>
                            </p:stCondLst>
                            <p:childTnLst>
                              <p:par>
                                <p:cTn id="215" presetID="23" presetClass="entr" presetSubtype="16" fill="hold" grpId="43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400"/>
                            </p:stCondLst>
                            <p:childTnLst>
                              <p:par>
                                <p:cTn id="220" presetID="23" presetClass="entr" presetSubtype="16" fill="hold" grpId="44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550"/>
                            </p:stCondLst>
                            <p:childTnLst>
                              <p:par>
                                <p:cTn id="225" presetID="23" presetClass="entr" presetSubtype="16" fill="hold" grpId="45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700"/>
                            </p:stCondLst>
                            <p:childTnLst>
                              <p:par>
                                <p:cTn id="230" presetID="23" presetClass="entr" presetSubtype="16" fill="hold" grpId="46" nodeType="afterEffect">
                                  <p:stCondLst>
                                    <p:cond delay="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42" animBg="1" advAuto="0"/>
      <p:bldP spid="161" grpId="32" animBg="1" advAuto="0"/>
      <p:bldP spid="162" grpId="29" animBg="1" advAuto="0"/>
      <p:bldP spid="163" grpId="37" animBg="1" advAuto="0"/>
      <p:bldP spid="164" grpId="41" animBg="1" advAuto="0"/>
      <p:bldP spid="165" grpId="36" animBg="1" advAuto="0"/>
      <p:bldP spid="166" grpId="46" animBg="1" advAuto="0"/>
      <p:bldP spid="167" grpId="17" animBg="1" advAuto="0"/>
      <p:bldP spid="168" grpId="21" animBg="1" advAuto="0"/>
      <p:bldP spid="169" grpId="1" animBg="1" advAuto="0"/>
      <p:bldP spid="170" grpId="25" animBg="1" advAuto="0"/>
      <p:bldP spid="171" grpId="39" animBg="1" advAuto="0"/>
      <p:bldP spid="172" grpId="14" animBg="1" advAuto="0"/>
      <p:bldP spid="173" grpId="45" animBg="1" advAuto="0"/>
      <p:bldP spid="174" grpId="22" animBg="1" advAuto="0"/>
      <p:bldP spid="175" grpId="19" animBg="1" advAuto="0"/>
      <p:bldP spid="176" grpId="15" animBg="1" advAuto="0"/>
      <p:bldP spid="177" grpId="31" animBg="1" advAuto="0"/>
      <p:bldP spid="178" grpId="5" animBg="1" advAuto="0"/>
      <p:bldP spid="179" grpId="40" animBg="1" advAuto="0"/>
      <p:bldP spid="180" grpId="10" animBg="1" advAuto="0"/>
      <p:bldP spid="181" grpId="3" animBg="1" advAuto="0"/>
      <p:bldP spid="182" grpId="28" animBg="1" advAuto="0"/>
      <p:bldP spid="183" grpId="27" animBg="1" advAuto="0"/>
      <p:bldP spid="184" grpId="26" animBg="1" advAuto="0"/>
      <p:bldP spid="185" grpId="23" animBg="1" advAuto="0"/>
      <p:bldP spid="186" grpId="43" animBg="1" advAuto="0"/>
      <p:bldP spid="187" grpId="44" animBg="1" advAuto="0"/>
      <p:bldP spid="188" grpId="13" animBg="1" advAuto="0"/>
      <p:bldP spid="189" grpId="9" animBg="1" advAuto="0"/>
      <p:bldP spid="190" grpId="30" animBg="1" advAuto="0"/>
      <p:bldP spid="191" grpId="4" animBg="1" advAuto="0"/>
      <p:bldP spid="192" grpId="2" animBg="1" advAuto="0"/>
      <p:bldP spid="193" grpId="11" animBg="1" advAuto="0"/>
      <p:bldP spid="194" grpId="7" animBg="1" advAuto="0"/>
      <p:bldP spid="195" grpId="34" animBg="1" advAuto="0"/>
      <p:bldP spid="196" grpId="33" animBg="1" advAuto="0"/>
      <p:bldP spid="197" grpId="38" animBg="1" advAuto="0"/>
      <p:bldP spid="198" grpId="24" animBg="1" advAuto="0"/>
      <p:bldP spid="199" grpId="18" animBg="1" advAuto="0"/>
      <p:bldP spid="200" grpId="16" animBg="1" advAuto="0"/>
      <p:bldP spid="201" grpId="35" animBg="1" advAuto="0"/>
      <p:bldP spid="202" grpId="8" animBg="1" advAuto="0"/>
      <p:bldP spid="203" grpId="20" animBg="1" advAuto="0"/>
      <p:bldP spid="204" grpId="6" animBg="1" advAuto="0"/>
      <p:bldP spid="205" grpId="12" animBg="1" advAuto="0"/>
      <p:bldP spid="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8.jpeg" descr="railing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2692341" y="1115014"/>
            <a:ext cx="17811481" cy="10018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6.jpeg" descr="kiosk1.jpg"/>
          <p:cNvPicPr>
            <a:picLocks noChangeAspect="1"/>
          </p:cNvPicPr>
          <p:nvPr/>
        </p:nvPicPr>
        <p:blipFill>
          <a:blip r:embed="rId3">
            <a:extLst/>
          </a:blip>
          <a:srcRect t="27258"/>
          <a:stretch>
            <a:fillRect/>
          </a:stretch>
        </p:blipFill>
        <p:spPr>
          <a:xfrm rot="5400000">
            <a:off x="-3392774" y="2327938"/>
            <a:ext cx="13918037" cy="7593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7.jpeg" descr="kiosk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65522" y="-6510526"/>
            <a:ext cx="4583753" cy="3437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9.jpeg" descr="seat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357466" y="404557"/>
            <a:ext cx="9680164" cy="12906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10.jpeg" descr="seat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14840881" y="390434"/>
            <a:ext cx="13358608" cy="10018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11.jpeg" descr="seat3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9839131" y="-15442199"/>
            <a:ext cx="13257086" cy="1325708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-330200" y="12092813"/>
            <a:ext cx="25669875" cy="1843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-319199" y="11319534"/>
            <a:ext cx="25669876" cy="954287"/>
          </a:xfrm>
          <a:prstGeom prst="rect">
            <a:avLst/>
          </a:prstGeom>
          <a:solidFill>
            <a:srgbClr val="FFFFFF">
              <a:alpha val="5923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304563" y="10261600"/>
            <a:ext cx="5405885" cy="792480"/>
          </a:xfrm>
          <a:prstGeom prst="rect">
            <a:avLst/>
          </a:prstGeom>
        </p:spPr>
        <p:txBody>
          <a:bodyPr/>
          <a:lstStyle>
            <a:lvl1pPr marL="0" indent="0" algn="ctr" defTabSz="905255">
              <a:spcBef>
                <a:spcPts val="900"/>
              </a:spcBef>
              <a:buSzTx/>
              <a:buNone/>
              <a:defRPr sz="3959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Ticket Kiosks</a:t>
            </a:r>
          </a:p>
        </p:txBody>
      </p:sp>
      <p:sp>
        <p:nvSpPr>
          <p:cNvPr id="216" name="Shape 216"/>
          <p:cNvSpPr/>
          <p:nvPr/>
        </p:nvSpPr>
        <p:spPr>
          <a:xfrm>
            <a:off x="9866927" y="10261600"/>
            <a:ext cx="3740260" cy="792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defTabSz="914400">
              <a:spcBef>
                <a:spcPts val="900"/>
              </a:spcBef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Railings</a:t>
            </a:r>
          </a:p>
        </p:txBody>
      </p:sp>
      <p:sp>
        <p:nvSpPr>
          <p:cNvPr id="217" name="Shape 217"/>
          <p:cNvSpPr/>
          <p:nvPr/>
        </p:nvSpPr>
        <p:spPr>
          <a:xfrm>
            <a:off x="18201344" y="10261600"/>
            <a:ext cx="4583753" cy="792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defTabSz="914400">
              <a:spcBef>
                <a:spcPts val="900"/>
              </a:spcBef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Platform Seats</a:t>
            </a:r>
          </a:p>
        </p:txBody>
      </p:sp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-4663295" y="11623675"/>
            <a:ext cx="16459201" cy="2286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0" dirty="0"/>
              <a:t>City Sampling - </a:t>
            </a:r>
            <a:r>
              <a:rPr lang="en-GB" sz="4000" dirty="0" smtClean="0"/>
              <a:t>Metro</a:t>
            </a:r>
            <a:endParaRPr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 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0"/>
            <a:ext cx="18410738" cy="13716000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6535438" y="8339705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236848" y="5267133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090658" y="3169075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12806812" y="646557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12752317" y="3250240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5-Point Star 25"/>
          <p:cNvSpPr/>
          <p:nvPr/>
        </p:nvSpPr>
        <p:spPr>
          <a:xfrm>
            <a:off x="10384869" y="5453373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12105402" y="6122125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13555247" y="5267133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2817915" y="7098113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5-Point Star 30"/>
          <p:cNvSpPr/>
          <p:nvPr/>
        </p:nvSpPr>
        <p:spPr>
          <a:xfrm>
            <a:off x="13499092" y="7498839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14086626" y="6503080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14893195" y="7696717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16370422" y="8097443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15384133" y="9333485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5-Point Star 35"/>
          <p:cNvSpPr/>
          <p:nvPr/>
        </p:nvSpPr>
        <p:spPr>
          <a:xfrm>
            <a:off x="14344185" y="8494600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5-Point Star 36"/>
          <p:cNvSpPr/>
          <p:nvPr/>
        </p:nvSpPr>
        <p:spPr>
          <a:xfrm>
            <a:off x="14200502" y="10756101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13214372" y="8639007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12439806" y="8396745"/>
            <a:ext cx="701410" cy="598604"/>
          </a:xfrm>
          <a:prstGeom prst="star5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14.jpeg" descr="tseungkwan.JPG"/>
          <p:cNvPicPr>
            <a:picLocks noChangeAspect="1"/>
          </p:cNvPicPr>
          <p:nvPr/>
        </p:nvPicPr>
        <p:blipFill>
          <a:blip r:embed="rId2">
            <a:extLst/>
          </a:blip>
          <a:srcRect l="91438" t="3063"/>
          <a:stretch>
            <a:fillRect/>
          </a:stretch>
        </p:blipFill>
        <p:spPr>
          <a:xfrm rot="16200000" flipH="1">
            <a:off x="11765666" y="-8052997"/>
            <a:ext cx="1165405" cy="989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17.jpeg" descr="tungchung.JPG"/>
          <p:cNvPicPr>
            <a:picLocks noChangeAspect="1"/>
          </p:cNvPicPr>
          <p:nvPr/>
        </p:nvPicPr>
        <p:blipFill>
          <a:blip r:embed="rId3">
            <a:extLst/>
          </a:blip>
          <a:srcRect r="18847"/>
          <a:stretch>
            <a:fillRect/>
          </a:stretch>
        </p:blipFill>
        <p:spPr>
          <a:xfrm>
            <a:off x="-14892819" y="-3238152"/>
            <a:ext cx="22482973" cy="15583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15.jpeg" descr="north point.JPG"/>
          <p:cNvPicPr>
            <a:picLocks noChangeAspect="1"/>
          </p:cNvPicPr>
          <p:nvPr/>
        </p:nvPicPr>
        <p:blipFill>
          <a:blip r:embed="rId4">
            <a:extLst/>
          </a:blip>
          <a:srcRect l="56362"/>
          <a:stretch>
            <a:fillRect/>
          </a:stretch>
        </p:blipFill>
        <p:spPr>
          <a:xfrm>
            <a:off x="15946700" y="-1252984"/>
            <a:ext cx="9009362" cy="11613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13.jpeg" descr="shati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681109" y="-4165600"/>
            <a:ext cx="6074164" cy="3416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16.jpeg" descr="causeway bay.JPG"/>
          <p:cNvPicPr>
            <a:picLocks noChangeAspect="1"/>
          </p:cNvPicPr>
          <p:nvPr/>
        </p:nvPicPr>
        <p:blipFill>
          <a:blip r:embed="rId6">
            <a:extLst/>
          </a:blip>
          <a:srcRect t="13432" b="19171"/>
          <a:stretch>
            <a:fillRect/>
          </a:stretch>
        </p:blipFill>
        <p:spPr>
          <a:xfrm rot="5400000">
            <a:off x="663743" y="-5428797"/>
            <a:ext cx="22215244" cy="842175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-330200" y="9756013"/>
            <a:ext cx="25669875" cy="8880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-330200" y="8810014"/>
            <a:ext cx="25669875" cy="954287"/>
          </a:xfrm>
          <a:prstGeom prst="rect">
            <a:avLst/>
          </a:prstGeom>
          <a:solidFill>
            <a:srgbClr val="FFFFFF">
              <a:alpha val="5923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1208465" y="11059766"/>
            <a:ext cx="16946235" cy="1935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914400">
              <a:defRPr sz="4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Library sampling</a:t>
            </a:r>
          </a:p>
          <a:p>
            <a:pPr algn="l" defTabSz="914400">
              <a:defRPr sz="4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four surfaces/site</a:t>
            </a:r>
          </a:p>
        </p:txBody>
      </p:sp>
      <p:sp>
        <p:nvSpPr>
          <p:cNvPr id="249" name="Shape 249"/>
          <p:cNvSpPr/>
          <p:nvPr/>
        </p:nvSpPr>
        <p:spPr>
          <a:xfrm>
            <a:off x="7554326" y="10541904"/>
            <a:ext cx="3937276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bookshelf</a:t>
            </a:r>
          </a:p>
          <a:p>
            <a:pPr algn="l" defTabSz="914400"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computer desk</a:t>
            </a:r>
          </a:p>
          <a:p>
            <a:pPr algn="l" defTabSz="914400"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computer chair</a:t>
            </a:r>
          </a:p>
          <a:p>
            <a:pPr algn="l" defTabSz="914400"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lounge sofa </a:t>
            </a:r>
          </a:p>
        </p:txBody>
      </p:sp>
      <p:sp>
        <p:nvSpPr>
          <p:cNvPr id="11" name="Shape 249"/>
          <p:cNvSpPr/>
          <p:nvPr/>
        </p:nvSpPr>
        <p:spPr>
          <a:xfrm>
            <a:off x="14817279" y="10542808"/>
            <a:ext cx="970778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 smtClean="0"/>
              <a:t>&gt;</a:t>
            </a:r>
            <a:r>
              <a:rPr lang="en-GB" sz="4000" dirty="0" smtClean="0"/>
              <a:t> indoor environment with different activity</a:t>
            </a:r>
            <a:endParaRPr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 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0"/>
            <a:ext cx="18410738" cy="13716000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6535438" y="8339705"/>
            <a:ext cx="701410" cy="59860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236848" y="5267133"/>
            <a:ext cx="701410" cy="59860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12752317" y="3250240"/>
            <a:ext cx="701410" cy="59860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5-Point Star 25"/>
          <p:cNvSpPr/>
          <p:nvPr/>
        </p:nvSpPr>
        <p:spPr>
          <a:xfrm>
            <a:off x="10045342" y="5267133"/>
            <a:ext cx="701410" cy="59860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13555247" y="5267133"/>
            <a:ext cx="701410" cy="59860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14542490" y="7223751"/>
            <a:ext cx="701410" cy="59860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16370422" y="8097443"/>
            <a:ext cx="701410" cy="59860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12439806" y="8396745"/>
            <a:ext cx="701410" cy="59860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15243900" y="3912871"/>
            <a:ext cx="701410" cy="59860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485818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20.jpg" descr="tungchunbu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35" y="-4783231"/>
            <a:ext cx="25012144" cy="1877083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-330200" y="9756013"/>
            <a:ext cx="25669875" cy="8880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-330200" y="8810014"/>
            <a:ext cx="25669875" cy="954287"/>
          </a:xfrm>
          <a:prstGeom prst="rect">
            <a:avLst/>
          </a:prstGeom>
          <a:solidFill>
            <a:srgbClr val="FFFFFF">
              <a:alpha val="5923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1208465" y="11059766"/>
            <a:ext cx="16946235" cy="1538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914400">
              <a:defRPr sz="4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Bus </a:t>
            </a:r>
            <a:r>
              <a:rPr lang="en-GB" dirty="0" smtClean="0"/>
              <a:t>t</a:t>
            </a:r>
            <a:r>
              <a:rPr dirty="0" smtClean="0"/>
              <a:t>erminus </a:t>
            </a:r>
            <a:r>
              <a:rPr lang="en-GB" dirty="0" smtClean="0"/>
              <a:t>s</a:t>
            </a:r>
            <a:r>
              <a:rPr dirty="0" smtClean="0"/>
              <a:t>ampling</a:t>
            </a:r>
            <a:endParaRPr dirty="0"/>
          </a:p>
          <a:p>
            <a:pPr algn="l" defTabSz="914400">
              <a:defRPr sz="4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three surfaces/site</a:t>
            </a:r>
          </a:p>
        </p:txBody>
      </p:sp>
      <p:sp>
        <p:nvSpPr>
          <p:cNvPr id="267" name="Shape 267"/>
          <p:cNvSpPr/>
          <p:nvPr/>
        </p:nvSpPr>
        <p:spPr>
          <a:xfrm>
            <a:off x="9342338" y="11052881"/>
            <a:ext cx="3567333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air vent</a:t>
            </a:r>
          </a:p>
          <a:p>
            <a:pPr algn="l" defTabSz="914400"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bus stop sign</a:t>
            </a:r>
          </a:p>
          <a:p>
            <a:pPr algn="l" defTabSz="914400"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dirty="0"/>
              <a:t>&gt; wall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Capture d’écran 2016-06-27 à 22.10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30129">
            <a:off x="14827712" y="-546887"/>
            <a:ext cx="8981735" cy="11838462"/>
          </a:xfrm>
          <a:prstGeom prst="rect">
            <a:avLst/>
          </a:prstGeom>
          <a:ln w="12700">
            <a:miter lim="400000"/>
          </a:ln>
          <a:effectLst>
            <a:outerShdw blurRad="596900" dist="93641" dir="5400000" rotWithShape="0">
              <a:srgbClr val="000000">
                <a:alpha val="38000"/>
              </a:srgbClr>
            </a:outerShdw>
          </a:effectLst>
        </p:spPr>
      </p:pic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xfrm>
            <a:off x="488911" y="1056928"/>
            <a:ext cx="9447182" cy="2286001"/>
          </a:xfrm>
          <a:prstGeom prst="rect">
            <a:avLst/>
          </a:prstGeom>
        </p:spPr>
        <p:txBody>
          <a:bodyPr/>
          <a:lstStyle>
            <a:lvl1pPr>
              <a:defRPr sz="5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dirty="0"/>
              <a:t>Preliminary Considerations</a:t>
            </a:r>
          </a:p>
        </p:txBody>
      </p:sp>
      <p:sp>
        <p:nvSpPr>
          <p:cNvPr id="271" name="Shape 271"/>
          <p:cNvSpPr/>
          <p:nvPr/>
        </p:nvSpPr>
        <p:spPr>
          <a:xfrm>
            <a:off x="488911" y="3020732"/>
            <a:ext cx="9843074" cy="1034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&gt;</a:t>
            </a:r>
            <a:r>
              <a:rPr lang="en-GB" dirty="0" smtClean="0"/>
              <a:t> </a:t>
            </a:r>
            <a:r>
              <a:rPr lang="en-GB" b="1" dirty="0" smtClean="0"/>
              <a:t>total: 242 samples</a:t>
            </a:r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 smtClean="0"/>
              <a:t>&gt; </a:t>
            </a:r>
            <a:r>
              <a:rPr dirty="0" smtClean="0"/>
              <a:t>compare </a:t>
            </a:r>
            <a:r>
              <a:rPr dirty="0"/>
              <a:t>data with previous air </a:t>
            </a:r>
            <a:r>
              <a:rPr lang="en-GB" dirty="0" smtClean="0"/>
              <a:t>metro </a:t>
            </a:r>
            <a:r>
              <a:rPr dirty="0" smtClean="0"/>
              <a:t>work</a:t>
            </a:r>
            <a:endParaRPr dirty="0"/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&gt; </a:t>
            </a:r>
            <a:r>
              <a:rPr lang="en-GB" dirty="0"/>
              <a:t>c</a:t>
            </a:r>
            <a:r>
              <a:rPr lang="en-GB" dirty="0" smtClean="0"/>
              <a:t>hanges in microbiome as result of:</a:t>
            </a:r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/>
              <a:t>	</a:t>
            </a:r>
            <a:r>
              <a:rPr lang="en-GB" dirty="0" smtClean="0"/>
              <a:t>&gt; surface type</a:t>
            </a:r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/>
              <a:t>	</a:t>
            </a:r>
            <a:r>
              <a:rPr lang="en-GB" dirty="0" smtClean="0"/>
              <a:t>&gt; usage patterns and commuter traffic</a:t>
            </a:r>
            <a:endParaRPr dirty="0"/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/>
              <a:t>	</a:t>
            </a:r>
            <a:r>
              <a:rPr dirty="0" smtClean="0"/>
              <a:t>&gt; </a:t>
            </a:r>
            <a:r>
              <a:rPr dirty="0"/>
              <a:t>architectural </a:t>
            </a:r>
            <a:r>
              <a:rPr dirty="0" smtClean="0"/>
              <a:t>design</a:t>
            </a:r>
            <a:r>
              <a:rPr lang="en-GB" dirty="0" smtClean="0"/>
              <a:t>s</a:t>
            </a:r>
            <a:endParaRPr lang="en-GB" dirty="0"/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 smtClean="0"/>
              <a:t>		- </a:t>
            </a:r>
            <a:r>
              <a:rPr dirty="0" smtClean="0"/>
              <a:t>indoor</a:t>
            </a:r>
            <a:r>
              <a:rPr dirty="0"/>
              <a:t>/</a:t>
            </a:r>
            <a:r>
              <a:rPr dirty="0" smtClean="0"/>
              <a:t>outdoor</a:t>
            </a:r>
            <a:endParaRPr lang="en-GB" dirty="0"/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 smtClean="0"/>
              <a:t>		- </a:t>
            </a:r>
            <a:r>
              <a:rPr dirty="0" smtClean="0"/>
              <a:t>screen doors</a:t>
            </a:r>
            <a:endParaRPr lang="en-GB" dirty="0"/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 smtClean="0"/>
              <a:t>		- </a:t>
            </a:r>
            <a:r>
              <a:rPr dirty="0" smtClean="0"/>
              <a:t>interchange </a:t>
            </a:r>
            <a:r>
              <a:rPr dirty="0"/>
              <a:t>stations</a:t>
            </a:r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lang="en-GB" dirty="0"/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 smtClean="0"/>
              <a:t>&gt; shotgun air metagenomic data!!</a:t>
            </a:r>
          </a:p>
          <a:p>
            <a:pPr marL="457200" indent="-457200" algn="l" defTabSz="914400">
              <a:buFont typeface="Wingdings" charset="0"/>
              <a:buChar char="Ø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lang="en-GB" dirty="0"/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 smtClean="0"/>
              <a:t>&gt; relate subway data with local indoor/occupant 	microbiome information</a:t>
            </a:r>
          </a:p>
          <a:p>
            <a:pPr marL="457200" indent="-457200" algn="l" defTabSz="914400">
              <a:buFont typeface="Wingdings" charset="0"/>
              <a:buChar char="Ø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lang="en-GB" dirty="0"/>
          </a:p>
          <a:p>
            <a:pPr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 smtClean="0"/>
              <a:t>&gt; comparison with other subway systems</a:t>
            </a:r>
          </a:p>
          <a:p>
            <a:pPr lvl="1" indent="0" algn="l" defTabSz="9144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 smtClean="0"/>
              <a:t>	&gt; potential global subway “pan-microbiome?”</a:t>
            </a:r>
            <a:endParaRPr dirty="0"/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l" defTabSz="914400">
              <a:buFont typeface="Arial"/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pic>
        <p:nvPicPr>
          <p:cNvPr id="2" name="Picture 1" descr="scire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1" t="28863" r="35031" b="2780"/>
          <a:stretch/>
        </p:blipFill>
        <p:spPr>
          <a:xfrm>
            <a:off x="14062883" y="1762427"/>
            <a:ext cx="8593810" cy="7808319"/>
          </a:xfrm>
          <a:prstGeom prst="rect">
            <a:avLst/>
          </a:prstGeom>
          <a:ln w="12700">
            <a:miter lim="400000"/>
          </a:ln>
          <a:effectLst>
            <a:outerShdw blurRad="596900" dist="93641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3" name="Picture 2" descr="E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19400" r="37987" b="7344"/>
          <a:stretch/>
        </p:blipFill>
        <p:spPr>
          <a:xfrm rot="21235240">
            <a:off x="12472460" y="5657548"/>
            <a:ext cx="10214352" cy="10507351"/>
          </a:xfrm>
          <a:prstGeom prst="rect">
            <a:avLst/>
          </a:prstGeom>
          <a:ln w="12700">
            <a:miter lim="400000"/>
          </a:ln>
          <a:effectLst>
            <a:outerShdw blurRad="596900" dist="93641" dir="5400000" rotWithShape="0">
              <a:srgbClr val="000000">
                <a:alpha val="38000"/>
              </a:srgbClr>
            </a:outerShdw>
          </a:effectLst>
        </p:spPr>
      </p:pic>
      <p:sp>
        <p:nvSpPr>
          <p:cNvPr id="8" name="Shape 272"/>
          <p:cNvSpPr/>
          <p:nvPr/>
        </p:nvSpPr>
        <p:spPr>
          <a:xfrm>
            <a:off x="10838198" y="4855400"/>
            <a:ext cx="265967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800" i="0" dirty="0"/>
              <a:t>Leung </a:t>
            </a:r>
            <a:r>
              <a:rPr sz="1800" dirty="0"/>
              <a:t>et al. </a:t>
            </a:r>
            <a:r>
              <a:rPr sz="1800" i="0" dirty="0"/>
              <a:t>(</a:t>
            </a:r>
            <a:r>
              <a:rPr sz="1800" i="0" dirty="0" smtClean="0"/>
              <a:t>201</a:t>
            </a:r>
            <a:r>
              <a:rPr lang="en-GB" sz="1800" i="0" dirty="0" smtClean="0"/>
              <a:t>5</a:t>
            </a:r>
            <a:r>
              <a:rPr sz="1800" i="0" dirty="0" smtClean="0"/>
              <a:t>) </a:t>
            </a:r>
            <a:r>
              <a:rPr lang="en-GB" sz="1800" dirty="0" smtClean="0"/>
              <a:t>Sci. Rep.</a:t>
            </a:r>
            <a:r>
              <a:rPr sz="1800" dirty="0" smtClean="0"/>
              <a:t> </a:t>
            </a:r>
            <a:r>
              <a:rPr lang="en-GB" sz="1800" i="0" dirty="0" smtClean="0"/>
              <a:t>5</a:t>
            </a:r>
            <a:r>
              <a:rPr sz="1800" i="0" dirty="0" smtClean="0"/>
              <a:t>: </a:t>
            </a:r>
            <a:r>
              <a:rPr lang="en-GB" sz="1800" i="0" dirty="0" smtClean="0"/>
              <a:t>11845</a:t>
            </a:r>
            <a:endParaRPr sz="1800" i="0" dirty="0"/>
          </a:p>
        </p:txBody>
      </p:sp>
      <p:sp>
        <p:nvSpPr>
          <p:cNvPr id="9" name="Shape 272"/>
          <p:cNvSpPr/>
          <p:nvPr/>
        </p:nvSpPr>
        <p:spPr>
          <a:xfrm>
            <a:off x="11429220" y="1084741"/>
            <a:ext cx="339849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800" i="0" dirty="0"/>
              <a:t>Leung </a:t>
            </a:r>
            <a:r>
              <a:rPr sz="1800" dirty="0"/>
              <a:t>et al. </a:t>
            </a:r>
            <a:r>
              <a:rPr sz="1800" i="0" dirty="0"/>
              <a:t>(2014) </a:t>
            </a:r>
            <a:r>
              <a:rPr sz="1800" dirty="0"/>
              <a:t>Appl. Environ. Microbiol. </a:t>
            </a:r>
            <a:r>
              <a:rPr sz="1800" i="0" dirty="0"/>
              <a:t>80: 6760-6770</a:t>
            </a:r>
            <a:r>
              <a:rPr sz="1800" dirty="0"/>
              <a:t> </a:t>
            </a:r>
          </a:p>
        </p:txBody>
      </p:sp>
      <p:sp>
        <p:nvSpPr>
          <p:cNvPr id="272" name="Shape 272"/>
          <p:cNvSpPr/>
          <p:nvPr/>
        </p:nvSpPr>
        <p:spPr>
          <a:xfrm>
            <a:off x="8896174" y="12705430"/>
            <a:ext cx="33984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sz="1800" i="0" dirty="0" smtClean="0"/>
              <a:t>Leung and Lee</a:t>
            </a:r>
            <a:r>
              <a:rPr sz="1800" dirty="0" smtClean="0"/>
              <a:t> </a:t>
            </a:r>
            <a:r>
              <a:rPr sz="1800" i="0" dirty="0"/>
              <a:t>(</a:t>
            </a:r>
            <a:r>
              <a:rPr sz="1800" i="0" dirty="0" smtClean="0"/>
              <a:t>201</a:t>
            </a:r>
            <a:r>
              <a:rPr lang="en-GB" sz="1800" i="0" dirty="0"/>
              <a:t>6</a:t>
            </a:r>
            <a:r>
              <a:rPr sz="1800" i="0" dirty="0" smtClean="0"/>
              <a:t>) </a:t>
            </a:r>
            <a:r>
              <a:rPr lang="en-GB" sz="1800" dirty="0" smtClean="0"/>
              <a:t>Microbiome</a:t>
            </a:r>
            <a:r>
              <a:rPr sz="1800" dirty="0" smtClean="0"/>
              <a:t> </a:t>
            </a:r>
            <a:r>
              <a:rPr lang="en-GB" sz="1800" i="0" dirty="0" smtClean="0"/>
              <a:t>4</a:t>
            </a:r>
            <a:r>
              <a:rPr sz="1800" dirty="0" smtClean="0"/>
              <a:t>: </a:t>
            </a:r>
            <a:r>
              <a:rPr lang="en-GB" sz="1800" i="0" dirty="0" smtClean="0"/>
              <a:t>21</a:t>
            </a:r>
            <a:r>
              <a:rPr sz="1800" dirty="0" smtClean="0"/>
              <a:t> </a:t>
            </a:r>
            <a:endParaRPr sz="1800" dirty="0"/>
          </a:p>
        </p:txBody>
      </p:sp>
      <p:pic>
        <p:nvPicPr>
          <p:cNvPr id="4" name="Picture 3" descr="Microbiom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21449" r="38922" b="10935"/>
          <a:stretch/>
        </p:blipFill>
        <p:spPr>
          <a:xfrm rot="20573241">
            <a:off x="12601795" y="9001494"/>
            <a:ext cx="9885753" cy="8763570"/>
          </a:xfrm>
          <a:prstGeom prst="rect">
            <a:avLst/>
          </a:prstGeom>
          <a:ln w="12700">
            <a:miter lim="400000"/>
          </a:ln>
          <a:effectLst>
            <a:outerShdw blurRad="596900" dist="93641" dir="5400000" rotWithShape="0">
              <a:srgbClr val="000000">
                <a:alpha val="38000"/>
              </a:srgbClr>
            </a:outerShdw>
          </a:effectLst>
        </p:spPr>
      </p:pic>
      <p:sp>
        <p:nvSpPr>
          <p:cNvPr id="11" name="Shape 272"/>
          <p:cNvSpPr/>
          <p:nvPr/>
        </p:nvSpPr>
        <p:spPr>
          <a:xfrm>
            <a:off x="10072898" y="8793246"/>
            <a:ext cx="209513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sz="1800" i="0" dirty="0" smtClean="0"/>
              <a:t>Wilkins</a:t>
            </a:r>
            <a:r>
              <a:rPr sz="1800" i="0" dirty="0" smtClean="0"/>
              <a:t> </a:t>
            </a:r>
            <a:r>
              <a:rPr sz="1800" dirty="0"/>
              <a:t>et al. </a:t>
            </a:r>
            <a:r>
              <a:rPr sz="1800" i="0" dirty="0"/>
              <a:t>(</a:t>
            </a:r>
            <a:r>
              <a:rPr sz="1800" i="0" dirty="0" smtClean="0"/>
              <a:t>201</a:t>
            </a:r>
            <a:r>
              <a:rPr lang="en-GB" sz="1800" i="0" dirty="0"/>
              <a:t>6</a:t>
            </a:r>
            <a:r>
              <a:rPr sz="1800" i="0" dirty="0" smtClean="0"/>
              <a:t>) </a:t>
            </a:r>
            <a:r>
              <a:rPr sz="1800" dirty="0" smtClean="0"/>
              <a:t>Environ</a:t>
            </a:r>
            <a:r>
              <a:rPr sz="1800" dirty="0"/>
              <a:t>. Microbiol. </a:t>
            </a:r>
            <a:r>
              <a:rPr lang="en-GB" sz="1800" i="0" dirty="0" smtClean="0"/>
              <a:t>18</a:t>
            </a:r>
            <a:r>
              <a:rPr sz="1800" i="0" dirty="0" smtClean="0"/>
              <a:t>: </a:t>
            </a:r>
            <a:r>
              <a:rPr lang="en-GB" sz="1800" i="0" dirty="0" smtClean="0"/>
              <a:t>1754</a:t>
            </a:r>
            <a:r>
              <a:rPr sz="1800" i="0" dirty="0" smtClean="0"/>
              <a:t>-</a:t>
            </a:r>
            <a:r>
              <a:rPr lang="en-GB" sz="1800" i="0" dirty="0" smtClean="0"/>
              <a:t>1763</a:t>
            </a:r>
            <a:r>
              <a:rPr sz="1800" i="0" dirty="0" smtClean="0"/>
              <a:t> </a:t>
            </a:r>
            <a:endParaRPr sz="1800" i="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313</Words>
  <Application>Microsoft Macintosh PowerPoint</Application>
  <PresentationFormat>Custom</PresentationFormat>
  <Paragraphs>88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</vt:lpstr>
      <vt:lpstr>Helvetica</vt:lpstr>
      <vt:lpstr>Helvetica Light</vt:lpstr>
      <vt:lpstr>Helvetica Neue</vt:lpstr>
      <vt:lpstr>Verdana</vt:lpstr>
      <vt:lpstr>Wingdings</vt:lpstr>
      <vt:lpstr>Arial</vt:lpstr>
      <vt:lpstr>White</vt:lpstr>
      <vt:lpstr>MetaSUB Hong Kong City-Wide Assessment of the Microbiome  in Metro &amp; Other Built Environments</vt:lpstr>
      <vt:lpstr>PowerPoint Presentation</vt:lpstr>
      <vt:lpstr>Subway Sampling</vt:lpstr>
      <vt:lpstr>City Sampling - Metro</vt:lpstr>
      <vt:lpstr>PowerPoint Presentation</vt:lpstr>
      <vt:lpstr>PowerPoint Presentation</vt:lpstr>
      <vt:lpstr>PowerPoint Presentation</vt:lpstr>
      <vt:lpstr>PowerPoint Presentation</vt:lpstr>
      <vt:lpstr>Preliminary Considerations</vt:lpstr>
      <vt:lpstr>PowerPoint Presentation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MetaSUB Hong Kong City-Wide Assessment of the Microbiome  in Metro &amp; Other Built Environments</dc:title>
  <cp:lastModifiedBy>Microsoft Office User</cp:lastModifiedBy>
  <cp:revision>25</cp:revision>
  <dcterms:modified xsi:type="dcterms:W3CDTF">2016-06-29T14:04:01Z</dcterms:modified>
</cp:coreProperties>
</file>