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7" r:id="rId4"/>
    <p:sldId id="270" r:id="rId5"/>
    <p:sldId id="271" r:id="rId6"/>
    <p:sldId id="272" r:id="rId7"/>
    <p:sldId id="276" r:id="rId8"/>
    <p:sldId id="257" r:id="rId9"/>
    <p:sldId id="258" r:id="rId10"/>
    <p:sldId id="267" r:id="rId11"/>
    <p:sldId id="259" r:id="rId12"/>
    <p:sldId id="261" r:id="rId13"/>
    <p:sldId id="266" r:id="rId14"/>
    <p:sldId id="265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816CC-F51C-BF44-A5D6-59B71914A50C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5443-65AB-564E-95C7-D26DFBE6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69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imes New Roman"/>
                <a:cs typeface="Times New Roman"/>
              </a:rPr>
              <a:t>***Until recently,</a:t>
            </a:r>
            <a:r>
              <a:rPr lang="en-US" sz="1200" b="1" baseline="0" dirty="0" smtClean="0">
                <a:latin typeface="Times New Roman"/>
                <a:cs typeface="Times New Roman"/>
              </a:rPr>
              <a:t> </a:t>
            </a:r>
            <a:r>
              <a:rPr lang="en-US" sz="1200" b="1" dirty="0" err="1" smtClean="0">
                <a:latin typeface="Times New Roman"/>
                <a:cs typeface="Times New Roman"/>
              </a:rPr>
              <a:t>Freshkills</a:t>
            </a:r>
            <a:r>
              <a:rPr lang="en-US" sz="1200" b="1" dirty="0" smtClean="0">
                <a:latin typeface="Times New Roman"/>
                <a:cs typeface="Times New Roman"/>
              </a:rPr>
              <a:t> Park on</a:t>
            </a:r>
            <a:r>
              <a:rPr lang="en-US" sz="1200" b="1" baseline="0" dirty="0" smtClean="0">
                <a:latin typeface="Times New Roman"/>
                <a:cs typeface="Times New Roman"/>
              </a:rPr>
              <a:t> Staten Island was the largest landfill in the world. **** It is now undergoing the process of being transformed into a park. *** **</a:t>
            </a:r>
            <a:r>
              <a:rPr lang="en-US" sz="1200" b="0" baseline="0" dirty="0" smtClean="0">
                <a:latin typeface="Cambria" charset="0"/>
                <a:ea typeface="ÇlÇr ñæí©" charset="0"/>
                <a:cs typeface="+mn-cs"/>
              </a:rPr>
              <a:t>This</a:t>
            </a:r>
            <a:r>
              <a:rPr lang="en-US" sz="1200" dirty="0" smtClean="0">
                <a:latin typeface="Cambria" charset="0"/>
                <a:ea typeface="ÇlÇr ñæí©" charset="0"/>
              </a:rPr>
              <a:t> map of Staten Island showing the Urban and Wild sites which</a:t>
            </a:r>
            <a:r>
              <a:rPr lang="en-US" sz="1200" baseline="0" dirty="0" smtClean="0">
                <a:latin typeface="Cambria" charset="0"/>
                <a:ea typeface="ÇlÇr ñæí©" charset="0"/>
              </a:rPr>
              <a:t> will be sampled for bacterial </a:t>
            </a:r>
            <a:r>
              <a:rPr lang="en-US" sz="1200" baseline="0" dirty="0" err="1" smtClean="0">
                <a:latin typeface="Cambria" charset="0"/>
                <a:ea typeface="ÇlÇr ñæí©" charset="0"/>
              </a:rPr>
              <a:t>metagenomics</a:t>
            </a:r>
            <a:r>
              <a:rPr lang="en-US" sz="1200" baseline="0" dirty="0" smtClean="0">
                <a:latin typeface="Cambria" charset="0"/>
                <a:ea typeface="ÇlÇr ñæí©" charset="0"/>
              </a:rPr>
              <a:t>. </a:t>
            </a:r>
          </a:p>
          <a:p>
            <a:pPr marL="0" marR="6985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imes New Roman"/>
                <a:cs typeface="Times New Roman"/>
              </a:rPr>
              <a:t>*** I will</a:t>
            </a:r>
            <a:r>
              <a:rPr lang="en-US" sz="1200" b="1" baseline="0" dirty="0" smtClean="0">
                <a:latin typeface="Times New Roman"/>
                <a:cs typeface="Times New Roman"/>
              </a:rPr>
              <a:t> provide the bioinformatics support for </a:t>
            </a:r>
            <a:r>
              <a:rPr lang="en-US" sz="1200" b="1" baseline="0" dirty="0" err="1" smtClean="0">
                <a:latin typeface="Times New Roman"/>
                <a:cs typeface="Times New Roman"/>
              </a:rPr>
              <a:t>metagenomics</a:t>
            </a:r>
            <a:r>
              <a:rPr lang="en-US" sz="1200" b="1" baseline="0" dirty="0" smtClean="0">
                <a:latin typeface="Times New Roman"/>
                <a:cs typeface="Times New Roman"/>
              </a:rPr>
              <a:t> workflow  of the samples collected from 2 Urban and 2 wild sites as the first phase of the project. </a:t>
            </a:r>
            <a:endParaRPr lang="en-US" sz="1200" b="1" dirty="0" smtClean="0">
              <a:latin typeface="Times New Roman"/>
              <a:cs typeface="Times New Roman"/>
            </a:endParaRPr>
          </a:p>
          <a:p>
            <a:pPr marR="69850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aseline="0" dirty="0" smtClean="0">
              <a:latin typeface="Cambria" charset="0"/>
              <a:ea typeface="ÇlÇr ñæí©" charset="0"/>
            </a:endParaRPr>
          </a:p>
          <a:p>
            <a:pPr marR="69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Cambria" charset="0"/>
                <a:ea typeface="ÇlÇr ñæí©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2E8B7-4613-A744-915F-98D932A56D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</a:t>
            </a:r>
            <a:r>
              <a:rPr lang="en-US" baseline="0" dirty="0" smtClean="0"/>
              <a:t> to a a 2004 study about 28 dialect are being spoken in Iran. About %60 speaks Farsi and the rest speak Arabic, Turkish , Kurdish and </a:t>
            </a:r>
            <a:r>
              <a:rPr lang="en-US" baseline="0" dirty="0" err="1" smtClean="0"/>
              <a:t>otthers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45443-65AB-564E-95C7-D26DFBE636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2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Tehran</a:t>
            </a:r>
            <a:r>
              <a:rPr lang="en-US" baseline="0" dirty="0" smtClean="0"/>
              <a:t> has 4 operational metro lines and one commuter rail line. It carries more than </a:t>
            </a:r>
            <a:r>
              <a:rPr lang="en-US" dirty="0" smtClean="0"/>
              <a:t>3 million passenger</a:t>
            </a:r>
            <a:r>
              <a:rPr lang="en-US" baseline="0" dirty="0" smtClean="0"/>
              <a:t> per day. In 2014, 815 million trips were made using Tehran subway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45443-65AB-564E-95C7-D26DFBE636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5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0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8B44-5253-4F45-A248-B9C6908343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8929-A36B-414A-B097-8BCDA251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Rapid_transit" TargetMode="External"/><Relationship Id="rId3" Type="http://schemas.openxmlformats.org/officeDocument/2006/relationships/hyperlink" Target="https://en.wikipedia.org/wiki/Commuter_ra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91465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Metagenomics</a:t>
            </a:r>
            <a:r>
              <a:rPr lang="en-US" sz="4000" b="1" dirty="0" smtClean="0">
                <a:solidFill>
                  <a:srgbClr val="C00000"/>
                </a:solidFill>
              </a:rPr>
              <a:t>  of Subways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in Tehran Metro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89916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Shaadi Mehr, PhD</a:t>
            </a:r>
          </a:p>
          <a:p>
            <a:r>
              <a:rPr lang="en-US" sz="2600" i="1" dirty="0">
                <a:solidFill>
                  <a:schemeClr val="tx1"/>
                </a:solidFill>
              </a:rPr>
              <a:t>Assistant </a:t>
            </a:r>
            <a:r>
              <a:rPr lang="en-US" sz="2600" i="1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sz="2600" i="1" dirty="0" smtClean="0">
                <a:solidFill>
                  <a:schemeClr val="tx1"/>
                </a:solidFill>
              </a:rPr>
              <a:t>American Museum of Natural History</a:t>
            </a:r>
            <a:endParaRPr lang="en-US" sz="2600" i="1" dirty="0">
              <a:solidFill>
                <a:schemeClr val="tx1"/>
              </a:solidFill>
            </a:endParaRPr>
          </a:p>
          <a:p>
            <a:r>
              <a:rPr lang="en-US" sz="2600" i="1" dirty="0">
                <a:solidFill>
                  <a:schemeClr val="tx1"/>
                </a:solidFill>
              </a:rPr>
              <a:t>SUNY College at Old Westbury, Biological Sciences</a:t>
            </a:r>
            <a:endParaRPr lang="en-US" sz="2600" i="1" dirty="0" smtClean="0">
              <a:solidFill>
                <a:schemeClr val="tx1"/>
              </a:solidFill>
            </a:endParaRPr>
          </a:p>
          <a:p>
            <a:r>
              <a:rPr lang="en-US" sz="3000" b="1" dirty="0" err="1" smtClean="0">
                <a:solidFill>
                  <a:schemeClr val="tx1"/>
                </a:solidFill>
              </a:rPr>
              <a:t>Kambiz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Banihashemi</a:t>
            </a:r>
            <a:r>
              <a:rPr lang="en-US" sz="3000" b="1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US" sz="2600" i="1" dirty="0" smtClean="0">
                <a:solidFill>
                  <a:schemeClr val="tx1"/>
                </a:solidFill>
              </a:rPr>
              <a:t>Academic Member, IIER and ATU, </a:t>
            </a:r>
            <a:r>
              <a:rPr lang="en-US" sz="2600" i="1" dirty="0" err="1" smtClean="0">
                <a:solidFill>
                  <a:schemeClr val="tx1"/>
                </a:solidFill>
              </a:rPr>
              <a:t>Departement</a:t>
            </a:r>
            <a:r>
              <a:rPr lang="en-US" sz="2600" i="1" dirty="0" smtClean="0">
                <a:solidFill>
                  <a:schemeClr val="tx1"/>
                </a:solidFill>
              </a:rPr>
              <a:t> of Medical Sciences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-6"/>
          <a:stretch>
            <a:fillRect/>
          </a:stretch>
        </p:blipFill>
        <p:spPr bwMode="auto">
          <a:xfrm>
            <a:off x="-228600" y="0"/>
            <a:ext cx="9734550" cy="68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44983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Previous study by </a:t>
            </a:r>
            <a:r>
              <a:rPr lang="en-US" sz="2800" b="1" dirty="0" err="1" smtClean="0"/>
              <a:t>Hosseini</a:t>
            </a:r>
            <a:r>
              <a:rPr lang="en-US" sz="2800" b="1" dirty="0" smtClean="0"/>
              <a:t> et al (2010</a:t>
            </a:r>
            <a:r>
              <a:rPr lang="en-US" dirty="0" smtClean="0"/>
              <a:t>) has shown some relationship between population density and bacterial and fungal concentration in the </a:t>
            </a:r>
            <a:r>
              <a:rPr lang="en-US" sz="2800" b="1" dirty="0" smtClean="0">
                <a:solidFill>
                  <a:srgbClr val="0070C0"/>
                </a:solidFill>
              </a:rPr>
              <a:t>central location </a:t>
            </a:r>
            <a:r>
              <a:rPr lang="en-US" dirty="0" smtClean="0"/>
              <a:t>namely  Imam </a:t>
            </a:r>
            <a:r>
              <a:rPr lang="en-US" dirty="0" err="1" smtClean="0"/>
              <a:t>khomeini</a:t>
            </a:r>
            <a:r>
              <a:rPr lang="en-US" dirty="0" smtClean="0"/>
              <a:t> station plat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505200"/>
            <a:ext cx="4734893" cy="32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165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382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Contributing Factors </a:t>
            </a:r>
            <a:br>
              <a:rPr lang="en-US" dirty="0" smtClean="0"/>
            </a:br>
            <a:r>
              <a:rPr lang="en-US" dirty="0" smtClean="0"/>
              <a:t>Influencing the </a:t>
            </a:r>
            <a:r>
              <a:rPr lang="en-US" dirty="0" err="1"/>
              <a:t>M</a:t>
            </a:r>
            <a:r>
              <a:rPr lang="en-US" dirty="0" err="1" smtClean="0"/>
              <a:t>etagenomics</a:t>
            </a:r>
            <a:r>
              <a:rPr lang="en-US" dirty="0" smtClean="0"/>
              <a:t>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9144000" cy="5059363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Time of the sampling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Temp and humidity and ventilation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Season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Ethnicities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Occasional events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4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Sampling </a:t>
            </a:r>
            <a:r>
              <a:rPr lang="en-US" sz="4400" dirty="0"/>
              <a:t>S</a:t>
            </a:r>
            <a:r>
              <a:rPr lang="en-US" sz="4400" dirty="0" smtClean="0"/>
              <a:t>ites For the First Phase</a:t>
            </a: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Tajrish</a:t>
            </a:r>
            <a:r>
              <a:rPr lang="en-US" sz="2800" b="1" dirty="0" smtClean="0">
                <a:solidFill>
                  <a:srgbClr val="0000FF"/>
                </a:solidFill>
              </a:rPr>
              <a:t>( North)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Tehran Pars( East)</a:t>
            </a: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Sadeghye</a:t>
            </a:r>
            <a:r>
              <a:rPr lang="en-US" sz="2800" b="1" dirty="0" smtClean="0">
                <a:solidFill>
                  <a:srgbClr val="0000FF"/>
                </a:solidFill>
              </a:rPr>
              <a:t>( West)</a:t>
            </a: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Molavi</a:t>
            </a:r>
            <a:r>
              <a:rPr lang="en-US" sz="2800" b="1" dirty="0" smtClean="0">
                <a:solidFill>
                  <a:srgbClr val="0000FF"/>
                </a:solidFill>
              </a:rPr>
              <a:t>( South)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Imam Khomeini ( Central)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3810000"/>
            <a:ext cx="6005945" cy="3075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43" y="5166425"/>
            <a:ext cx="2535382" cy="16915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62400" y="3810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4876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6324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5181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4800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Collection, Storage and Processing the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Sampling Process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 smtClean="0"/>
              <a:t>be done with extreme caution in selected areas and locations within the station and also at the entrances plus technical sites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022"/>
            <a:ext cx="4648200" cy="2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4820093"/>
          </a:xfrm>
        </p:spPr>
        <p:txBody>
          <a:bodyPr>
            <a:norm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en-US" sz="3600" dirty="0" smtClean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DNA extraction and purification</a:t>
            </a:r>
            <a:br>
              <a:rPr lang="en-US" sz="3600" dirty="0" smtClean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en-US" sz="3600" dirty="0" smtClean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2. Sequencing</a:t>
            </a:r>
            <a:br>
              <a:rPr lang="en-US" sz="3600" dirty="0" smtClean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en-US" sz="3600" dirty="0" smtClean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 Species abundance,</a:t>
            </a:r>
            <a:r>
              <a:rPr lang="en-US" sz="3600" dirty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alpha and beta diversity</a:t>
            </a:r>
            <a:br>
              <a:rPr lang="en-US" sz="3600" dirty="0" smtClean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en-US" sz="3600" dirty="0" smtClean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4. Metabolic pathway </a:t>
            </a:r>
            <a:r>
              <a:rPr lang="en-US" sz="3600" dirty="0" err="1" smtClean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annotaiton</a:t>
            </a:r>
            <a:endParaRPr lang="en-US" sz="3600" dirty="0">
              <a:solidFill>
                <a:srgbClr val="0000FF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7637"/>
            <a:ext cx="2443799" cy="1630363"/>
          </a:xfrm>
        </p:spPr>
      </p:pic>
    </p:spTree>
    <p:extLst>
      <p:ext uri="{BB962C8B-B14F-4D97-AF65-F5344CB8AC3E}">
        <p14:creationId xmlns:p14="http://schemas.microsoft.com/office/powerpoint/2010/main" val="17098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orn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1803400" cy="1803400"/>
          </a:xfrm>
          <a:prstGeom prst="rect">
            <a:avLst/>
          </a:prstGeom>
        </p:spPr>
      </p:pic>
      <p:pic>
        <p:nvPicPr>
          <p:cNvPr id="5" name="Picture 4" descr="AMNH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857500" cy="1428750"/>
          </a:xfrm>
          <a:prstGeom prst="rect">
            <a:avLst/>
          </a:prstGeom>
        </p:spPr>
      </p:pic>
      <p:pic>
        <p:nvPicPr>
          <p:cNvPr id="6" name="Picture 5" descr="sun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1524000" cy="1524000"/>
          </a:xfrm>
          <a:prstGeom prst="rect">
            <a:avLst/>
          </a:prstGeom>
        </p:spPr>
      </p:pic>
      <p:pic>
        <p:nvPicPr>
          <p:cNvPr id="7" name="Picture 6" descr="gat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23431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6-30 at 12.0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762000"/>
            <a:ext cx="9369118" cy="5029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715000" y="2209800"/>
            <a:ext cx="4572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38400" y="1981200"/>
            <a:ext cx="4572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1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070125freshkills.jpg"/>
          <p:cNvPicPr>
            <a:picLocks noChangeAspect="1"/>
          </p:cNvPicPr>
          <p:nvPr/>
        </p:nvPicPr>
        <p:blipFill rotWithShape="1">
          <a:blip r:embed="rId3"/>
          <a:srcRect l="5924"/>
          <a:stretch/>
        </p:blipFill>
        <p:spPr>
          <a:xfrm>
            <a:off x="2693655" y="190142"/>
            <a:ext cx="2901981" cy="1828800"/>
          </a:xfrm>
          <a:prstGeom prst="rect">
            <a:avLst/>
          </a:prstGeom>
        </p:spPr>
      </p:pic>
      <p:pic>
        <p:nvPicPr>
          <p:cNvPr id="9" name="Picture 8" descr="freshkills081201_1_5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1345"/>
            <a:ext cx="2731008" cy="1828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95637" y="262273"/>
            <a:ext cx="3548364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Freshkills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landfill in the 1990’s (left) and planned site transformation (right). </a:t>
            </a:r>
            <a:r>
              <a:rPr lang="en-US" sz="2000" u="sng" dirty="0">
                <a:latin typeface="Times New Roman"/>
                <a:cs typeface="Times New Roman"/>
              </a:rPr>
              <a:t>Photo credits: </a:t>
            </a:r>
            <a:r>
              <a:rPr lang="en-US" sz="2000" dirty="0" err="1">
                <a:latin typeface="Times New Roman"/>
                <a:cs typeface="Times New Roman"/>
              </a:rPr>
              <a:t>Freshkills</a:t>
            </a:r>
            <a:r>
              <a:rPr lang="en-US" sz="2000" dirty="0">
                <a:latin typeface="Times New Roman"/>
                <a:cs typeface="Times New Roman"/>
              </a:rPr>
              <a:t> Park.</a:t>
            </a:r>
          </a:p>
        </p:txBody>
      </p:sp>
      <p:pic>
        <p:nvPicPr>
          <p:cNvPr id="8" name="Picture 7" descr="map3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9" t="21660" r="9251"/>
          <a:stretch/>
        </p:blipFill>
        <p:spPr>
          <a:xfrm>
            <a:off x="3827215" y="2192893"/>
            <a:ext cx="4871002" cy="4405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342444"/>
            <a:ext cx="370840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592667" y="2739885"/>
            <a:ext cx="225777" cy="268111"/>
          </a:xfrm>
          <a:prstGeom prst="wedgeEllipseCallout">
            <a:avLst/>
          </a:prstGeom>
          <a:solidFill>
            <a:srgbClr val="BB6868"/>
          </a:solidFill>
          <a:ln>
            <a:solidFill>
              <a:srgbClr val="BB70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0781" y="2737991"/>
            <a:ext cx="3036991" cy="40193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000" dirty="0" smtClean="0">
                <a:latin typeface="Cambria" charset="0"/>
                <a:ea typeface="ÇlÇr ñæí©" charset="0"/>
              </a:rPr>
              <a:t>Urban:</a:t>
            </a:r>
          </a:p>
          <a:p>
            <a:r>
              <a:rPr lang="en-US" sz="2000" dirty="0">
                <a:latin typeface="Cambria" charset="0"/>
                <a:ea typeface="ÇlÇr ñæí©" charset="0"/>
              </a:rPr>
              <a:t> </a:t>
            </a:r>
            <a:endParaRPr lang="en-US" sz="2000" dirty="0" smtClean="0">
              <a:latin typeface="Cambria" charset="0"/>
              <a:ea typeface="ÇlÇr ñæí©" charset="0"/>
            </a:endParaRPr>
          </a:p>
          <a:p>
            <a:r>
              <a:rPr lang="en-US" sz="2000" dirty="0" smtClean="0">
                <a:latin typeface="Cambria" charset="0"/>
                <a:ea typeface="ÇlÇr ñæí©" charset="0"/>
              </a:rPr>
              <a:t>East </a:t>
            </a:r>
            <a:r>
              <a:rPr lang="en-US" sz="2000" dirty="0" err="1" smtClean="0">
                <a:latin typeface="Cambria" charset="0"/>
                <a:ea typeface="ÇlÇr ñæí©" charset="0"/>
              </a:rPr>
              <a:t>Freshkills</a:t>
            </a:r>
            <a:r>
              <a:rPr lang="en-US" sz="2000" dirty="0" smtClean="0">
                <a:latin typeface="Cambria" charset="0"/>
                <a:ea typeface="ÇlÇr ñæí©" charset="0"/>
              </a:rPr>
              <a:t> </a:t>
            </a:r>
            <a:r>
              <a:rPr lang="en-US" sz="2000" dirty="0">
                <a:latin typeface="Cambria" charset="0"/>
                <a:ea typeface="ÇlÇr ñæí©" charset="0"/>
              </a:rPr>
              <a:t>Park </a:t>
            </a:r>
            <a:endParaRPr lang="en-US" sz="2000" dirty="0" smtClean="0">
              <a:latin typeface="Cambria" charset="0"/>
              <a:ea typeface="ÇlÇr ñæí©" charset="0"/>
            </a:endParaRPr>
          </a:p>
          <a:p>
            <a:r>
              <a:rPr lang="en-US" sz="2000" dirty="0" smtClean="0">
                <a:latin typeface="Cambria" charset="0"/>
                <a:ea typeface="ÇlÇr ñæí©" charset="0"/>
              </a:rPr>
              <a:t>North- Mariners Marsh</a:t>
            </a:r>
          </a:p>
          <a:p>
            <a:endParaRPr lang="en-US" sz="2000" dirty="0" smtClean="0">
              <a:latin typeface="Cambria" charset="0"/>
              <a:ea typeface="ÇlÇr ñæí©" charset="0"/>
            </a:endParaRPr>
          </a:p>
          <a:p>
            <a:endParaRPr lang="en-US" sz="2000" dirty="0" smtClean="0">
              <a:latin typeface="Cambria" charset="0"/>
              <a:ea typeface="ÇlÇr ñæí©" charset="0"/>
            </a:endParaRPr>
          </a:p>
          <a:p>
            <a:r>
              <a:rPr lang="en-US" sz="2000" dirty="0" smtClean="0">
                <a:latin typeface="Cambria" charset="0"/>
                <a:ea typeface="ÇlÇr ñæí©" charset="0"/>
              </a:rPr>
              <a:t>Wild:</a:t>
            </a:r>
          </a:p>
          <a:p>
            <a:endParaRPr lang="en-US" sz="2000" dirty="0" smtClean="0">
              <a:latin typeface="Cambria" charset="0"/>
              <a:ea typeface="ÇlÇr ñæí©" charset="0"/>
            </a:endParaRPr>
          </a:p>
          <a:p>
            <a:r>
              <a:rPr lang="en-US" sz="2000" dirty="0" smtClean="0">
                <a:latin typeface="Cambria" charset="0"/>
                <a:ea typeface="ÇlÇr ñæí©" charset="0"/>
              </a:rPr>
              <a:t>High Rock Park</a:t>
            </a:r>
          </a:p>
          <a:p>
            <a:r>
              <a:rPr lang="en-US" sz="2000" dirty="0" smtClean="0">
                <a:latin typeface="Cambria" charset="0"/>
                <a:ea typeface="ÇlÇr ñæí©" charset="0"/>
              </a:rPr>
              <a:t>Clay Pit Park</a:t>
            </a:r>
          </a:p>
          <a:p>
            <a:r>
              <a:rPr lang="en-US" sz="2000" dirty="0" smtClean="0">
                <a:latin typeface="Cambria" charset="0"/>
                <a:ea typeface="ÇlÇr ñæí©" charset="0"/>
              </a:rPr>
              <a:t>Long </a:t>
            </a:r>
            <a:r>
              <a:rPr lang="en-US" sz="2000" dirty="0">
                <a:latin typeface="Cambria" charset="0"/>
                <a:ea typeface="ÇlÇr ñæí©" charset="0"/>
              </a:rPr>
              <a:t>Pond </a:t>
            </a:r>
            <a:r>
              <a:rPr lang="en-US" sz="2000" dirty="0" smtClean="0">
                <a:latin typeface="Cambria" charset="0"/>
                <a:ea typeface="ÇlÇr ñæí©" charset="0"/>
              </a:rPr>
              <a:t>Park</a:t>
            </a:r>
          </a:p>
          <a:p>
            <a:r>
              <a:rPr lang="en-US" sz="2000" dirty="0" smtClean="0">
                <a:latin typeface="Cambria" charset="0"/>
                <a:ea typeface="ÇlÇr ñæí©" charset="0"/>
              </a:rPr>
              <a:t>Central </a:t>
            </a:r>
            <a:r>
              <a:rPr lang="en-US" sz="2000" dirty="0" err="1">
                <a:latin typeface="Cambria" charset="0"/>
                <a:ea typeface="ÇlÇr ñæí©" charset="0"/>
              </a:rPr>
              <a:t>Freshkills</a:t>
            </a:r>
            <a:r>
              <a:rPr lang="en-US" sz="2000" dirty="0">
                <a:latin typeface="Cambria" charset="0"/>
                <a:ea typeface="ÇlÇr ñæí©" charset="0"/>
              </a:rPr>
              <a:t> Park </a:t>
            </a:r>
          </a:p>
          <a:p>
            <a:endParaRPr lang="en-US" sz="2000" dirty="0" smtClean="0">
              <a:latin typeface="Cambria" charset="0"/>
              <a:ea typeface="ÇlÇr ñæí©" charset="0"/>
            </a:endParaRPr>
          </a:p>
          <a:p>
            <a:endParaRPr lang="en-US" sz="2000" dirty="0">
              <a:solidFill>
                <a:schemeClr val="bg1"/>
              </a:solidFill>
              <a:latin typeface="Cambria" charset="0"/>
              <a:ea typeface="ÇlÇr ñæí©" charset="0"/>
              <a:cs typeface="Verdana"/>
            </a:endParaRPr>
          </a:p>
          <a:p>
            <a:endParaRPr lang="en-US" sz="2000" dirty="0" smtClean="0">
              <a:solidFill>
                <a:schemeClr val="bg1"/>
              </a:solidFill>
              <a:latin typeface="Cambria" charset="0"/>
              <a:ea typeface="ÇlÇr ñæí©" charset="0"/>
              <a:cs typeface="Verdana"/>
            </a:endParaRPr>
          </a:p>
          <a:p>
            <a:endParaRPr lang="en-US" sz="2000" dirty="0">
              <a:solidFill>
                <a:schemeClr val="bg1"/>
              </a:solidFill>
              <a:latin typeface="Cambria" charset="0"/>
              <a:ea typeface="ÇlÇr ñæí©" charset="0"/>
              <a:cs typeface="Verdana"/>
            </a:endParaRPr>
          </a:p>
          <a:p>
            <a:endParaRPr lang="en-US" sz="2000" dirty="0">
              <a:solidFill>
                <a:schemeClr val="bg1"/>
              </a:solidFill>
              <a:cs typeface="Verdana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92667" y="3050330"/>
            <a:ext cx="225777" cy="268111"/>
          </a:xfrm>
          <a:prstGeom prst="wedgeEllipseCallout">
            <a:avLst/>
          </a:prstGeom>
          <a:solidFill>
            <a:srgbClr val="83BB3F"/>
          </a:solidFill>
          <a:ln>
            <a:solidFill>
              <a:srgbClr val="83BB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03956" y="4649606"/>
            <a:ext cx="225777" cy="268111"/>
          </a:xfrm>
          <a:prstGeom prst="wedgeEllipseCallout">
            <a:avLst/>
          </a:prstGeom>
          <a:solidFill>
            <a:srgbClr val="FF91BC"/>
          </a:solidFill>
          <a:ln>
            <a:solidFill>
              <a:srgbClr val="FF9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89844" y="4917717"/>
            <a:ext cx="225777" cy="268111"/>
          </a:xfrm>
          <a:prstGeom prst="wedgeEllipseCallout">
            <a:avLst/>
          </a:prstGeom>
          <a:solidFill>
            <a:srgbClr val="AE40BB"/>
          </a:solidFill>
          <a:ln>
            <a:solidFill>
              <a:srgbClr val="83BB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603956" y="5253066"/>
            <a:ext cx="225777" cy="268111"/>
          </a:xfrm>
          <a:prstGeom prst="wedgeEllipseCallout">
            <a:avLst/>
          </a:prstGeom>
          <a:solidFill>
            <a:srgbClr val="BB5A39"/>
          </a:solidFill>
          <a:ln>
            <a:solidFill>
              <a:srgbClr val="83BB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615245" y="5581355"/>
            <a:ext cx="225777" cy="268111"/>
          </a:xfrm>
          <a:prstGeom prst="wedgeEllipseCallout">
            <a:avLst/>
          </a:prstGeom>
          <a:solidFill>
            <a:srgbClr val="83BB3F"/>
          </a:solidFill>
          <a:ln>
            <a:solidFill>
              <a:srgbClr val="83BB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 rot="21267256">
            <a:off x="5827888" y="2356555"/>
            <a:ext cx="691445" cy="1820334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245" y="3189111"/>
            <a:ext cx="109125" cy="129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r>
              <a:rPr lang="en-US" sz="3600" dirty="0" smtClean="0">
                <a:solidFill>
                  <a:schemeClr val="bg1"/>
                </a:solidFill>
                <a:cs typeface="Verdana"/>
              </a:rPr>
              <a:t>A</a:t>
            </a:r>
            <a:endParaRPr lang="en-US" sz="3600" dirty="0">
              <a:solidFill>
                <a:schemeClr val="bg1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5457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Iran has a </a:t>
            </a:r>
            <a:r>
              <a:rPr lang="en-US" sz="2800" b="1" dirty="0" smtClean="0">
                <a:solidFill>
                  <a:srgbClr val="FF0000"/>
                </a:solidFill>
              </a:rPr>
              <a:t>diverse combination </a:t>
            </a:r>
            <a:r>
              <a:rPr lang="en-US" dirty="0" smtClean="0"/>
              <a:t>of ethnicities all over the country namely; </a:t>
            </a:r>
            <a:r>
              <a:rPr lang="en-US" sz="2800" b="1" i="1" dirty="0" smtClean="0">
                <a:solidFill>
                  <a:srgbClr val="FF0000"/>
                </a:solidFill>
              </a:rPr>
              <a:t>Kurds,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Lors</a:t>
            </a:r>
            <a:r>
              <a:rPr lang="en-US" sz="2800" b="1" i="1" dirty="0" smtClean="0">
                <a:solidFill>
                  <a:srgbClr val="FF0000"/>
                </a:solidFill>
              </a:rPr>
              <a:t>, Turks, Fars ,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Baloch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324"/>
            <a:ext cx="6248400" cy="39648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Population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Haplogroups</a:t>
            </a:r>
            <a:r>
              <a:rPr lang="en-US" dirty="0" smtClean="0"/>
              <a:t> in Iran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359"/>
            <a:ext cx="6629400" cy="5573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1295400"/>
            <a:ext cx="1295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Arians</a:t>
            </a:r>
          </a:p>
          <a:p>
            <a:pPr>
              <a:lnSpc>
                <a:spcPct val="60000"/>
              </a:lnSpc>
            </a:pPr>
            <a:endParaRPr lang="en-US" sz="2000" dirty="0" smtClean="0"/>
          </a:p>
          <a:p>
            <a:r>
              <a:rPr lang="en-US" sz="2000" dirty="0" smtClean="0"/>
              <a:t>Arab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Turks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Darivadi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Sepahan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Others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35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Linguistic composition of Iran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742950"/>
            <a:ext cx="8559800" cy="6419850"/>
          </a:xfrm>
        </p:spPr>
      </p:pic>
    </p:spTree>
    <p:extLst>
      <p:ext uri="{BB962C8B-B14F-4D97-AF65-F5344CB8AC3E}">
        <p14:creationId xmlns:p14="http://schemas.microsoft.com/office/powerpoint/2010/main" val="23605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hr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304800" y="1143000"/>
            <a:ext cx="4627166" cy="2544763"/>
          </a:xfrm>
        </p:spPr>
      </p:pic>
      <p:pic>
        <p:nvPicPr>
          <p:cNvPr id="5" name="Picture 4" descr="tehra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4820"/>
            <a:ext cx="3962400" cy="2651879"/>
          </a:xfrm>
          <a:prstGeom prst="rect">
            <a:avLst/>
          </a:prstGeom>
        </p:spPr>
      </p:pic>
      <p:pic>
        <p:nvPicPr>
          <p:cNvPr id="6" name="Picture 5" descr="Tehran_Pollu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594100" cy="2938754"/>
          </a:xfrm>
          <a:prstGeom prst="rect">
            <a:avLst/>
          </a:prstGeom>
        </p:spPr>
      </p:pic>
      <p:pic>
        <p:nvPicPr>
          <p:cNvPr id="7" name="Picture 6" descr="Met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41480"/>
            <a:ext cx="2971800" cy="22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9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 and facts about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Subway </a:t>
            </a:r>
            <a:r>
              <a:rPr lang="en-US" dirty="0"/>
              <a:t>in Tehran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The </a:t>
            </a:r>
            <a:r>
              <a:rPr lang="en-US" sz="2400" b="1" dirty="0"/>
              <a:t>Tehran Metro </a:t>
            </a:r>
            <a:r>
              <a:rPr lang="en-US" sz="2400" b="1" dirty="0" smtClean="0"/>
              <a:t>consists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0000FF"/>
                </a:solidFill>
              </a:rPr>
              <a:t>four operational metro lines </a:t>
            </a:r>
            <a:r>
              <a:rPr lang="en-US" sz="2400" b="1" dirty="0"/>
              <a:t>(and a fifth commuter rail line</a:t>
            </a:r>
            <a:r>
              <a:rPr lang="en-US" sz="2400" b="1" dirty="0" smtClean="0"/>
              <a:t>) begun in </a:t>
            </a:r>
            <a:r>
              <a:rPr lang="en-US" sz="2400" b="1" dirty="0"/>
              <a:t>2007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/>
              <a:t>The Tehran Metro carries more </a:t>
            </a:r>
            <a:r>
              <a:rPr lang="en-US" sz="2400" b="1" dirty="0">
                <a:solidFill>
                  <a:srgbClr val="0000FF"/>
                </a:solidFill>
              </a:rPr>
              <a:t>than 3 million passengers a </a:t>
            </a:r>
            <a:r>
              <a:rPr lang="en-US" sz="2400" b="1" dirty="0" smtClean="0">
                <a:solidFill>
                  <a:srgbClr val="0000FF"/>
                </a:solidFill>
              </a:rPr>
              <a:t>day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smtClean="0"/>
              <a:t> </a:t>
            </a:r>
            <a:r>
              <a:rPr lang="en-US" sz="2400" b="1" dirty="0"/>
              <a:t>In 2014, </a:t>
            </a:r>
            <a:r>
              <a:rPr lang="en-US" sz="2400" b="1" dirty="0">
                <a:solidFill>
                  <a:srgbClr val="0000FF"/>
                </a:solidFill>
              </a:rPr>
              <a:t>815 million trips </a:t>
            </a:r>
            <a:r>
              <a:rPr lang="en-US" sz="2400" b="1" dirty="0"/>
              <a:t>were made on Tehran Metro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smtClean="0"/>
              <a:t> </a:t>
            </a:r>
            <a:r>
              <a:rPr lang="en-US" sz="2400" b="1" dirty="0"/>
              <a:t>As of 2015, the total system was </a:t>
            </a:r>
            <a:r>
              <a:rPr lang="en-US" sz="2400" b="1" dirty="0" smtClean="0">
                <a:solidFill>
                  <a:srgbClr val="0000FF"/>
                </a:solidFill>
              </a:rPr>
              <a:t>178 kilometers long</a:t>
            </a:r>
            <a:r>
              <a:rPr lang="en-US" sz="2400" b="1" dirty="0"/>
              <a:t>.</a:t>
            </a:r>
            <a:r>
              <a:rPr lang="en-US" sz="2400" b="1" dirty="0" smtClean="0"/>
              <a:t> </a:t>
            </a:r>
            <a:r>
              <a:rPr lang="en-US" sz="2400" b="1" dirty="0"/>
              <a:t>It is planned to have a length of 430 kilometers </a:t>
            </a:r>
            <a:r>
              <a:rPr lang="en-US" sz="2400" b="1" dirty="0" smtClean="0"/>
              <a:t>with </a:t>
            </a:r>
            <a:r>
              <a:rPr lang="en-US" sz="2400" b="1" dirty="0"/>
              <a:t>9 lines once all construction is complete by </a:t>
            </a:r>
            <a:r>
              <a:rPr lang="en-US" sz="2400" b="1" dirty="0" smtClean="0"/>
              <a:t>2028.</a:t>
            </a:r>
            <a:endParaRPr lang="en-US" sz="2400" b="1" dirty="0"/>
          </a:p>
          <a:p>
            <a:pPr algn="just"/>
            <a:r>
              <a:rPr lang="en-US" sz="2400" b="1" dirty="0" smtClean="0"/>
              <a:t>Hour of operation: 05</a:t>
            </a:r>
            <a:r>
              <a:rPr lang="en-US" sz="2400" b="1" dirty="0"/>
              <a:t>:30 </a:t>
            </a:r>
            <a:r>
              <a:rPr lang="en-US" sz="2400" b="1" dirty="0" smtClean="0"/>
              <a:t>am to 11:00 pm.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8200"/>
            <a:ext cx="2857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Specifications of Tehran Subway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6398"/>
              </p:ext>
            </p:extLst>
          </p:nvPr>
        </p:nvGraphicFramePr>
        <p:xfrm>
          <a:off x="990600" y="1066798"/>
          <a:ext cx="7696200" cy="5524762"/>
        </p:xfrm>
        <a:graphic>
          <a:graphicData uri="http://schemas.openxmlformats.org/drawingml/2006/table">
            <a:tbl>
              <a:tblPr/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416547">
                <a:tc>
                  <a:txBody>
                    <a:bodyPr/>
                    <a:lstStyle/>
                    <a:p>
                      <a:r>
                        <a:rPr lang="en-US" sz="1800" dirty="0"/>
                        <a:t>Line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Opening</a:t>
                      </a:r>
                      <a:endParaRPr lang="en-US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Length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Stations</a:t>
                      </a:r>
                      <a:endParaRPr lang="en-US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Type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74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3C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2001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47.5 km (29.5 </a:t>
                      </a:r>
                      <a:r>
                        <a:rPr lang="pl-PL" sz="1800" dirty="0" smtClean="0"/>
                        <a:t>mi)</a:t>
                      </a:r>
                      <a:endParaRPr lang="pl-PL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2" tooltip="Rapid transit"/>
                        </a:rPr>
                        <a:t>Metro</a:t>
                      </a:r>
                      <a:endParaRPr lang="en-US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74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5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2000</a:t>
                      </a:r>
                      <a:endParaRPr lang="en-US" sz="1800" dirty="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26 km (16 mi</a:t>
                      </a:r>
                      <a:r>
                        <a:rPr lang="pl-PL" sz="1800" dirty="0" smtClean="0"/>
                        <a:t>)</a:t>
                      </a:r>
                      <a:endParaRPr lang="pl-PL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22</a:t>
                      </a:r>
                      <a:endParaRPr lang="en-US" sz="1800" dirty="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2" tooltip="Rapid transit"/>
                        </a:rPr>
                        <a:t>Metro</a:t>
                      </a:r>
                      <a:endParaRPr lang="en-US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74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3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B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2012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37 km (23 mi</a:t>
                      </a:r>
                      <a:r>
                        <a:rPr lang="pl-PL" sz="1800" dirty="0" smtClean="0"/>
                        <a:t>)</a:t>
                      </a:r>
                      <a:endParaRPr lang="pl-PL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16</a:t>
                      </a:r>
                      <a:endParaRPr lang="en-US" sz="1800" dirty="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2" tooltip="Rapid transit"/>
                        </a:rPr>
                        <a:t>Metro</a:t>
                      </a:r>
                      <a:endParaRPr lang="en-US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74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4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2007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24.5 km (15.2 mi</a:t>
                      </a:r>
                      <a:r>
                        <a:rPr lang="pl-PL" sz="1800" dirty="0" smtClean="0"/>
                        <a:t>)</a:t>
                      </a:r>
                      <a:endParaRPr lang="pl-PL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22</a:t>
                      </a:r>
                      <a:endParaRPr lang="en-US" sz="1800" dirty="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2" tooltip="Rapid transit"/>
                        </a:rPr>
                        <a:t>Metro</a:t>
                      </a:r>
                      <a:endParaRPr lang="en-US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7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Metro Subtotal:</a:t>
                      </a:r>
                      <a:endParaRPr lang="en-US" sz="180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135 km (84 mi)</a:t>
                      </a:r>
                      <a:endParaRPr lang="en-US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90</a:t>
                      </a:r>
                      <a:endParaRPr lang="en-US" sz="180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74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5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90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1999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43 km (27 mi</a:t>
                      </a:r>
                      <a:r>
                        <a:rPr lang="pl-PL" sz="1800" dirty="0" smtClean="0"/>
                        <a:t>)</a:t>
                      </a:r>
                      <a:endParaRPr lang="pl-PL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11</a:t>
                      </a:r>
                      <a:endParaRPr lang="en-US" sz="1800" dirty="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tooltip="Commuter rail"/>
                        </a:rPr>
                        <a:t>Commuter rail</a:t>
                      </a:r>
                      <a:endParaRPr lang="en-US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7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GRAND TOTAL:</a:t>
                      </a:r>
                      <a:endParaRPr lang="en-US" sz="180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178 km (111 mi</a:t>
                      </a:r>
                      <a:r>
                        <a:rPr lang="pl-PL" sz="1800" b="1" dirty="0" smtClean="0"/>
                        <a:t>)</a:t>
                      </a:r>
                      <a:endParaRPr lang="pl-PL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</a:rPr>
                        <a:t>101</a:t>
                      </a:r>
                      <a:endParaRPr lang="en-US" sz="1800" dirty="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8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541</Words>
  <Application>Microsoft Macintosh PowerPoint</Application>
  <PresentationFormat>On-screen Show (4:3)</PresentationFormat>
  <Paragraphs>109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Metagenomics  of Subways  in Tehran Metro</vt:lpstr>
      <vt:lpstr>PowerPoint Presentation</vt:lpstr>
      <vt:lpstr>PowerPoint Presentation</vt:lpstr>
      <vt:lpstr>Iran Population diversity</vt:lpstr>
      <vt:lpstr>Haplogroups in Iran</vt:lpstr>
      <vt:lpstr>Linguistic composition of Iran</vt:lpstr>
      <vt:lpstr>PowerPoint Presentation</vt:lpstr>
      <vt:lpstr>History and facts about  Subway in Tehran </vt:lpstr>
      <vt:lpstr>Specifications of Tehran Subway </vt:lpstr>
      <vt:lpstr>PowerPoint Presentation</vt:lpstr>
      <vt:lpstr>Previous studies</vt:lpstr>
      <vt:lpstr>Contributing Factors  Influencing the Metagenomics Profile</vt:lpstr>
      <vt:lpstr>PowerPoint Presentation</vt:lpstr>
      <vt:lpstr>Collection, Storage and Processing the Samples</vt:lpstr>
      <vt:lpstr>Analysis 1. DNA extraction and purification 2. Sequencing 3. Species abundance, alpha and beta diversity 4. Metabolic pathway annotaiton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Metagenomics and Meta design of Subways and Urban Biomes in Tehran Metro</dc:title>
  <dc:creator>H A U</dc:creator>
  <cp:lastModifiedBy>Shaadi Mehr</cp:lastModifiedBy>
  <cp:revision>37</cp:revision>
  <dcterms:created xsi:type="dcterms:W3CDTF">2016-06-25T07:00:34Z</dcterms:created>
  <dcterms:modified xsi:type="dcterms:W3CDTF">2016-07-01T02:37:47Z</dcterms:modified>
</cp:coreProperties>
</file>