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8" r:id="rId2"/>
    <p:sldId id="260" r:id="rId3"/>
    <p:sldId id="261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7" r:id="rId12"/>
    <p:sldId id="278" r:id="rId13"/>
    <p:sldId id="279" r:id="rId14"/>
    <p:sldId id="262" r:id="rId15"/>
    <p:sldId id="280" r:id="rId16"/>
    <p:sldId id="263" r:id="rId17"/>
    <p:sldId id="264" r:id="rId18"/>
    <p:sldId id="265" r:id="rId19"/>
    <p:sldId id="266" r:id="rId20"/>
    <p:sldId id="267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9033;&#30446;&#20449;&#24687;\&#35874;&#24535;&#23439;&#22522;&#22240;&#32452;\joined.table\genus_table_forPCA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Cytomegalovirus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Sheet3!$B$2:$M$2</c:f>
              <c:numCache>
                <c:formatCode>General</c:formatCode>
                <c:ptCount val="12"/>
                <c:pt idx="0">
                  <c:v>227.0624371560916</c:v>
                </c:pt>
                <c:pt idx="1">
                  <c:v>227.1629912336911</c:v>
                </c:pt>
                <c:pt idx="2">
                  <c:v>174.0811786605192</c:v>
                </c:pt>
                <c:pt idx="3">
                  <c:v>227.6700625521652</c:v>
                </c:pt>
                <c:pt idx="4">
                  <c:v>291.3438105476802</c:v>
                </c:pt>
                <c:pt idx="5">
                  <c:v>249.2997096240053</c:v>
                </c:pt>
                <c:pt idx="6">
                  <c:v>217.5875314236978</c:v>
                </c:pt>
                <c:pt idx="7">
                  <c:v>252.1847538893593</c:v>
                </c:pt>
                <c:pt idx="8">
                  <c:v>255.5496813850312</c:v>
                </c:pt>
                <c:pt idx="9">
                  <c:v>217.8033611814157</c:v>
                </c:pt>
                <c:pt idx="10">
                  <c:v>168.4958215420806</c:v>
                </c:pt>
                <c:pt idx="11">
                  <c:v>243.0675436075414</c:v>
                </c:pt>
              </c:numCache>
            </c:numRef>
          </c:val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Propionibacterium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Sheet3!$B$3:$M$3</c:f>
              <c:numCache>
                <c:formatCode>General</c:formatCode>
                <c:ptCount val="12"/>
                <c:pt idx="0">
                  <c:v>122.2524582669277</c:v>
                </c:pt>
                <c:pt idx="1">
                  <c:v>144.1325317256197</c:v>
                </c:pt>
                <c:pt idx="2">
                  <c:v>161.7778757717277</c:v>
                </c:pt>
                <c:pt idx="3">
                  <c:v>141.183223463734</c:v>
                </c:pt>
                <c:pt idx="4">
                  <c:v>12.25086578712016</c:v>
                </c:pt>
                <c:pt idx="5">
                  <c:v>62.24057417156359</c:v>
                </c:pt>
                <c:pt idx="6">
                  <c:v>151.9221089784752</c:v>
                </c:pt>
                <c:pt idx="7">
                  <c:v>35.99415219368096</c:v>
                </c:pt>
                <c:pt idx="8">
                  <c:v>32.12974550397058</c:v>
                </c:pt>
                <c:pt idx="9">
                  <c:v>165.3638693171025</c:v>
                </c:pt>
                <c:pt idx="10">
                  <c:v>258.8297589485662</c:v>
                </c:pt>
                <c:pt idx="11">
                  <c:v>125.0779029397652</c:v>
                </c:pt>
              </c:numCache>
            </c:numRef>
          </c:val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Alphapapillomavirus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Sheet3!$B$4:$M$4</c:f>
              <c:numCache>
                <c:formatCode>General</c:formatCode>
                <c:ptCount val="12"/>
                <c:pt idx="0">
                  <c:v>53.39974469134307</c:v>
                </c:pt>
                <c:pt idx="1">
                  <c:v>53.05337314566653</c:v>
                </c:pt>
                <c:pt idx="2">
                  <c:v>40.7290889782734</c:v>
                </c:pt>
                <c:pt idx="3">
                  <c:v>51.61056712019543</c:v>
                </c:pt>
                <c:pt idx="4">
                  <c:v>65.8573520179861</c:v>
                </c:pt>
                <c:pt idx="5">
                  <c:v>57.31755765205627</c:v>
                </c:pt>
                <c:pt idx="6">
                  <c:v>49.1165497962342</c:v>
                </c:pt>
                <c:pt idx="7">
                  <c:v>58.49015916838413</c:v>
                </c:pt>
                <c:pt idx="8">
                  <c:v>59.4698221209674</c:v>
                </c:pt>
                <c:pt idx="9">
                  <c:v>48.95027276822243</c:v>
                </c:pt>
                <c:pt idx="10">
                  <c:v>39.04755102436717</c:v>
                </c:pt>
                <c:pt idx="11">
                  <c:v>54.59320078039503</c:v>
                </c:pt>
              </c:numCache>
            </c:numRef>
          </c:val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Staphylococcus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Sheet3!$B$5:$M$5</c:f>
              <c:numCache>
                <c:formatCode>General</c:formatCode>
                <c:ptCount val="12"/>
                <c:pt idx="0">
                  <c:v>26.76202303489401</c:v>
                </c:pt>
                <c:pt idx="1">
                  <c:v>25.25056542466041</c:v>
                </c:pt>
                <c:pt idx="2">
                  <c:v>23.44906916766964</c:v>
                </c:pt>
                <c:pt idx="3">
                  <c:v>22.11559149297202</c:v>
                </c:pt>
                <c:pt idx="4">
                  <c:v>28.34023645394881</c:v>
                </c:pt>
                <c:pt idx="5">
                  <c:v>25.63043505707513</c:v>
                </c:pt>
                <c:pt idx="6">
                  <c:v>21.44974336842688</c:v>
                </c:pt>
                <c:pt idx="7">
                  <c:v>26.74053586341515</c:v>
                </c:pt>
                <c:pt idx="8">
                  <c:v>27.70452244499403</c:v>
                </c:pt>
                <c:pt idx="9">
                  <c:v>21.05089388445493</c:v>
                </c:pt>
                <c:pt idx="10">
                  <c:v>20.85224627968016</c:v>
                </c:pt>
                <c:pt idx="11">
                  <c:v>22.84133850699895</c:v>
                </c:pt>
              </c:numCache>
            </c:numRef>
          </c:val>
        </c:ser>
        <c:ser>
          <c:idx val="4"/>
          <c:order val="4"/>
          <c:tx>
            <c:strRef>
              <c:f>Sheet3!$A$6</c:f>
              <c:strCache>
                <c:ptCount val="1"/>
                <c:pt idx="0">
                  <c:v>Corynebacterium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Sheet3!$B$6:$M$6</c:f>
              <c:numCache>
                <c:formatCode>General</c:formatCode>
                <c:ptCount val="12"/>
                <c:pt idx="0">
                  <c:v>14.83373128897725</c:v>
                </c:pt>
                <c:pt idx="1">
                  <c:v>13.07582169044105</c:v>
                </c:pt>
                <c:pt idx="2">
                  <c:v>19.34979600101192</c:v>
                </c:pt>
                <c:pt idx="3">
                  <c:v>13.98270898081402</c:v>
                </c:pt>
                <c:pt idx="4">
                  <c:v>3.615509945287927</c:v>
                </c:pt>
                <c:pt idx="5">
                  <c:v>10.07017760029572</c:v>
                </c:pt>
                <c:pt idx="6">
                  <c:v>23.12595195436925</c:v>
                </c:pt>
                <c:pt idx="7">
                  <c:v>10.33576193260492</c:v>
                </c:pt>
                <c:pt idx="8">
                  <c:v>8.818764403432098</c:v>
                </c:pt>
                <c:pt idx="9">
                  <c:v>19.13574339493212</c:v>
                </c:pt>
                <c:pt idx="10">
                  <c:v>27.62799571474261</c:v>
                </c:pt>
                <c:pt idx="11">
                  <c:v>15.83653997558835</c:v>
                </c:pt>
              </c:numCache>
            </c:numRef>
          </c:val>
        </c:ser>
        <c:ser>
          <c:idx val="5"/>
          <c:order val="5"/>
          <c:tx>
            <c:strRef>
              <c:f>Sheet3!$A$7</c:f>
              <c:strCache>
                <c:ptCount val="1"/>
                <c:pt idx="0">
                  <c:v>Malassezia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Sheet3!$B$7:$M$7</c:f>
              <c:numCache>
                <c:formatCode>General</c:formatCode>
                <c:ptCount val="12"/>
                <c:pt idx="0">
                  <c:v>9.73653334802002</c:v>
                </c:pt>
                <c:pt idx="1">
                  <c:v>8.455964301617566</c:v>
                </c:pt>
                <c:pt idx="2">
                  <c:v>11.40030383389746</c:v>
                </c:pt>
                <c:pt idx="3">
                  <c:v>13.9732220420781</c:v>
                </c:pt>
                <c:pt idx="4">
                  <c:v>2.86841165306667</c:v>
                </c:pt>
                <c:pt idx="5">
                  <c:v>10.11832520383703</c:v>
                </c:pt>
                <c:pt idx="6">
                  <c:v>9.544836126637697</c:v>
                </c:pt>
                <c:pt idx="7">
                  <c:v>7.278918951924092</c:v>
                </c:pt>
                <c:pt idx="8">
                  <c:v>5.75488491109383</c:v>
                </c:pt>
                <c:pt idx="9">
                  <c:v>7.10563123715183</c:v>
                </c:pt>
                <c:pt idx="10">
                  <c:v>32.22887951017686</c:v>
                </c:pt>
                <c:pt idx="11">
                  <c:v>5.07036404571382</c:v>
                </c:pt>
              </c:numCache>
            </c:numRef>
          </c:val>
        </c:ser>
        <c:ser>
          <c:idx val="6"/>
          <c:order val="6"/>
          <c:tx>
            <c:strRef>
              <c:f>Sheet3!$A$8</c:f>
              <c:strCache>
                <c:ptCount val="1"/>
                <c:pt idx="0">
                  <c:v>Lymphocryptovirus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Sheet3!$B$8:$M$8</c:f>
              <c:numCache>
                <c:formatCode>General</c:formatCode>
                <c:ptCount val="12"/>
                <c:pt idx="0">
                  <c:v>9.606953941813435</c:v>
                </c:pt>
                <c:pt idx="1">
                  <c:v>9.491383555650851</c:v>
                </c:pt>
                <c:pt idx="2">
                  <c:v>7.227648031696966</c:v>
                </c:pt>
                <c:pt idx="3">
                  <c:v>8.81644068478525</c:v>
                </c:pt>
                <c:pt idx="4">
                  <c:v>11.16749294104565</c:v>
                </c:pt>
                <c:pt idx="5">
                  <c:v>9.90974887398495</c:v>
                </c:pt>
                <c:pt idx="6">
                  <c:v>8.391719514116528</c:v>
                </c:pt>
                <c:pt idx="7">
                  <c:v>10.38913108755208</c:v>
                </c:pt>
                <c:pt idx="8">
                  <c:v>10.548889190581</c:v>
                </c:pt>
                <c:pt idx="9">
                  <c:v>8.198468811723902</c:v>
                </c:pt>
                <c:pt idx="10">
                  <c:v>6.937063835168427</c:v>
                </c:pt>
                <c:pt idx="11">
                  <c:v>9.197668001879601</c:v>
                </c:pt>
              </c:numCache>
            </c:numRef>
          </c:val>
        </c:ser>
        <c:ser>
          <c:idx val="7"/>
          <c:order val="7"/>
          <c:tx>
            <c:strRef>
              <c:f>Sheet3!$A$9</c:f>
              <c:strCache>
                <c:ptCount val="1"/>
                <c:pt idx="0">
                  <c:v>Waddlia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Sheet3!$B$9:$M$9</c:f>
              <c:numCache>
                <c:formatCode>General</c:formatCode>
                <c:ptCount val="12"/>
                <c:pt idx="0">
                  <c:v>7.631951650205974</c:v>
                </c:pt>
                <c:pt idx="1">
                  <c:v>7.45866860187936</c:v>
                </c:pt>
                <c:pt idx="2">
                  <c:v>5.748791606651202</c:v>
                </c:pt>
                <c:pt idx="3">
                  <c:v>6.577426196290856</c:v>
                </c:pt>
                <c:pt idx="4">
                  <c:v>8.373981882791113</c:v>
                </c:pt>
                <c:pt idx="5">
                  <c:v>7.459480117897078</c:v>
                </c:pt>
                <c:pt idx="6">
                  <c:v>6.293831340995228</c:v>
                </c:pt>
                <c:pt idx="7">
                  <c:v>7.978128307795877</c:v>
                </c:pt>
                <c:pt idx="8">
                  <c:v>8.15748061670262</c:v>
                </c:pt>
                <c:pt idx="9">
                  <c:v>6.216667537696947</c:v>
                </c:pt>
                <c:pt idx="10">
                  <c:v>5.43538756588604</c:v>
                </c:pt>
                <c:pt idx="11">
                  <c:v>6.82312846205113</c:v>
                </c:pt>
              </c:numCache>
            </c:numRef>
          </c:val>
        </c:ser>
        <c:ser>
          <c:idx val="8"/>
          <c:order val="8"/>
          <c:tx>
            <c:strRef>
              <c:f>Sheet3!$A$10</c:f>
              <c:strCache>
                <c:ptCount val="1"/>
                <c:pt idx="0">
                  <c:v>Brevundimonas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Sheet3!$B$10:$M$10</c:f>
              <c:numCache>
                <c:formatCode>General</c:formatCode>
                <c:ptCount val="12"/>
                <c:pt idx="0">
                  <c:v>5.688796009199067</c:v>
                </c:pt>
                <c:pt idx="1">
                  <c:v>4.49392605499181</c:v>
                </c:pt>
                <c:pt idx="2">
                  <c:v>16.24599484141735</c:v>
                </c:pt>
                <c:pt idx="3">
                  <c:v>5.759347387252064</c:v>
                </c:pt>
                <c:pt idx="4">
                  <c:v>3.798644911691847</c:v>
                </c:pt>
                <c:pt idx="5">
                  <c:v>6.420756325567032</c:v>
                </c:pt>
                <c:pt idx="6">
                  <c:v>7.744997546281284</c:v>
                </c:pt>
                <c:pt idx="7">
                  <c:v>5.086378035249921</c:v>
                </c:pt>
                <c:pt idx="8">
                  <c:v>8.063284361184157</c:v>
                </c:pt>
                <c:pt idx="9">
                  <c:v>3.534195932341385</c:v>
                </c:pt>
                <c:pt idx="10">
                  <c:v>6.539431619344491</c:v>
                </c:pt>
                <c:pt idx="11">
                  <c:v>1.568559656374581</c:v>
                </c:pt>
              </c:numCache>
            </c:numRef>
          </c:val>
        </c:ser>
        <c:ser>
          <c:idx val="9"/>
          <c:order val="9"/>
          <c:tx>
            <c:strRef>
              <c:f>Sheet3!$A$11</c:f>
              <c:strCache>
                <c:ptCount val="1"/>
                <c:pt idx="0">
                  <c:v>Brevibacillus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Sheet3!$B$11:$M$11</c:f>
              <c:numCache>
                <c:formatCode>General</c:formatCode>
                <c:ptCount val="12"/>
                <c:pt idx="0">
                  <c:v>5.68489485824479</c:v>
                </c:pt>
                <c:pt idx="1">
                  <c:v>4.894308201816156</c:v>
                </c:pt>
                <c:pt idx="2">
                  <c:v>12.9348741971828</c:v>
                </c:pt>
                <c:pt idx="3">
                  <c:v>5.368166971783697</c:v>
                </c:pt>
                <c:pt idx="4">
                  <c:v>3.777158682080861</c:v>
                </c:pt>
                <c:pt idx="5">
                  <c:v>6.974339852403676</c:v>
                </c:pt>
                <c:pt idx="6">
                  <c:v>8.50465775852299</c:v>
                </c:pt>
                <c:pt idx="7">
                  <c:v>5.338384015996061</c:v>
                </c:pt>
                <c:pt idx="8">
                  <c:v>8.192012169659007</c:v>
                </c:pt>
                <c:pt idx="9">
                  <c:v>1.493390840939388</c:v>
                </c:pt>
                <c:pt idx="10">
                  <c:v>6.356643212279068</c:v>
                </c:pt>
                <c:pt idx="11">
                  <c:v>1.06389758442951</c:v>
                </c:pt>
              </c:numCache>
            </c:numRef>
          </c:val>
        </c:ser>
        <c:ser>
          <c:idx val="10"/>
          <c:order val="10"/>
          <c:tx>
            <c:strRef>
              <c:f>Sheet3!$A$12</c:f>
              <c:strCache>
                <c:ptCount val="1"/>
                <c:pt idx="0">
                  <c:v>Polyomavirus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Sheet3!$B$12:$M$12</c:f>
              <c:numCache>
                <c:formatCode>General</c:formatCode>
                <c:ptCount val="12"/>
                <c:pt idx="0">
                  <c:v>5.986711353968382</c:v>
                </c:pt>
                <c:pt idx="1">
                  <c:v>5.931011974843495</c:v>
                </c:pt>
                <c:pt idx="2">
                  <c:v>4.437618565590168</c:v>
                </c:pt>
                <c:pt idx="3">
                  <c:v>5.372848118196451</c:v>
                </c:pt>
                <c:pt idx="4">
                  <c:v>6.832821822177856</c:v>
                </c:pt>
                <c:pt idx="5">
                  <c:v>6.117688425200297</c:v>
                </c:pt>
                <c:pt idx="6">
                  <c:v>5.111141802921141</c:v>
                </c:pt>
                <c:pt idx="7">
                  <c:v>6.395680692461887</c:v>
                </c:pt>
                <c:pt idx="8">
                  <c:v>6.567179817468448</c:v>
                </c:pt>
                <c:pt idx="9">
                  <c:v>5.022156974135828</c:v>
                </c:pt>
                <c:pt idx="10">
                  <c:v>4.344388712307539</c:v>
                </c:pt>
                <c:pt idx="11">
                  <c:v>5.598924629060959</c:v>
                </c:pt>
              </c:numCache>
            </c:numRef>
          </c:val>
        </c:ser>
        <c:ser>
          <c:idx val="11"/>
          <c:order val="11"/>
          <c:tx>
            <c:strRef>
              <c:f>Sheet3!$A$13</c:f>
              <c:strCache>
                <c:ptCount val="1"/>
                <c:pt idx="0">
                  <c:v>Micrococcus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Sheet3!$B$13:$M$13</c:f>
              <c:numCache>
                <c:formatCode>General</c:formatCode>
                <c:ptCount val="12"/>
                <c:pt idx="0">
                  <c:v>5.091333465666493</c:v>
                </c:pt>
                <c:pt idx="1">
                  <c:v>4.954656358329029</c:v>
                </c:pt>
                <c:pt idx="2">
                  <c:v>11.02435321905725</c:v>
                </c:pt>
                <c:pt idx="3">
                  <c:v>5.202734149593235</c:v>
                </c:pt>
                <c:pt idx="4">
                  <c:v>1.595503153028893</c:v>
                </c:pt>
                <c:pt idx="5">
                  <c:v>5.419491216906946</c:v>
                </c:pt>
                <c:pt idx="6">
                  <c:v>6.410712642142078</c:v>
                </c:pt>
                <c:pt idx="7">
                  <c:v>4.939448616633634</c:v>
                </c:pt>
                <c:pt idx="8">
                  <c:v>5.798663280250144</c:v>
                </c:pt>
                <c:pt idx="9">
                  <c:v>6.179096344169026</c:v>
                </c:pt>
                <c:pt idx="10">
                  <c:v>5.684854320648001</c:v>
                </c:pt>
                <c:pt idx="11">
                  <c:v>4.635483557927608</c:v>
                </c:pt>
              </c:numCache>
            </c:numRef>
          </c:val>
        </c:ser>
        <c:ser>
          <c:idx val="12"/>
          <c:order val="12"/>
          <c:tx>
            <c:strRef>
              <c:f>Sheet3!$A$14</c:f>
              <c:strCache>
                <c:ptCount val="1"/>
                <c:pt idx="0">
                  <c:v>Lentivirus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Sheet3!$B$14:$M$14</c:f>
              <c:numCache>
                <c:formatCode>General</c:formatCode>
                <c:ptCount val="12"/>
                <c:pt idx="0">
                  <c:v>5.756925913446206</c:v>
                </c:pt>
                <c:pt idx="1">
                  <c:v>5.746332074189648</c:v>
                </c:pt>
                <c:pt idx="2">
                  <c:v>4.303580172255579</c:v>
                </c:pt>
                <c:pt idx="3">
                  <c:v>5.178843683433457</c:v>
                </c:pt>
                <c:pt idx="4">
                  <c:v>6.597351822200443</c:v>
                </c:pt>
                <c:pt idx="5">
                  <c:v>5.921566680491383</c:v>
                </c:pt>
                <c:pt idx="6">
                  <c:v>4.930049339317338</c:v>
                </c:pt>
                <c:pt idx="7">
                  <c:v>6.276885049950978</c:v>
                </c:pt>
                <c:pt idx="8">
                  <c:v>6.343800992022696</c:v>
                </c:pt>
                <c:pt idx="9">
                  <c:v>4.811918167798739</c:v>
                </c:pt>
                <c:pt idx="10">
                  <c:v>4.152886215461468</c:v>
                </c:pt>
                <c:pt idx="11">
                  <c:v>5.395399319295905</c:v>
                </c:pt>
              </c:numCache>
            </c:numRef>
          </c:val>
        </c:ser>
        <c:ser>
          <c:idx val="13"/>
          <c:order val="13"/>
          <c:tx>
            <c:strRef>
              <c:f>Sheet3!$A$15</c:f>
              <c:strCache>
                <c:ptCount val="1"/>
                <c:pt idx="0">
                  <c:v>Acinetobacter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Sheet3!$B$15:$M$15</c:f>
              <c:numCache>
                <c:formatCode>General</c:formatCode>
                <c:ptCount val="12"/>
                <c:pt idx="0">
                  <c:v>8.875322402716323</c:v>
                </c:pt>
                <c:pt idx="1">
                  <c:v>8.422857642261508</c:v>
                </c:pt>
                <c:pt idx="2">
                  <c:v>6.277160121790807</c:v>
                </c:pt>
                <c:pt idx="3">
                  <c:v>2.532874147032455</c:v>
                </c:pt>
                <c:pt idx="4">
                  <c:v>1.195723738292703</c:v>
                </c:pt>
                <c:pt idx="5">
                  <c:v>2.879553244917803</c:v>
                </c:pt>
                <c:pt idx="6">
                  <c:v>3.340724492089174</c:v>
                </c:pt>
                <c:pt idx="7">
                  <c:v>3.185454528591144</c:v>
                </c:pt>
                <c:pt idx="8">
                  <c:v>3.3508339688372</c:v>
                </c:pt>
                <c:pt idx="9">
                  <c:v>1.508262457486369</c:v>
                </c:pt>
                <c:pt idx="10">
                  <c:v>3.847374377318636</c:v>
                </c:pt>
                <c:pt idx="11">
                  <c:v>1.511244611713333</c:v>
                </c:pt>
              </c:numCache>
            </c:numRef>
          </c:val>
        </c:ser>
        <c:ser>
          <c:idx val="14"/>
          <c:order val="14"/>
          <c:tx>
            <c:strRef>
              <c:f>Sheet3!$A$16</c:f>
              <c:strCache>
                <c:ptCount val="1"/>
                <c:pt idx="0">
                  <c:v>Paracoccus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Sheet3!$B$16:$M$16</c:f>
              <c:numCache>
                <c:formatCode>General</c:formatCode>
                <c:ptCount val="12"/>
                <c:pt idx="0">
                  <c:v>2.829073875687658</c:v>
                </c:pt>
                <c:pt idx="1">
                  <c:v>2.910526150855704</c:v>
                </c:pt>
                <c:pt idx="2">
                  <c:v>7.231980585824952</c:v>
                </c:pt>
                <c:pt idx="3">
                  <c:v>2.493582986165619</c:v>
                </c:pt>
                <c:pt idx="4">
                  <c:v>1.05832231201871</c:v>
                </c:pt>
                <c:pt idx="5">
                  <c:v>1.864941225654585</c:v>
                </c:pt>
                <c:pt idx="6">
                  <c:v>3.088550847938428</c:v>
                </c:pt>
                <c:pt idx="7">
                  <c:v>2.115830002430789</c:v>
                </c:pt>
                <c:pt idx="8">
                  <c:v>2.253828075795758</c:v>
                </c:pt>
                <c:pt idx="9">
                  <c:v>5.168218571134778</c:v>
                </c:pt>
                <c:pt idx="10">
                  <c:v>2.747583629586451</c:v>
                </c:pt>
                <c:pt idx="11">
                  <c:v>3.42382385700455</c:v>
                </c:pt>
              </c:numCache>
            </c:numRef>
          </c:val>
        </c:ser>
        <c:ser>
          <c:idx val="15"/>
          <c:order val="15"/>
          <c:tx>
            <c:strRef>
              <c:f>Sheet3!$A$17</c:f>
              <c:strCache>
                <c:ptCount val="1"/>
                <c:pt idx="0">
                  <c:v>Deinococcus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Sheet3!$B$17:$M$17</c:f>
              <c:numCache>
                <c:formatCode>General</c:formatCode>
                <c:ptCount val="12"/>
                <c:pt idx="0">
                  <c:v>2.480775038855336</c:v>
                </c:pt>
                <c:pt idx="1">
                  <c:v>1.80545203665455</c:v>
                </c:pt>
                <c:pt idx="2">
                  <c:v>4.872904863136304</c:v>
                </c:pt>
                <c:pt idx="3">
                  <c:v>3.233024075288346</c:v>
                </c:pt>
                <c:pt idx="4">
                  <c:v>0.835553284217887</c:v>
                </c:pt>
                <c:pt idx="5">
                  <c:v>2.610450668973549</c:v>
                </c:pt>
                <c:pt idx="6">
                  <c:v>3.743811050176898</c:v>
                </c:pt>
                <c:pt idx="7">
                  <c:v>2.505335949362295</c:v>
                </c:pt>
                <c:pt idx="8">
                  <c:v>2.339474816008062</c:v>
                </c:pt>
                <c:pt idx="9">
                  <c:v>4.25070317784274</c:v>
                </c:pt>
                <c:pt idx="10">
                  <c:v>3.2398000282378</c:v>
                </c:pt>
                <c:pt idx="11">
                  <c:v>3.711614697232759</c:v>
                </c:pt>
              </c:numCache>
            </c:numRef>
          </c:val>
        </c:ser>
        <c:ser>
          <c:idx val="16"/>
          <c:order val="16"/>
          <c:tx>
            <c:strRef>
              <c:f>Sheet3!$A$18</c:f>
              <c:strCache>
                <c:ptCount val="1"/>
                <c:pt idx="0">
                  <c:v>Pseudomonas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Sheet3!$B$18:$M$18</c:f>
              <c:numCache>
                <c:formatCode>General</c:formatCode>
                <c:ptCount val="12"/>
                <c:pt idx="0">
                  <c:v>2.416673774155742</c:v>
                </c:pt>
                <c:pt idx="1">
                  <c:v>2.461501935709533</c:v>
                </c:pt>
                <c:pt idx="2">
                  <c:v>5.977604621535487</c:v>
                </c:pt>
                <c:pt idx="3">
                  <c:v>2.875318011534869</c:v>
                </c:pt>
                <c:pt idx="4">
                  <c:v>0.970369334732615</c:v>
                </c:pt>
                <c:pt idx="5">
                  <c:v>2.666458330821688</c:v>
                </c:pt>
                <c:pt idx="6">
                  <c:v>2.422416908458191</c:v>
                </c:pt>
                <c:pt idx="7">
                  <c:v>4.260605332200768</c:v>
                </c:pt>
                <c:pt idx="8">
                  <c:v>2.973291011009289</c:v>
                </c:pt>
                <c:pt idx="9">
                  <c:v>2.325733801532848</c:v>
                </c:pt>
                <c:pt idx="10">
                  <c:v>2.143614216456538</c:v>
                </c:pt>
                <c:pt idx="11">
                  <c:v>1.844427105091583</c:v>
                </c:pt>
              </c:numCache>
            </c:numRef>
          </c:val>
        </c:ser>
        <c:ser>
          <c:idx val="17"/>
          <c:order val="17"/>
          <c:tx>
            <c:strRef>
              <c:f>Sheet3!$A$19</c:f>
              <c:strCache>
                <c:ptCount val="1"/>
                <c:pt idx="0">
                  <c:v>Mycobacterium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Sheet3!$B$19:$M$19</c:f>
              <c:numCache>
                <c:formatCode>General</c:formatCode>
                <c:ptCount val="12"/>
                <c:pt idx="0">
                  <c:v>1.06848190025318</c:v>
                </c:pt>
                <c:pt idx="1">
                  <c:v>0.948532450379213</c:v>
                </c:pt>
                <c:pt idx="2">
                  <c:v>3.702370590839207</c:v>
                </c:pt>
                <c:pt idx="3">
                  <c:v>1.544196635294445</c:v>
                </c:pt>
                <c:pt idx="4">
                  <c:v>0.726917300857667</c:v>
                </c:pt>
                <c:pt idx="5">
                  <c:v>3.578642778671105</c:v>
                </c:pt>
                <c:pt idx="6">
                  <c:v>2.580533483747804</c:v>
                </c:pt>
                <c:pt idx="7">
                  <c:v>5.796910463098185</c:v>
                </c:pt>
                <c:pt idx="8">
                  <c:v>3.08913391166459</c:v>
                </c:pt>
                <c:pt idx="9">
                  <c:v>2.902695209009182</c:v>
                </c:pt>
                <c:pt idx="10">
                  <c:v>3.604495059474181</c:v>
                </c:pt>
                <c:pt idx="11">
                  <c:v>2.124458688371067</c:v>
                </c:pt>
              </c:numCache>
            </c:numRef>
          </c:val>
        </c:ser>
        <c:ser>
          <c:idx val="18"/>
          <c:order val="18"/>
          <c:tx>
            <c:strRef>
              <c:f>Sheet3!$A$20</c:f>
              <c:strCache>
                <c:ptCount val="1"/>
                <c:pt idx="0">
                  <c:v>Sphingomonas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Sheet3!$B$20:$M$20</c:f>
              <c:numCache>
                <c:formatCode>General</c:formatCode>
                <c:ptCount val="12"/>
                <c:pt idx="0">
                  <c:v>2.032550642612629</c:v>
                </c:pt>
                <c:pt idx="1">
                  <c:v>1.846823242745903</c:v>
                </c:pt>
                <c:pt idx="2">
                  <c:v>5.557617655753798</c:v>
                </c:pt>
                <c:pt idx="3">
                  <c:v>1.86428733319867</c:v>
                </c:pt>
                <c:pt idx="4">
                  <c:v>0.703448113140059</c:v>
                </c:pt>
                <c:pt idx="5">
                  <c:v>1.694165321137966</c:v>
                </c:pt>
                <c:pt idx="6">
                  <c:v>1.8399364342856</c:v>
                </c:pt>
                <c:pt idx="7">
                  <c:v>2.053340557427491</c:v>
                </c:pt>
                <c:pt idx="8">
                  <c:v>1.770265064685573</c:v>
                </c:pt>
                <c:pt idx="9">
                  <c:v>2.820282924209277</c:v>
                </c:pt>
                <c:pt idx="10">
                  <c:v>3.976814919268623</c:v>
                </c:pt>
                <c:pt idx="11">
                  <c:v>1.33301447960112</c:v>
                </c:pt>
              </c:numCache>
            </c:numRef>
          </c:val>
        </c:ser>
        <c:ser>
          <c:idx val="19"/>
          <c:order val="19"/>
          <c:tx>
            <c:strRef>
              <c:f>Sheet3!$A$21</c:f>
              <c:strCache>
                <c:ptCount val="1"/>
                <c:pt idx="0">
                  <c:v>Gordonia</c:v>
                </c:pt>
              </c:strCache>
            </c:strRef>
          </c:tx>
          <c:invertIfNegative val="0"/>
          <c:cat>
            <c:strRef>
              <c:f>Sheet3!$B$1:$M$1</c:f>
              <c:strCache>
                <c:ptCount val="12"/>
                <c:pt idx="0">
                  <c:v>dsk_E1</c:v>
                </c:pt>
                <c:pt idx="1">
                  <c:v>dsk_E2</c:v>
                </c:pt>
                <c:pt idx="2">
                  <c:v>line1_H1</c:v>
                </c:pt>
                <c:pt idx="3">
                  <c:v>line1_H2</c:v>
                </c:pt>
                <c:pt idx="4">
                  <c:v>line3_H1</c:v>
                </c:pt>
                <c:pt idx="5">
                  <c:v>line3_H2</c:v>
                </c:pt>
                <c:pt idx="6">
                  <c:v>line5_H1</c:v>
                </c:pt>
                <c:pt idx="7">
                  <c:v>line5_H2</c:v>
                </c:pt>
                <c:pt idx="8">
                  <c:v>tiyu_E1</c:v>
                </c:pt>
                <c:pt idx="9">
                  <c:v>tiyu_E2</c:v>
                </c:pt>
                <c:pt idx="10">
                  <c:v>zhu_E1</c:v>
                </c:pt>
                <c:pt idx="11">
                  <c:v>zhu_E2</c:v>
                </c:pt>
              </c:strCache>
            </c:strRef>
          </c:cat>
          <c:val>
            <c:numRef>
              <c:f>Sheet3!$B$21:$M$21</c:f>
              <c:numCache>
                <c:formatCode>General</c:formatCode>
                <c:ptCount val="12"/>
                <c:pt idx="0">
                  <c:v>0.479943558249984</c:v>
                </c:pt>
                <c:pt idx="1">
                  <c:v>0.399267281282345</c:v>
                </c:pt>
                <c:pt idx="2">
                  <c:v>10.92250434897045</c:v>
                </c:pt>
                <c:pt idx="3">
                  <c:v>1.404094632006147</c:v>
                </c:pt>
                <c:pt idx="4">
                  <c:v>0.266117998055697</c:v>
                </c:pt>
                <c:pt idx="5">
                  <c:v>1.246426782370269</c:v>
                </c:pt>
                <c:pt idx="6">
                  <c:v>1.703036537379852</c:v>
                </c:pt>
                <c:pt idx="7">
                  <c:v>1.56957873148359</c:v>
                </c:pt>
                <c:pt idx="8">
                  <c:v>0.964003326913516</c:v>
                </c:pt>
                <c:pt idx="9">
                  <c:v>5.45319252959184</c:v>
                </c:pt>
                <c:pt idx="10">
                  <c:v>1.543223804486532</c:v>
                </c:pt>
                <c:pt idx="11">
                  <c:v>1.089606589119618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2125498648"/>
        <c:axId val="-2017807176"/>
      </c:barChart>
      <c:catAx>
        <c:axId val="-2125498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/>
                  <a:t>SampleNames</a:t>
                </a:r>
                <a:endParaRPr lang="zh-CN" altLang="en-US"/>
              </a:p>
            </c:rich>
          </c:tx>
          <c:layout/>
          <c:overlay val="0"/>
        </c:title>
        <c:majorTickMark val="none"/>
        <c:minorTickMark val="none"/>
        <c:tickLblPos val="nextTo"/>
        <c:crossAx val="-2017807176"/>
        <c:crosses val="autoZero"/>
        <c:auto val="1"/>
        <c:lblAlgn val="ctr"/>
        <c:lblOffset val="100"/>
        <c:noMultiLvlLbl val="0"/>
      </c:catAx>
      <c:valAx>
        <c:axId val="-201780717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/>
                  <a:t>Raletive</a:t>
                </a:r>
                <a:r>
                  <a:rPr lang="en-US" altLang="zh-CN" baseline="0"/>
                  <a:t> Abundance</a:t>
                </a:r>
                <a:endParaRPr lang="zh-CN" alt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25498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6AD7B-CF8A-3C4C-AFBE-5B6E2E82E109}" type="datetimeFigureOut">
              <a:rPr lang="en-US" smtClean="0"/>
              <a:t>6/30/16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9FEF5-AC2F-CF41-93A9-6E4563472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7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65A4B-8FA6-470D-8915-865F2BC7805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604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47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4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6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59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1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0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0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9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21EEB-EE02-2845-B185-1199F4563374}" type="datetimeFigureOut">
              <a:rPr lang="en-US" smtClean="0"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3CAA4-BDDD-B74F-BBAA-B3C1D11D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43000"/>
          </a:blip>
          <a:srcRect t="-518" b="15944"/>
          <a:stretch/>
        </p:blipFill>
        <p:spPr>
          <a:xfrm>
            <a:off x="-36512" y="582112"/>
            <a:ext cx="9180512" cy="6603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104" y="2130425"/>
            <a:ext cx="8651564" cy="1470025"/>
          </a:xfrm>
        </p:spPr>
        <p:txBody>
          <a:bodyPr/>
          <a:lstStyle/>
          <a:p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MetaSUB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at Guangzhou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Zhi Xie</a:t>
            </a:r>
          </a:p>
          <a:p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Zhongshan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phthalmic Center,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Center for Precision Medicine,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Sun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Yat-sen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University,</a:t>
            </a: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Guangzhou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, China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104" y="-26031"/>
            <a:ext cx="1825493" cy="647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60188" b="6325"/>
          <a:stretch/>
        </p:blipFill>
        <p:spPr>
          <a:xfrm>
            <a:off x="6931582" y="26461"/>
            <a:ext cx="2212418" cy="55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Suspect of terrorists</a:t>
            </a:r>
          </a:p>
          <a:p>
            <a:endParaRPr lang="en-US" dirty="0"/>
          </a:p>
          <a:p>
            <a:r>
              <a:rPr lang="en-US" dirty="0" smtClean="0"/>
              <a:t>DNA inputs vary a lot after stations being cleaned</a:t>
            </a:r>
            <a:r>
              <a:rPr lang="en-US" dirty="0" smtClean="0"/>
              <a:t>, and cleaners are working hard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95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1519" y="371252"/>
            <a:ext cx="8334375" cy="825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en-US" altLang="zh-CN" sz="4000" spc="-100" dirty="0" smtClean="0">
                <a:latin typeface="Calibri"/>
                <a:ea typeface="黑体"/>
                <a:cs typeface="Calibri"/>
              </a:rPr>
              <a:t>National Supercomputer </a:t>
            </a:r>
            <a:r>
              <a:rPr lang="en-US" altLang="zh-CN" sz="4000" spc="-100" dirty="0" smtClean="0">
                <a:latin typeface="Calibri"/>
                <a:ea typeface="黑体"/>
                <a:cs typeface="Calibri"/>
              </a:rPr>
              <a:t>Center – </a:t>
            </a:r>
            <a:r>
              <a:rPr lang="en-US" altLang="zh-CN" sz="4000" spc="-100" dirty="0" err="1" smtClean="0">
                <a:latin typeface="Calibri"/>
                <a:ea typeface="黑体"/>
                <a:cs typeface="Calibri"/>
              </a:rPr>
              <a:t>Tianhe</a:t>
            </a:r>
            <a:r>
              <a:rPr lang="en-US" altLang="zh-CN" sz="4000" spc="-100" dirty="0" smtClean="0">
                <a:latin typeface="Calibri"/>
                <a:ea typeface="黑体"/>
                <a:cs typeface="Calibri"/>
              </a:rPr>
              <a:t> II</a:t>
            </a:r>
            <a:endParaRPr lang="zh-CN" altLang="en-US" sz="4000" spc="-100" dirty="0">
              <a:latin typeface="Calibri"/>
              <a:ea typeface="黑体"/>
              <a:cs typeface="Calibri"/>
            </a:endParaRPr>
          </a:p>
        </p:txBody>
      </p:sp>
      <p:sp>
        <p:nvSpPr>
          <p:cNvPr id="6" name="Rectangle 2318"/>
          <p:cNvSpPr>
            <a:spLocks noChangeArrowheads="1"/>
          </p:cNvSpPr>
          <p:nvPr/>
        </p:nvSpPr>
        <p:spPr bwMode="auto">
          <a:xfrm>
            <a:off x="224531" y="1248800"/>
            <a:ext cx="8361363" cy="732028"/>
          </a:xfrm>
          <a:prstGeom prst="rect">
            <a:avLst/>
          </a:prstGeom>
          <a:solidFill>
            <a:srgbClr val="99CC00">
              <a:alpha val="29803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82479" tIns="41239" rIns="82479" bIns="41239" anchor="ctr"/>
          <a:lstStyle/>
          <a:p>
            <a:pPr>
              <a:buClr>
                <a:srgbClr val="FF0000"/>
              </a:buClr>
              <a:buSzPct val="100000"/>
              <a:buFont typeface="Wingdings" charset="0"/>
              <a:buChar char="n"/>
            </a:pPr>
            <a:r>
              <a:rPr lang="zh-CN" altLang="en-US" sz="2400" dirty="0">
                <a:latin typeface="Yuanti SC Regular"/>
                <a:ea typeface="Heiti SC Light"/>
                <a:cs typeface="Yuanti SC Regular"/>
              </a:rPr>
              <a:t> </a:t>
            </a:r>
            <a:r>
              <a:rPr lang="en-US" altLang="zh-CN" sz="2400" dirty="0" smtClean="0">
                <a:latin typeface="Yuanti SC Regular"/>
                <a:ea typeface="Heiti SC Light"/>
                <a:cs typeface="Yuanti SC Regular"/>
              </a:rPr>
              <a:t>The world's </a:t>
            </a:r>
            <a:r>
              <a:rPr lang="en-US" altLang="zh-CN" sz="2400" dirty="0">
                <a:latin typeface="Yuanti SC Regular"/>
                <a:ea typeface="Heiti SC Light"/>
                <a:cs typeface="Yuanti SC Regular"/>
              </a:rPr>
              <a:t>fastest supercomputer </a:t>
            </a:r>
            <a:r>
              <a:rPr lang="en-US" altLang="zh-CN" sz="2400" dirty="0" smtClean="0">
                <a:latin typeface="Yuanti SC Regular"/>
                <a:ea typeface="Heiti SC Light"/>
                <a:cs typeface="Yuanti SC Regular"/>
              </a:rPr>
              <a:t>from </a:t>
            </a:r>
            <a:r>
              <a:rPr lang="en-US" altLang="zh-CN" sz="2400" dirty="0" smtClean="0">
                <a:latin typeface="Yuanti SC Regular"/>
                <a:ea typeface="Heiti SC Light"/>
                <a:cs typeface="Yuanti SC Regular"/>
              </a:rPr>
              <a:t>June 2013 to</a:t>
            </a:r>
          </a:p>
          <a:p>
            <a:pPr>
              <a:buClr>
                <a:srgbClr val="FF0000"/>
              </a:buClr>
              <a:buSzPct val="100000"/>
              <a:buFont typeface="Wingdings" charset="0"/>
              <a:buChar char="n"/>
            </a:pPr>
            <a:r>
              <a:rPr lang="en-US" altLang="zh-CN" sz="2400" dirty="0" smtClean="0">
                <a:latin typeface="Yuanti SC Regular"/>
                <a:ea typeface="Heiti SC Light"/>
                <a:cs typeface="Yuanti SC Regular"/>
              </a:rPr>
              <a:t> June 2016, now the second</a:t>
            </a:r>
            <a:endParaRPr lang="zh-CN" altLang="en-US" sz="2400" dirty="0">
              <a:latin typeface="Yuanti SC Regular"/>
              <a:ea typeface="Heiti SC Light"/>
              <a:cs typeface="Yuanti SC Regular"/>
            </a:endParaRPr>
          </a:p>
        </p:txBody>
      </p:sp>
      <p:sp>
        <p:nvSpPr>
          <p:cNvPr id="7" name="Rectangle 2318"/>
          <p:cNvSpPr>
            <a:spLocks noChangeArrowheads="1"/>
          </p:cNvSpPr>
          <p:nvPr/>
        </p:nvSpPr>
        <p:spPr bwMode="auto">
          <a:xfrm>
            <a:off x="251520" y="2253928"/>
            <a:ext cx="8334375" cy="412750"/>
          </a:xfrm>
          <a:prstGeom prst="rect">
            <a:avLst/>
          </a:prstGeom>
          <a:solidFill>
            <a:srgbClr val="99CC00">
              <a:alpha val="29803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82479" tIns="41239" rIns="82479" bIns="41239" anchor="ctr"/>
          <a:lstStyle/>
          <a:p>
            <a:pPr>
              <a:lnSpc>
                <a:spcPct val="90000"/>
              </a:lnSpc>
              <a:buClr>
                <a:srgbClr val="FF0000"/>
              </a:buClr>
              <a:buSzPct val="100000"/>
              <a:buFont typeface="Wingdings" charset="0"/>
              <a:buChar char="n"/>
            </a:pPr>
            <a:r>
              <a:rPr lang="zh-CN" altLang="en-US" sz="2400" dirty="0">
                <a:solidFill>
                  <a:srgbClr val="292934"/>
                </a:solidFill>
                <a:latin typeface="Yuanti SC Regular"/>
                <a:ea typeface="Heiti SC Light"/>
                <a:cs typeface="Yuanti SC Regular"/>
              </a:rPr>
              <a:t> </a:t>
            </a:r>
            <a:r>
              <a:rPr lang="en-US" altLang="zh-CN" sz="2400" dirty="0" smtClean="0">
                <a:solidFill>
                  <a:srgbClr val="292934"/>
                </a:solidFill>
                <a:latin typeface="Yuanti SC Regular"/>
                <a:ea typeface="Heiti SC Light"/>
                <a:cs typeface="Yuanti SC Regular"/>
              </a:rPr>
              <a:t>33.86 </a:t>
            </a:r>
            <a:r>
              <a:rPr lang="en-US" altLang="zh-CN" sz="2400" dirty="0" err="1" smtClean="0">
                <a:solidFill>
                  <a:srgbClr val="292934"/>
                </a:solidFill>
                <a:latin typeface="Yuanti SC Regular"/>
                <a:ea typeface="Heiti SC Light"/>
                <a:cs typeface="Yuanti SC Regular"/>
              </a:rPr>
              <a:t>petaflops</a:t>
            </a:r>
            <a:r>
              <a:rPr lang="en-US" altLang="zh-CN" sz="2400" dirty="0" smtClean="0">
                <a:solidFill>
                  <a:srgbClr val="292934"/>
                </a:solidFill>
                <a:latin typeface="Yuanti SC Regular"/>
                <a:ea typeface="Heiti SC Light"/>
                <a:cs typeface="Yuanti SC Regular"/>
              </a:rPr>
              <a:t>, preceded Titan by 17.59 </a:t>
            </a:r>
            <a:r>
              <a:rPr lang="en-US" altLang="zh-CN" sz="2400" dirty="0" err="1" smtClean="0">
                <a:solidFill>
                  <a:srgbClr val="292934"/>
                </a:solidFill>
                <a:latin typeface="Yuanti SC Regular"/>
                <a:ea typeface="Heiti SC Light"/>
                <a:cs typeface="Yuanti SC Regular"/>
              </a:rPr>
              <a:t>petaflops</a:t>
            </a:r>
            <a:endParaRPr lang="zh-CN" altLang="en-US" sz="2400" dirty="0">
              <a:solidFill>
                <a:srgbClr val="292934"/>
              </a:solidFill>
              <a:latin typeface="Yuanti SC Regular"/>
              <a:ea typeface="Heiti SC Light"/>
              <a:cs typeface="Yuanti SC Regular"/>
            </a:endParaRPr>
          </a:p>
        </p:txBody>
      </p:sp>
      <p:pic>
        <p:nvPicPr>
          <p:cNvPr id="9" name="图片 10" descr="Y:\【科研办共享】\【01】银河系列工程\天河二号\宣传\天河二号照片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5398720" cy="30243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318"/>
          <p:cNvSpPr>
            <a:spLocks noChangeArrowheads="1"/>
          </p:cNvSpPr>
          <p:nvPr/>
        </p:nvSpPr>
        <p:spPr bwMode="auto">
          <a:xfrm>
            <a:off x="253715" y="2914663"/>
            <a:ext cx="8334375" cy="412750"/>
          </a:xfrm>
          <a:prstGeom prst="rect">
            <a:avLst/>
          </a:prstGeom>
          <a:solidFill>
            <a:srgbClr val="99CC00">
              <a:alpha val="29803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82479" tIns="41239" rIns="82479" bIns="41239" anchor="ctr"/>
          <a:lstStyle/>
          <a:p>
            <a:pPr>
              <a:lnSpc>
                <a:spcPct val="90000"/>
              </a:lnSpc>
              <a:buClr>
                <a:srgbClr val="FF0000"/>
              </a:buClr>
              <a:buSzPct val="100000"/>
              <a:buFont typeface="Wingdings" charset="0"/>
              <a:buChar char="n"/>
            </a:pPr>
            <a:r>
              <a:rPr lang="en-US" altLang="zh-CN" sz="2400" dirty="0">
                <a:solidFill>
                  <a:srgbClr val="292934"/>
                </a:solidFill>
                <a:latin typeface="Yuanti SC Regular"/>
                <a:ea typeface="Heiti SC Light"/>
                <a:cs typeface="Yuanti SC Regular"/>
              </a:rPr>
              <a:t> </a:t>
            </a:r>
            <a:r>
              <a:rPr lang="en-US" altLang="zh-CN" sz="2400" dirty="0" smtClean="0">
                <a:solidFill>
                  <a:srgbClr val="292934"/>
                </a:solidFill>
                <a:latin typeface="Yuanti SC Regular"/>
                <a:ea typeface="Heiti SC Light"/>
                <a:cs typeface="Yuanti SC Regular"/>
              </a:rPr>
              <a:t>16,000 computing nodes, 3.12 million computing cores</a:t>
            </a:r>
            <a:endParaRPr lang="zh-CN" altLang="en-US" sz="2400" dirty="0">
              <a:solidFill>
                <a:srgbClr val="292934"/>
              </a:solidFill>
              <a:latin typeface="Yuanti SC Regular"/>
              <a:ea typeface="Heiti SC Light"/>
              <a:cs typeface="Yuanti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26661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圆角矩形 1"/>
          <p:cNvSpPr/>
          <p:nvPr/>
        </p:nvSpPr>
        <p:spPr>
          <a:xfrm>
            <a:off x="4020702" y="121773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Raw data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2" name="圆角矩形 2"/>
          <p:cNvSpPr/>
          <p:nvPr/>
        </p:nvSpPr>
        <p:spPr>
          <a:xfrm>
            <a:off x="4020702" y="817554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QC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3" name="圆角矩形 3"/>
          <p:cNvSpPr/>
          <p:nvPr/>
        </p:nvSpPr>
        <p:spPr>
          <a:xfrm>
            <a:off x="2594985" y="2177640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Assembly individually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4" name="圆角矩形 4"/>
          <p:cNvSpPr/>
          <p:nvPr/>
        </p:nvSpPr>
        <p:spPr>
          <a:xfrm>
            <a:off x="4020702" y="4065879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Geneset 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6" name="圆角矩形 5"/>
          <p:cNvSpPr/>
          <p:nvPr/>
        </p:nvSpPr>
        <p:spPr>
          <a:xfrm>
            <a:off x="5449671" y="2174118"/>
            <a:ext cx="1500944" cy="46300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Pool-assembly</a:t>
            </a:r>
            <a:endPara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7" name="圆角矩形 6"/>
          <p:cNvSpPr/>
          <p:nvPr/>
        </p:nvSpPr>
        <p:spPr>
          <a:xfrm>
            <a:off x="4020702" y="2671215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Contigs/</a:t>
            </a:r>
          </a:p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scaffold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9" name="圆角矩形 7"/>
          <p:cNvSpPr/>
          <p:nvPr/>
        </p:nvSpPr>
        <p:spPr>
          <a:xfrm>
            <a:off x="125937" y="3337965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16S </a:t>
            </a:r>
            <a:r>
              <a:rPr lang="en-US" altLang="zh-C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rRNA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0" name="圆角矩形 8"/>
          <p:cNvSpPr/>
          <p:nvPr/>
        </p:nvSpPr>
        <p:spPr>
          <a:xfrm>
            <a:off x="125937" y="2288418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ncRNA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" name="圆角矩形 9"/>
          <p:cNvSpPr/>
          <p:nvPr/>
        </p:nvSpPr>
        <p:spPr>
          <a:xfrm>
            <a:off x="1148282" y="5229031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NCBI_NR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2" name="圆角矩形 10"/>
          <p:cNvSpPr/>
          <p:nvPr/>
        </p:nvSpPr>
        <p:spPr>
          <a:xfrm>
            <a:off x="5288407" y="4824683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KEGG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3" name="圆角矩形 11"/>
          <p:cNvSpPr/>
          <p:nvPr/>
        </p:nvSpPr>
        <p:spPr>
          <a:xfrm>
            <a:off x="5288407" y="6155888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CAZy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4" name="圆角矩形 12"/>
          <p:cNvSpPr/>
          <p:nvPr/>
        </p:nvSpPr>
        <p:spPr>
          <a:xfrm>
            <a:off x="6984124" y="4816339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ARDB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5" name="圆角矩形 13"/>
          <p:cNvSpPr/>
          <p:nvPr/>
        </p:nvSpPr>
        <p:spPr>
          <a:xfrm>
            <a:off x="5288407" y="5510783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eggNOG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6" name="圆角矩形 14"/>
          <p:cNvSpPr/>
          <p:nvPr/>
        </p:nvSpPr>
        <p:spPr>
          <a:xfrm>
            <a:off x="6997945" y="6126584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VFDB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8" name="圆角矩形 15"/>
          <p:cNvSpPr/>
          <p:nvPr/>
        </p:nvSpPr>
        <p:spPr>
          <a:xfrm>
            <a:off x="6997945" y="5489183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PHI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9" name="圆角矩形 16"/>
          <p:cNvSpPr/>
          <p:nvPr/>
        </p:nvSpPr>
        <p:spPr>
          <a:xfrm>
            <a:off x="1120230" y="5999350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Silva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" name="圆角矩形 25"/>
          <p:cNvSpPr/>
          <p:nvPr/>
        </p:nvSpPr>
        <p:spPr>
          <a:xfrm>
            <a:off x="98754" y="4719924"/>
            <a:ext cx="2988000" cy="197080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3" name="圆角矩形 27"/>
          <p:cNvSpPr/>
          <p:nvPr/>
        </p:nvSpPr>
        <p:spPr>
          <a:xfrm>
            <a:off x="4159881" y="4612069"/>
            <a:ext cx="4821908" cy="219600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4" name="文本框 29"/>
          <p:cNvSpPr txBox="1"/>
          <p:nvPr/>
        </p:nvSpPr>
        <p:spPr>
          <a:xfrm>
            <a:off x="4271325" y="5114090"/>
            <a:ext cx="800219" cy="1189388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Functional </a:t>
            </a:r>
            <a:endParaRPr lang="en-US" altLang="zh-CN" sz="20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annotation</a:t>
            </a:r>
            <a:endParaRPr lang="zh-CN" altLang="en-US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5" name="文本框 30"/>
          <p:cNvSpPr txBox="1"/>
          <p:nvPr/>
        </p:nvSpPr>
        <p:spPr>
          <a:xfrm>
            <a:off x="328152" y="5029547"/>
            <a:ext cx="492443" cy="1498167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Classification</a:t>
            </a:r>
            <a:endParaRPr lang="zh-CN" altLang="en-US" sz="20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86" name="直接箭头连接符 32"/>
          <p:cNvCxnSpPr>
            <a:stCxn id="60" idx="2"/>
            <a:endCxn id="62" idx="0"/>
          </p:cNvCxnSpPr>
          <p:nvPr/>
        </p:nvCxnSpPr>
        <p:spPr>
          <a:xfrm>
            <a:off x="4740702" y="517773"/>
            <a:ext cx="0" cy="299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圆角矩形 35"/>
          <p:cNvSpPr/>
          <p:nvPr/>
        </p:nvSpPr>
        <p:spPr>
          <a:xfrm>
            <a:off x="3984702" y="1482433"/>
            <a:ext cx="1512000" cy="39600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Filtered data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91" name="直接箭头连接符 39"/>
          <p:cNvCxnSpPr>
            <a:stCxn id="62" idx="2"/>
            <a:endCxn id="90" idx="0"/>
          </p:cNvCxnSpPr>
          <p:nvPr/>
        </p:nvCxnSpPr>
        <p:spPr>
          <a:xfrm>
            <a:off x="4740702" y="1213554"/>
            <a:ext cx="0" cy="268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肘形连接符 41"/>
          <p:cNvCxnSpPr>
            <a:stCxn id="90" idx="1"/>
            <a:endCxn id="70" idx="0"/>
          </p:cNvCxnSpPr>
          <p:nvPr/>
        </p:nvCxnSpPr>
        <p:spPr>
          <a:xfrm rot="10800000" flipV="1">
            <a:off x="845938" y="1680432"/>
            <a:ext cx="3138765" cy="60798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44"/>
          <p:cNvCxnSpPr>
            <a:stCxn id="70" idx="2"/>
            <a:endCxn id="69" idx="0"/>
          </p:cNvCxnSpPr>
          <p:nvPr/>
        </p:nvCxnSpPr>
        <p:spPr>
          <a:xfrm>
            <a:off x="845937" y="2684418"/>
            <a:ext cx="0" cy="653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肘形连接符 50"/>
          <p:cNvCxnSpPr>
            <a:stCxn id="64" idx="3"/>
            <a:endCxn id="83" idx="0"/>
          </p:cNvCxnSpPr>
          <p:nvPr/>
        </p:nvCxnSpPr>
        <p:spPr>
          <a:xfrm>
            <a:off x="5460702" y="4263879"/>
            <a:ext cx="1110133" cy="34819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肘形连接符 52"/>
          <p:cNvCxnSpPr/>
          <p:nvPr/>
        </p:nvCxnSpPr>
        <p:spPr>
          <a:xfrm rot="10800000" flipV="1">
            <a:off x="856427" y="4263878"/>
            <a:ext cx="3149508" cy="456045"/>
          </a:xfrm>
          <a:prstGeom prst="bentConnector3">
            <a:avLst>
              <a:gd name="adj1" fmla="val 9876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箭头连接符 54"/>
          <p:cNvCxnSpPr/>
          <p:nvPr/>
        </p:nvCxnSpPr>
        <p:spPr>
          <a:xfrm>
            <a:off x="875471" y="3733965"/>
            <a:ext cx="10490" cy="1030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肘形连接符 56"/>
          <p:cNvCxnSpPr>
            <a:stCxn id="90" idx="1"/>
            <a:endCxn id="63" idx="0"/>
          </p:cNvCxnSpPr>
          <p:nvPr/>
        </p:nvCxnSpPr>
        <p:spPr>
          <a:xfrm rot="10800000" flipV="1">
            <a:off x="3314986" y="1680432"/>
            <a:ext cx="669717" cy="49720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肘形连接符 58"/>
          <p:cNvCxnSpPr>
            <a:stCxn id="63" idx="2"/>
            <a:endCxn id="67" idx="1"/>
          </p:cNvCxnSpPr>
          <p:nvPr/>
        </p:nvCxnSpPr>
        <p:spPr>
          <a:xfrm rot="16200000" flipH="1">
            <a:off x="3520056" y="2368568"/>
            <a:ext cx="295575" cy="70571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肘形连接符 60"/>
          <p:cNvCxnSpPr>
            <a:stCxn id="66" idx="2"/>
            <a:endCxn id="67" idx="3"/>
          </p:cNvCxnSpPr>
          <p:nvPr/>
        </p:nvCxnSpPr>
        <p:spPr>
          <a:xfrm rot="5400000">
            <a:off x="5714376" y="2383447"/>
            <a:ext cx="232095" cy="73944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圆角矩形 64"/>
          <p:cNvSpPr/>
          <p:nvPr/>
        </p:nvSpPr>
        <p:spPr>
          <a:xfrm>
            <a:off x="4009671" y="3373641"/>
            <a:ext cx="1440000" cy="396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Gene prediction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1" name="直接箭头连接符 67"/>
          <p:cNvCxnSpPr>
            <a:stCxn id="67" idx="2"/>
            <a:endCxn id="100" idx="0"/>
          </p:cNvCxnSpPr>
          <p:nvPr/>
        </p:nvCxnSpPr>
        <p:spPr>
          <a:xfrm flipH="1">
            <a:off x="4729671" y="3067215"/>
            <a:ext cx="11031" cy="306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箭头连接符 76"/>
          <p:cNvCxnSpPr>
            <a:stCxn id="100" idx="2"/>
            <a:endCxn id="64" idx="0"/>
          </p:cNvCxnSpPr>
          <p:nvPr/>
        </p:nvCxnSpPr>
        <p:spPr>
          <a:xfrm>
            <a:off x="4729671" y="3769641"/>
            <a:ext cx="11031" cy="296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椭圆 79"/>
          <p:cNvSpPr/>
          <p:nvPr/>
        </p:nvSpPr>
        <p:spPr>
          <a:xfrm>
            <a:off x="1702177" y="2802365"/>
            <a:ext cx="1476568" cy="9144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Multi-node paralle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4" name="椭圆 80"/>
          <p:cNvSpPr/>
          <p:nvPr/>
        </p:nvSpPr>
        <p:spPr>
          <a:xfrm>
            <a:off x="7153410" y="1433483"/>
            <a:ext cx="1823229" cy="96159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Distributed memory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105" name="肘形连接符 86"/>
          <p:cNvCxnSpPr>
            <a:stCxn id="90" idx="3"/>
            <a:endCxn id="66" idx="3"/>
          </p:cNvCxnSpPr>
          <p:nvPr/>
        </p:nvCxnSpPr>
        <p:spPr>
          <a:xfrm>
            <a:off x="5496702" y="1680433"/>
            <a:ext cx="1453913" cy="725186"/>
          </a:xfrm>
          <a:prstGeom prst="bentConnector3">
            <a:avLst>
              <a:gd name="adj1" fmla="val 11572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-13218" y="39685"/>
            <a:ext cx="3693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Metagenomics</a:t>
            </a:r>
            <a:r>
              <a:rPr lang="en-US" sz="2800" b="1" dirty="0" smtClean="0"/>
              <a:t> Analysis</a:t>
            </a:r>
          </a:p>
          <a:p>
            <a:r>
              <a:rPr lang="en-US" sz="2800" b="1" dirty="0" smtClean="0"/>
              <a:t>Platform</a:t>
            </a:r>
            <a:r>
              <a:rPr lang="en-US" sz="2800" b="1" dirty="0"/>
              <a:t> </a:t>
            </a:r>
            <a:r>
              <a:rPr lang="en-US" sz="2800" b="1" dirty="0" smtClean="0"/>
              <a:t>on </a:t>
            </a:r>
            <a:r>
              <a:rPr lang="en-US" sz="2800" b="1" dirty="0" err="1" smtClean="0"/>
              <a:t>Tianhe</a:t>
            </a:r>
            <a:r>
              <a:rPr lang="en-US" sz="2800" b="1" dirty="0" smtClean="0"/>
              <a:t> II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743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Analysis </a:t>
            </a:r>
            <a:r>
              <a:rPr lang="en-US" altLang="zh-CN" dirty="0" smtClean="0"/>
              <a:t>Platform </a:t>
            </a:r>
            <a:r>
              <a:rPr lang="en-US" dirty="0" smtClean="0"/>
              <a:t>on </a:t>
            </a:r>
            <a:r>
              <a:rPr lang="en-US" dirty="0" err="1" smtClean="0"/>
              <a:t>Tianhe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24 cores, 64G/96G RAM / Node</a:t>
            </a:r>
          </a:p>
          <a:p>
            <a:r>
              <a:rPr lang="en-US" dirty="0" smtClean="0"/>
              <a:t>1000 nodes-&gt; 1000 tasks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6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Statistics of </a:t>
            </a:r>
            <a:r>
              <a:rPr lang="en-US" altLang="zh-CN" dirty="0" smtClean="0"/>
              <a:t>assembly </a:t>
            </a:r>
            <a:br>
              <a:rPr lang="en-US" altLang="zh-CN" dirty="0" smtClean="0"/>
            </a:br>
            <a:r>
              <a:rPr lang="en-US" altLang="zh-CN" dirty="0" smtClean="0"/>
              <a:t>based on pooled sample</a:t>
            </a:r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" y="2689947"/>
            <a:ext cx="9084529" cy="111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8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926"/>
            <a:ext cx="9144000" cy="57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8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Contig distribution at Genus level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8915400" cy="481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675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Mapping rate of different samples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7620000" cy="483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7620000" cy="475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01029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Hierarchical Clustering</a:t>
            </a:r>
            <a:br>
              <a:rPr lang="en-US" altLang="zh-CN" dirty="0" smtClean="0"/>
            </a:br>
            <a:r>
              <a:rPr lang="en-US" altLang="zh-CN" dirty="0" smtClean="0"/>
              <a:t>&amp;PCA analysis based on binning result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6973" y="1676400"/>
            <a:ext cx="501702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28800"/>
            <a:ext cx="3950824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658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Classification of metagenomic reads at Genus level </a:t>
            </a:r>
            <a:endParaRPr lang="zh-CN" altLang="en-US" dirty="0"/>
          </a:p>
        </p:txBody>
      </p:sp>
      <p:graphicFrame>
        <p:nvGraphicFramePr>
          <p:cNvPr id="4" name="图表 3"/>
          <p:cNvGraphicFramePr/>
          <p:nvPr/>
        </p:nvGraphicFramePr>
        <p:xfrm>
          <a:off x="0" y="1447800"/>
          <a:ext cx="8763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101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61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</a:t>
            </a: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5652120" y="4437112"/>
            <a:ext cx="432048" cy="144016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6176" y="4293096"/>
            <a:ext cx="145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Guangzhou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3861048"/>
            <a:ext cx="116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Shanghai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2852936"/>
            <a:ext cx="87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Beijing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84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Medical University of Southern China</a:t>
            </a:r>
          </a:p>
          <a:p>
            <a:pPr lvl="1"/>
            <a:r>
              <a:rPr lang="en-US" dirty="0" err="1" smtClean="0"/>
              <a:t>Hongwei</a:t>
            </a:r>
            <a:r>
              <a:rPr lang="en-US" dirty="0" smtClean="0"/>
              <a:t> Zhou</a:t>
            </a:r>
          </a:p>
          <a:p>
            <a:pPr lvl="1"/>
            <a:r>
              <a:rPr lang="en-US" dirty="0" smtClean="0"/>
              <a:t>Daisy </a:t>
            </a:r>
            <a:r>
              <a:rPr lang="en-US" dirty="0" err="1" smtClean="0"/>
              <a:t>Zheng</a:t>
            </a:r>
            <a:endParaRPr lang="en-US" dirty="0" smtClean="0"/>
          </a:p>
          <a:p>
            <a:pPr lvl="1"/>
            <a:r>
              <a:rPr lang="en-US" dirty="0" smtClean="0"/>
              <a:t>Yan He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Sun </a:t>
            </a:r>
            <a:r>
              <a:rPr lang="en-US" dirty="0" err="1" smtClean="0"/>
              <a:t>Yat-sen</a:t>
            </a:r>
            <a:r>
              <a:rPr lang="en-US" dirty="0" smtClean="0"/>
              <a:t> University</a:t>
            </a:r>
          </a:p>
          <a:p>
            <a:pPr lvl="1"/>
            <a:r>
              <a:rPr lang="en-US" dirty="0" err="1" smtClean="0"/>
              <a:t>Jiaqi</a:t>
            </a:r>
            <a:r>
              <a:rPr lang="en-US" dirty="0" smtClean="0"/>
              <a:t> Yang</a:t>
            </a:r>
          </a:p>
          <a:p>
            <a:pPr lvl="1"/>
            <a:r>
              <a:rPr lang="en-US" dirty="0" smtClean="0"/>
              <a:t>Qi Zhao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46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83000"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5157192"/>
            <a:ext cx="8229600" cy="9906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Thanks!</a:t>
            </a: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Guangzhou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370100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Guangzhou, also known as Canton, is the third largest city in </a:t>
            </a:r>
            <a:r>
              <a:rPr lang="en-US" dirty="0" smtClean="0"/>
              <a:t>China and the </a:t>
            </a:r>
            <a:r>
              <a:rPr lang="en-US" dirty="0"/>
              <a:t>fourth largest metropolitan area in the </a:t>
            </a:r>
            <a:r>
              <a:rPr lang="en-US" dirty="0" smtClean="0"/>
              <a:t>world</a:t>
            </a:r>
          </a:p>
          <a:p>
            <a:endParaRPr lang="en-US" dirty="0"/>
          </a:p>
          <a:p>
            <a:r>
              <a:rPr lang="en-US" dirty="0" smtClean="0"/>
              <a:t>Climate</a:t>
            </a:r>
          </a:p>
          <a:p>
            <a:pPr lvl="1"/>
            <a:r>
              <a:rPr lang="en-US" dirty="0" smtClean="0"/>
              <a:t>Subtropical monsoon climate</a:t>
            </a:r>
          </a:p>
          <a:p>
            <a:pPr lvl="1"/>
            <a:r>
              <a:rPr lang="en-US" dirty="0" smtClean="0"/>
              <a:t>Warm and moist</a:t>
            </a:r>
          </a:p>
          <a:p>
            <a:pPr lvl="1"/>
            <a:r>
              <a:rPr lang="en-US" dirty="0" smtClean="0"/>
              <a:t>Annual precipitation is about 1720mm</a:t>
            </a:r>
          </a:p>
        </p:txBody>
      </p:sp>
    </p:spTree>
    <p:extLst>
      <p:ext uri="{BB962C8B-B14F-4D97-AF65-F5344CB8AC3E}">
        <p14:creationId xmlns:p14="http://schemas.microsoft.com/office/powerpoint/2010/main" val="339003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123" y="0"/>
            <a:ext cx="6096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4214" y="1512056"/>
            <a:ext cx="3420732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Number of stations: 1</a:t>
            </a:r>
            <a:r>
              <a:rPr lang="en-US" sz="2800" b="1" dirty="0" smtClean="0"/>
              <a:t>64</a:t>
            </a: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Length: 240 km</a:t>
            </a:r>
          </a:p>
          <a:p>
            <a:pPr marL="457200" indent="-457200">
              <a:buFont typeface="Arial"/>
              <a:buChar char="•"/>
            </a:pPr>
            <a:endParaRPr lang="en-US" sz="2800" b="1" dirty="0" smtClean="0"/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Riders per annum: 1.992 </a:t>
            </a:r>
            <a:r>
              <a:rPr lang="en-US" sz="2800" b="1" dirty="0" smtClean="0"/>
              <a:t>billions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2756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26437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Pilot Study 1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16s </a:t>
            </a:r>
            <a:r>
              <a:rPr lang="en-US" sz="3200" dirty="0" err="1" smtClean="0"/>
              <a:t>microbiome</a:t>
            </a:r>
            <a:r>
              <a:rPr lang="en-US" sz="3200" dirty="0" smtClean="0"/>
              <a:t> sequencing on 50 stations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(The results came out 2 days ago)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364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Study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9 lines: </a:t>
            </a:r>
            <a:r>
              <a:rPr lang="en-US" altLang="zh-CN" dirty="0" smtClean="0"/>
              <a:t>50</a:t>
            </a:r>
            <a:r>
              <a:rPr lang="en-US" altLang="zh-CN" dirty="0" smtClean="0"/>
              <a:t> </a:t>
            </a:r>
            <a:r>
              <a:rPr lang="en-US" altLang="zh-CN" dirty="0" smtClean="0"/>
              <a:t>stations</a:t>
            </a:r>
          </a:p>
          <a:p>
            <a:r>
              <a:rPr lang="en-US" altLang="zh-CN" dirty="0" smtClean="0"/>
              <a:t>3 swabs per station: bench and </a:t>
            </a:r>
            <a:r>
              <a:rPr lang="en-US" altLang="zh-CN" dirty="0" smtClean="0"/>
              <a:t>station </a:t>
            </a:r>
            <a:r>
              <a:rPr lang="en-US" altLang="zh-CN" dirty="0" smtClean="0"/>
              <a:t>railing</a:t>
            </a:r>
            <a:endParaRPr lang="en-US" altLang="zh-CN" dirty="0" smtClean="0"/>
          </a:p>
          <a:p>
            <a:r>
              <a:rPr lang="en-US" altLang="zh-CN" dirty="0" smtClean="0"/>
              <a:t>Sampling time: April (4.8 ~ 4.14)</a:t>
            </a:r>
          </a:p>
          <a:p>
            <a:r>
              <a:rPr lang="en-US" altLang="zh-CN" dirty="0" smtClean="0"/>
              <a:t>Weather: rainy and moist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2784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75" y="0"/>
            <a:ext cx="9144000" cy="68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75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383" y="3026437"/>
            <a:ext cx="8427347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Pilot Study 2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S</a:t>
            </a:r>
            <a:r>
              <a:rPr lang="en-US" sz="3200" dirty="0" smtClean="0"/>
              <a:t>hotgun </a:t>
            </a:r>
            <a:r>
              <a:rPr lang="en-US" sz="3200" dirty="0" err="1" smtClean="0"/>
              <a:t>metagenomics</a:t>
            </a:r>
            <a:r>
              <a:rPr lang="en-US" sz="3200" dirty="0" smtClean="0"/>
              <a:t> sequencing on 6 stations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(The results came out at 11 pm last night)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533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Study design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Handles on 3 lines + station railings of 3 </a:t>
            </a:r>
            <a:r>
              <a:rPr lang="en-US" altLang="zh-CN" dirty="0" smtClean="0"/>
              <a:t>stations</a:t>
            </a:r>
          </a:p>
          <a:p>
            <a:r>
              <a:rPr lang="en-US" altLang="zh-CN" dirty="0" smtClean="0"/>
              <a:t>2 swabs per station</a:t>
            </a:r>
            <a:endParaRPr lang="en-US" altLang="zh-CN" dirty="0"/>
          </a:p>
          <a:p>
            <a:r>
              <a:rPr lang="en-US" altLang="zh-CN" dirty="0" smtClean="0"/>
              <a:t>DNA </a:t>
            </a:r>
            <a:r>
              <a:rPr lang="en-US" altLang="zh-CN" dirty="0" err="1" smtClean="0"/>
              <a:t>Extration</a:t>
            </a:r>
            <a:r>
              <a:rPr lang="en-US" altLang="zh-CN" dirty="0" smtClean="0"/>
              <a:t>: </a:t>
            </a:r>
            <a:r>
              <a:rPr lang="en-US" altLang="zh-CN" dirty="0" err="1" smtClean="0"/>
              <a:t>Powerlyzer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powersoil</a:t>
            </a:r>
            <a:r>
              <a:rPr lang="en-US" altLang="zh-CN" dirty="0" smtClean="0"/>
              <a:t> DNA Isolation Kit(MOBIO) </a:t>
            </a:r>
          </a:p>
          <a:p>
            <a:r>
              <a:rPr lang="en-US" altLang="zh-CN" dirty="0" smtClean="0"/>
              <a:t>Library Prep: </a:t>
            </a:r>
            <a:r>
              <a:rPr lang="en-US" altLang="zh-CN" dirty="0" err="1" smtClean="0"/>
              <a:t>TruePrep</a:t>
            </a:r>
            <a:r>
              <a:rPr lang="en-US" altLang="zh-CN" dirty="0" smtClean="0"/>
              <a:t> DNA Library Prep kit V2 from </a:t>
            </a:r>
            <a:r>
              <a:rPr lang="en-US" altLang="zh-CN" dirty="0" err="1" smtClean="0"/>
              <a:t>I</a:t>
            </a:r>
            <a:r>
              <a:rPr lang="en-US" altLang="zh-CN" dirty="0" err="1" smtClean="0"/>
              <a:t>llumina</a:t>
            </a:r>
            <a:r>
              <a:rPr lang="zh-CN" altLang="en-US" dirty="0" smtClean="0"/>
              <a:t>（</a:t>
            </a:r>
            <a:r>
              <a:rPr lang="en-US" altLang="zh-CN" dirty="0" err="1" smtClean="0"/>
              <a:t>Vazyme</a:t>
            </a:r>
            <a:r>
              <a:rPr lang="en-US" altLang="zh-CN" dirty="0" smtClean="0"/>
              <a:t> Biotech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r>
              <a:rPr lang="en-US" altLang="zh-CN" dirty="0" smtClean="0"/>
              <a:t>Sequencing by </a:t>
            </a:r>
            <a:r>
              <a:rPr lang="en-US" altLang="zh-CN" dirty="0" err="1" smtClean="0"/>
              <a:t>Hiseq</a:t>
            </a:r>
            <a:r>
              <a:rPr lang="en-US" altLang="zh-CN" dirty="0" smtClean="0"/>
              <a:t> 2500</a:t>
            </a:r>
            <a:endParaRPr lang="zh-CN" altLang="en-US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115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330</Words>
  <Application>Microsoft Macintosh PowerPoint</Application>
  <PresentationFormat>On-screen Show (4:3)</PresentationFormat>
  <Paragraphs>91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MetaSUB at Guangzhou</vt:lpstr>
      <vt:lpstr>Where we are</vt:lpstr>
      <vt:lpstr>Overview of Guangzhou</vt:lpstr>
      <vt:lpstr>PowerPoint Presentation</vt:lpstr>
      <vt:lpstr>Pilot Study 1  16s microbiome sequencing on 50 stations  (The results came out 2 days ago) </vt:lpstr>
      <vt:lpstr>Study design</vt:lpstr>
      <vt:lpstr>PowerPoint Presentation</vt:lpstr>
      <vt:lpstr>Pilot Study 2  Shotgun metagenomics sequencing on 6 stations  (The results came out at 11 pm last night) </vt:lpstr>
      <vt:lpstr>Study design</vt:lpstr>
      <vt:lpstr>Challenges</vt:lpstr>
      <vt:lpstr>PowerPoint Presentation</vt:lpstr>
      <vt:lpstr>PowerPoint Presentation</vt:lpstr>
      <vt:lpstr>Analysis Platform on Tianhe II</vt:lpstr>
      <vt:lpstr>Statistics of assembly  based on pooled sample</vt:lpstr>
      <vt:lpstr>PowerPoint Presentation</vt:lpstr>
      <vt:lpstr>Contig distribution at Genus level</vt:lpstr>
      <vt:lpstr>Mapping rate of different samples</vt:lpstr>
      <vt:lpstr>Hierarchical Clustering &amp;PCA analysis based on binning result</vt:lpstr>
      <vt:lpstr>Classification of metagenomic reads at Genus level </vt:lpstr>
      <vt:lpstr>Acknowledgement</vt:lpstr>
      <vt:lpstr>Thanks!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Zhi Xie</dc:creator>
  <cp:lastModifiedBy>Zhi Xie</cp:lastModifiedBy>
  <cp:revision>38</cp:revision>
  <dcterms:created xsi:type="dcterms:W3CDTF">2016-06-30T10:51:19Z</dcterms:created>
  <dcterms:modified xsi:type="dcterms:W3CDTF">2016-07-01T07:02:40Z</dcterms:modified>
</cp:coreProperties>
</file>