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327" r:id="rId3"/>
    <p:sldId id="278" r:id="rId4"/>
    <p:sldId id="296" r:id="rId5"/>
    <p:sldId id="310" r:id="rId6"/>
    <p:sldId id="312" r:id="rId7"/>
    <p:sldId id="313" r:id="rId8"/>
    <p:sldId id="314" r:id="rId9"/>
    <p:sldId id="317" r:id="rId10"/>
    <p:sldId id="318" r:id="rId11"/>
    <p:sldId id="324" r:id="rId12"/>
    <p:sldId id="319" r:id="rId13"/>
    <p:sldId id="320" r:id="rId14"/>
    <p:sldId id="270" r:id="rId15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ED7D3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11" autoAdjust="0"/>
    <p:restoredTop sz="94714" autoAdjust="0"/>
  </p:normalViewPr>
  <p:slideViewPr>
    <p:cSldViewPr snapToGrid="0">
      <p:cViewPr varScale="1">
        <p:scale>
          <a:sx n="112" d="100"/>
          <a:sy n="112" d="100"/>
        </p:scale>
        <p:origin x="14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36A0E-CD2B-40C9-A809-E31CEFB53712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59BF9-0F21-4298-BC7D-D884E0294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40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87409-1980-4E68-AFCB-49A3B5B4B51A}" type="datetimeFigureOut">
              <a:rPr lang="ko-KR" altLang="en-US" smtClean="0"/>
              <a:t>2016-06-30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8E679-B25E-4068-93ED-2D2C522707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9299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8E679-B25E-4068-93ED-2D2C5227071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2650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8E679-B25E-4068-93ED-2D2C5227071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762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2293"/>
            <a:ext cx="7772400" cy="1907669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 smtClean="0"/>
              <a:t>Click to edit Master subtitle style</a:t>
            </a:r>
            <a:endParaRPr lang="en-US" dirty="0"/>
          </a:p>
        </p:txBody>
      </p:sp>
      <p:sp>
        <p:nvSpPr>
          <p:cNvPr id="9" name="Shape 13"/>
          <p:cNvSpPr/>
          <p:nvPr/>
        </p:nvSpPr>
        <p:spPr>
          <a:xfrm>
            <a:off x="-2" y="6619572"/>
            <a:ext cx="9120312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ctr">
              <a:spcBef>
                <a:spcPts val="300"/>
              </a:spcBef>
              <a:defRPr sz="100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1000" i="1" dirty="0">
                <a:solidFill>
                  <a:srgbClr val="2F4D90"/>
                </a:solidFill>
              </a:rPr>
              <a:t>We are </a:t>
            </a:r>
            <a:r>
              <a:rPr sz="1000" i="1" dirty="0" err="1">
                <a:solidFill>
                  <a:srgbClr val="2F4D90"/>
                </a:solidFill>
              </a:rPr>
              <a:t>Pasteurians</a:t>
            </a:r>
            <a:r>
              <a:rPr sz="1000" i="1" dirty="0">
                <a:solidFill>
                  <a:srgbClr val="2F4D90"/>
                </a:solidFill>
              </a:rPr>
              <a:t> fighting disease in Korea for all mankind</a:t>
            </a:r>
          </a:p>
        </p:txBody>
      </p:sp>
      <p:pic>
        <p:nvPicPr>
          <p:cNvPr id="10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3363" y="5525818"/>
            <a:ext cx="2328281" cy="101378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21" name="Group 20"/>
          <p:cNvGrpSpPr/>
          <p:nvPr userDrawn="1"/>
        </p:nvGrpSpPr>
        <p:grpSpPr>
          <a:xfrm>
            <a:off x="0" y="-10162"/>
            <a:ext cx="9144000" cy="1540800"/>
            <a:chOff x="0" y="-10162"/>
            <a:chExt cx="9144000" cy="1540800"/>
          </a:xfrm>
        </p:grpSpPr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0620" y="-10162"/>
              <a:ext cx="3898296" cy="1537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130127" y="-10162"/>
              <a:ext cx="1605384" cy="1540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740908" y="-10162"/>
              <a:ext cx="2403092" cy="1537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0" y="-10162"/>
              <a:ext cx="1948843" cy="15372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8698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255965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pic>
        <p:nvPicPr>
          <p:cNvPr id="3" name="image4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5007503" y="-1"/>
            <a:ext cx="4136498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97537"/>
            <a:ext cx="4254774" cy="44508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683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971550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28650" y="1314450"/>
            <a:ext cx="7886700" cy="4862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</a:p>
          <a:p>
            <a:pPr lvl="0"/>
            <a:endParaRPr lang="en-US" altLang="ko-KR" dirty="0" smtClean="0"/>
          </a:p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</a:p>
          <a:p>
            <a:pPr lvl="4"/>
            <a:endParaRPr lang="en-US" dirty="0"/>
          </a:p>
        </p:txBody>
      </p:sp>
      <p:pic>
        <p:nvPicPr>
          <p:cNvPr id="11" name="image1.png"/>
          <p:cNvPicPr/>
          <p:nvPr userDrawn="1"/>
        </p:nvPicPr>
        <p:blipFill>
          <a:blip r:embed="rId2">
            <a:extLst/>
          </a:blip>
          <a:srcRect l="33274" r="30324" b="30033"/>
          <a:stretch>
            <a:fillRect/>
          </a:stretch>
        </p:blipFill>
        <p:spPr>
          <a:xfrm>
            <a:off x="8523977" y="6300788"/>
            <a:ext cx="509288" cy="42663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629841" y="6532545"/>
            <a:ext cx="5634601" cy="19487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Institut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Pasteur Korea - 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Over 10 Years in Korea Fighting Disease for All Mankind | Confidential</a:t>
            </a:r>
          </a:p>
          <a:p>
            <a:pPr>
              <a:defRPr/>
            </a:pPr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8077200" y="6532546"/>
            <a:ext cx="439341" cy="194874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C2264C-651A-48BB-8BF3-2D457F5F9B2C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838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161925"/>
            <a:ext cx="7886700" cy="809625"/>
          </a:xfrm>
        </p:spPr>
        <p:txBody>
          <a:bodyPr/>
          <a:lstStyle/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  <p:pic>
        <p:nvPicPr>
          <p:cNvPr id="7" name="image1.png"/>
          <p:cNvPicPr/>
          <p:nvPr userDrawn="1"/>
        </p:nvPicPr>
        <p:blipFill>
          <a:blip r:embed="rId2">
            <a:extLst/>
          </a:blip>
          <a:srcRect l="33274" r="30324" b="30033"/>
          <a:stretch>
            <a:fillRect/>
          </a:stretch>
        </p:blipFill>
        <p:spPr>
          <a:xfrm>
            <a:off x="8523977" y="6300788"/>
            <a:ext cx="509288" cy="42663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629841" y="6532545"/>
            <a:ext cx="5634601" cy="19487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Institut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Pasteur Korea - 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Over 10 Years in Korea Fighting Disease for All Mankind | Confidential</a:t>
            </a:r>
          </a:p>
          <a:p>
            <a:pPr>
              <a:defRPr/>
            </a:pPr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8077200" y="6532546"/>
            <a:ext cx="439341" cy="194874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C2264C-651A-48BB-8BF3-2D457F5F9B2C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971550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34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52525"/>
            <a:ext cx="3886200" cy="5024438"/>
          </a:xfrm>
        </p:spPr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52525"/>
            <a:ext cx="3886200" cy="5024438"/>
          </a:xfrm>
        </p:spPr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161925"/>
            <a:ext cx="7886700" cy="809625"/>
          </a:xfrm>
        </p:spPr>
        <p:txBody>
          <a:bodyPr/>
          <a:lstStyle/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  <p:pic>
        <p:nvPicPr>
          <p:cNvPr id="11" name="image1.png"/>
          <p:cNvPicPr/>
          <p:nvPr userDrawn="1"/>
        </p:nvPicPr>
        <p:blipFill>
          <a:blip r:embed="rId2">
            <a:extLst/>
          </a:blip>
          <a:srcRect l="33274" r="30324" b="30033"/>
          <a:stretch>
            <a:fillRect/>
          </a:stretch>
        </p:blipFill>
        <p:spPr>
          <a:xfrm>
            <a:off x="8523977" y="6300788"/>
            <a:ext cx="509288" cy="42663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629841" y="6532545"/>
            <a:ext cx="5634601" cy="19487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Institut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Pasteur Korea - 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Over 10 Years in Korea Fighting Disease for All Mankind | Confidential</a:t>
            </a:r>
          </a:p>
          <a:p>
            <a:pPr>
              <a:defRPr/>
            </a:pPr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8077200" y="6532546"/>
            <a:ext cx="439341" cy="194874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C2264C-651A-48BB-8BF3-2D457F5F9B2C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971550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5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.png"/>
          <p:cNvPicPr/>
          <p:nvPr userDrawn="1"/>
        </p:nvPicPr>
        <p:blipFill>
          <a:blip r:embed="rId2">
            <a:extLst/>
          </a:blip>
          <a:srcRect l="33274" r="30324" b="30033"/>
          <a:stretch>
            <a:fillRect/>
          </a:stretch>
        </p:blipFill>
        <p:spPr>
          <a:xfrm>
            <a:off x="8523977" y="6300788"/>
            <a:ext cx="509288" cy="42663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629841" y="6532545"/>
            <a:ext cx="5634601" cy="19487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Institut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Pasteur Korea - 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Over 10 Years in Korea Fighting Disease for All Mankind | Confidential</a:t>
            </a:r>
          </a:p>
          <a:p>
            <a:pPr>
              <a:defRPr/>
            </a:pPr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8077200" y="6532546"/>
            <a:ext cx="439341" cy="194874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C2264C-651A-48BB-8BF3-2D457F5F9B2C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1623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6959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409575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pic>
        <p:nvPicPr>
          <p:cNvPr id="8" name="image1.png"/>
          <p:cNvPicPr/>
          <p:nvPr userDrawn="1"/>
        </p:nvPicPr>
        <p:blipFill>
          <a:blip r:embed="rId2">
            <a:extLst/>
          </a:blip>
          <a:srcRect l="33274" r="30324" b="30033"/>
          <a:stretch>
            <a:fillRect/>
          </a:stretch>
        </p:blipFill>
        <p:spPr>
          <a:xfrm>
            <a:off x="8523977" y="6300788"/>
            <a:ext cx="509288" cy="42663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629841" y="6532545"/>
            <a:ext cx="5634601" cy="19487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Institut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Pasteur Korea - 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Over 10 Years in Korea Fighting Disease for All Mankind | Confidential</a:t>
            </a:r>
          </a:p>
          <a:p>
            <a:pPr>
              <a:defRPr/>
            </a:pPr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8077200" y="6532546"/>
            <a:ext cx="439341" cy="194874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C2264C-651A-48BB-8BF3-2D457F5F9B2C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4893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61925"/>
            <a:ext cx="7886700" cy="809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14450"/>
            <a:ext cx="7886700" cy="4862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</a:p>
          <a:p>
            <a:pPr lvl="0"/>
            <a:endParaRPr lang="en-US" altLang="ko-KR" dirty="0" smtClean="0"/>
          </a:p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8650" y="6532545"/>
            <a:ext cx="5634601" cy="19487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Institut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Pasteur Korea - 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Over 10 Years in Korea Fighting Disease for All Mankind | Confidential</a:t>
            </a:r>
          </a:p>
          <a:p>
            <a:pPr>
              <a:defRPr/>
            </a:pPr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77200" y="6532546"/>
            <a:ext cx="439341" cy="194874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C2264C-651A-48BB-8BF3-2D457F5F9B2C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2537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6" r:id="rId4"/>
    <p:sldLayoutId id="2147483664" r:id="rId5"/>
    <p:sldLayoutId id="2147483667" r:id="rId6"/>
    <p:sldLayoutId id="2147483668" r:id="rId7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1" hangingPunct="1">
        <a:lnSpc>
          <a:spcPct val="90000"/>
        </a:lnSpc>
        <a:spcBef>
          <a:spcPts val="1000"/>
        </a:spcBef>
        <a:buFont typeface="Wingdings" panose="05000000000000000000" pitchFamily="2" charset="2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2925" indent="-276225" algn="l" defTabSz="914400" rtl="0" eaLnBrk="1" latinLnBrk="1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9625" indent="-266700" algn="l" defTabSz="914400" rtl="0" eaLnBrk="1" latinLnBrk="1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6325" indent="-266700" algn="l" defTabSz="914400" rtl="0" eaLnBrk="1" latinLnBrk="1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3025" indent="-266700" algn="l" defTabSz="914400" rtl="0" eaLnBrk="1" latinLnBrk="1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0" y="1602293"/>
            <a:ext cx="9143999" cy="1907669"/>
          </a:xfrm>
        </p:spPr>
        <p:txBody>
          <a:bodyPr>
            <a:noAutofit/>
          </a:bodyPr>
          <a:lstStyle/>
          <a:p>
            <a:pPr latinLnBrk="0"/>
            <a:r>
              <a:rPr lang="en-US" dirty="0"/>
              <a:t>Investigation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community </a:t>
            </a:r>
            <a:r>
              <a:rPr lang="en-US" dirty="0"/>
              <a:t>based </a:t>
            </a:r>
            <a:r>
              <a:rPr lang="en-US" dirty="0" err="1"/>
              <a:t>microbiome</a:t>
            </a:r>
            <a:r>
              <a:rPr lang="en-US" dirty="0"/>
              <a:t> and antibiotic resistance</a:t>
            </a:r>
          </a:p>
        </p:txBody>
      </p:sp>
      <p:sp>
        <p:nvSpPr>
          <p:cNvPr id="7" name="Subtitle 4"/>
          <p:cNvSpPr>
            <a:spLocks noGrp="1"/>
          </p:cNvSpPr>
          <p:nvPr>
            <p:ph type="subTitle" idx="1"/>
          </p:nvPr>
        </p:nvSpPr>
        <p:spPr>
          <a:xfrm>
            <a:off x="504072" y="4570584"/>
            <a:ext cx="8402129" cy="1285553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Soojin Jang</a:t>
            </a:r>
          </a:p>
          <a:p>
            <a:r>
              <a:rPr lang="en-US" altLang="ko-KR" sz="2400" dirty="0" smtClean="0"/>
              <a:t>Antibacterial Resistance Research Laboratory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711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Institut Pasteur Korea - </a:t>
            </a:r>
            <a:r>
              <a:rPr lang="en-US" altLang="ko-KR" b="1" smtClean="0">
                <a:solidFill>
                  <a:schemeClr val="accent1">
                    <a:lumMod val="50000"/>
                  </a:schemeClr>
                </a:solidFill>
              </a:rPr>
              <a:t>Over 10 Years in Korea Fighting Disease for All Mankind | Confidential</a:t>
            </a:r>
          </a:p>
          <a:p>
            <a:pPr>
              <a:defRPr/>
            </a:pPr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C2264C-651A-48BB-8BF3-2D457F5F9B2C}" type="slidenum">
              <a:rPr lang="en-US" altLang="ko-KR" smtClean="0"/>
              <a:pPr/>
              <a:t>10</a:t>
            </a:fld>
            <a:endParaRPr lang="en-US" altLang="ko-K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6418" y="161925"/>
            <a:ext cx="9000870" cy="809625"/>
          </a:xfrm>
        </p:spPr>
        <p:txBody>
          <a:bodyPr/>
          <a:lstStyle/>
          <a:p>
            <a:pPr latinLnBrk="0"/>
            <a:r>
              <a:rPr lang="en-US" dirty="0" smtClean="0"/>
              <a:t>Identification of strains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115" y="1079613"/>
            <a:ext cx="882115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2400" b="1" dirty="0">
                <a:sym typeface="Wingdings"/>
              </a:rPr>
              <a:t> </a:t>
            </a:r>
            <a:r>
              <a:rPr lang="en-US" altLang="ko-KR" sz="2400" b="1" dirty="0" smtClean="0">
                <a:sym typeface="Wingdings"/>
              </a:rPr>
              <a:t>TSA15 &amp; TSA30</a:t>
            </a:r>
            <a:endParaRPr lang="en-US" sz="2400" b="1" dirty="0"/>
          </a:p>
          <a:p>
            <a:pPr latinLnBrk="0"/>
            <a:r>
              <a:rPr lang="en-US" sz="800" b="1" dirty="0"/>
              <a:t> 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/>
              <a:t>Grew on TSA plate containing </a:t>
            </a:r>
            <a:r>
              <a:rPr lang="en-US" dirty="0" smtClean="0"/>
              <a:t>ampicillin </a:t>
            </a:r>
            <a:r>
              <a:rPr lang="en-US" dirty="0"/>
              <a:t>(50 </a:t>
            </a:r>
            <a:r>
              <a:rPr lang="en-US" dirty="0" err="1"/>
              <a:t>ug</a:t>
            </a:r>
            <a:r>
              <a:rPr lang="en-US" dirty="0"/>
              <a:t>/ml) </a:t>
            </a:r>
            <a:r>
              <a:rPr lang="en-US" dirty="0" smtClean="0"/>
              <a:t>and kanamycin (50 </a:t>
            </a:r>
            <a:r>
              <a:rPr lang="en-US" dirty="0" err="1" smtClean="0"/>
              <a:t>ug</a:t>
            </a:r>
            <a:r>
              <a:rPr lang="en-US" dirty="0" smtClean="0"/>
              <a:t>/ml) for TSA15 and </a:t>
            </a:r>
            <a:r>
              <a:rPr lang="en-US" dirty="0"/>
              <a:t>a</a:t>
            </a:r>
            <a:r>
              <a:rPr lang="en-US" dirty="0" smtClean="0"/>
              <a:t>mpicillin, kanamycin and tetracycline (15 </a:t>
            </a:r>
            <a:r>
              <a:rPr lang="en-US" dirty="0" err="1" smtClean="0"/>
              <a:t>ug</a:t>
            </a:r>
            <a:r>
              <a:rPr lang="en-US" dirty="0" smtClean="0"/>
              <a:t>/ml) for TSA30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 smtClean="0"/>
              <a:t>Identified as </a:t>
            </a:r>
            <a:r>
              <a:rPr lang="en-US" i="1" dirty="0" smtClean="0"/>
              <a:t>Staphylococcus </a:t>
            </a:r>
            <a:r>
              <a:rPr lang="en-US" i="1" dirty="0" err="1" smtClean="0"/>
              <a:t>epidermids</a:t>
            </a:r>
            <a:endParaRPr lang="en-US" i="1" dirty="0" smtClean="0"/>
          </a:p>
          <a:p>
            <a:pPr latinLnBrk="0"/>
            <a:endParaRPr lang="en-US" sz="800" i="1" dirty="0" smtClean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TSA 15 </a:t>
            </a:r>
            <a:r>
              <a:rPr lang="en-US" dirty="0" smtClean="0"/>
              <a:t>has 2,499,996 </a:t>
            </a:r>
            <a:r>
              <a:rPr lang="en-US" dirty="0" err="1" smtClean="0"/>
              <a:t>bp</a:t>
            </a:r>
            <a:r>
              <a:rPr lang="en-US" dirty="0" smtClean="0"/>
              <a:t> genome </a:t>
            </a:r>
          </a:p>
          <a:p>
            <a:pPr latinLnBrk="0"/>
            <a:r>
              <a:rPr lang="en-US" dirty="0"/>
              <a:t> </a:t>
            </a:r>
            <a:r>
              <a:rPr lang="en-US" dirty="0" smtClean="0"/>
              <a:t>     with 30,607 </a:t>
            </a:r>
            <a:r>
              <a:rPr lang="en-US" dirty="0" err="1" smtClean="0"/>
              <a:t>bp</a:t>
            </a:r>
            <a:r>
              <a:rPr lang="en-US" dirty="0" smtClean="0"/>
              <a:t> plasmid</a:t>
            </a:r>
          </a:p>
          <a:p>
            <a:pPr latinLnBrk="0"/>
            <a:endParaRPr lang="en-US" sz="800" dirty="0" smtClean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TSA 30 </a:t>
            </a:r>
            <a:r>
              <a:rPr lang="en-US" dirty="0" smtClean="0"/>
              <a:t>has 2,501,949 </a:t>
            </a:r>
            <a:r>
              <a:rPr lang="en-US" dirty="0" err="1" smtClean="0"/>
              <a:t>bp</a:t>
            </a:r>
            <a:r>
              <a:rPr lang="en-US" dirty="0" smtClean="0"/>
              <a:t> genome </a:t>
            </a:r>
          </a:p>
          <a:p>
            <a:pPr latinLnBrk="0"/>
            <a:r>
              <a:rPr lang="en-US" dirty="0" smtClean="0"/>
              <a:t>      with 21,246 </a:t>
            </a:r>
            <a:r>
              <a:rPr lang="en-US" dirty="0" err="1" smtClean="0"/>
              <a:t>bp</a:t>
            </a:r>
            <a:r>
              <a:rPr lang="en-US" dirty="0" smtClean="0"/>
              <a:t> plasmid</a:t>
            </a:r>
          </a:p>
          <a:p>
            <a:pPr latinLnBrk="0"/>
            <a:endParaRPr lang="en-US" sz="800" dirty="0" smtClean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7 %</a:t>
            </a:r>
            <a:r>
              <a:rPr lang="en-US" dirty="0" smtClean="0"/>
              <a:t> of average nucleotide identity </a:t>
            </a:r>
          </a:p>
          <a:p>
            <a:pPr latinLnBrk="0"/>
            <a:r>
              <a:rPr lang="en-US" dirty="0"/>
              <a:t> </a:t>
            </a:r>
            <a:r>
              <a:rPr lang="en-US" dirty="0" smtClean="0"/>
              <a:t>    by </a:t>
            </a:r>
            <a:r>
              <a:rPr lang="en-US" dirty="0" err="1" smtClean="0"/>
              <a:t>BLASTn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690" y="2608182"/>
            <a:ext cx="3544945" cy="355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Institut Pasteur Korea - </a:t>
            </a:r>
            <a:r>
              <a:rPr lang="en-US" altLang="ko-KR" b="1" smtClean="0">
                <a:solidFill>
                  <a:schemeClr val="accent1">
                    <a:lumMod val="50000"/>
                  </a:schemeClr>
                </a:solidFill>
              </a:rPr>
              <a:t>Over 10 Years in Korea Fighting Disease for All Mankind | Confidential</a:t>
            </a:r>
          </a:p>
          <a:p>
            <a:pPr>
              <a:defRPr/>
            </a:pPr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C2264C-651A-48BB-8BF3-2D457F5F9B2C}" type="slidenum">
              <a:rPr lang="en-US" altLang="ko-KR" smtClean="0"/>
              <a:pPr/>
              <a:t>11</a:t>
            </a:fld>
            <a:endParaRPr lang="en-US" altLang="ko-K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6418" y="161925"/>
            <a:ext cx="9000870" cy="809625"/>
          </a:xfrm>
        </p:spPr>
        <p:txBody>
          <a:bodyPr/>
          <a:lstStyle/>
          <a:p>
            <a:pPr latinLnBrk="0"/>
            <a:r>
              <a:rPr lang="en-US" dirty="0" smtClean="0"/>
              <a:t>Identification of strains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9079" y="1048747"/>
            <a:ext cx="454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ym typeface="Wingdings" panose="05000000000000000000" pitchFamily="2" charset="2"/>
              </a:rPr>
              <a:t></a:t>
            </a:r>
            <a:r>
              <a:rPr lang="en-US" altLang="ko-KR" sz="2400" b="1" dirty="0" smtClean="0">
                <a:sym typeface="Wingdings" panose="05000000000000000000" pitchFamily="2" charset="2"/>
              </a:rPr>
              <a:t> Comparative genome analysis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8" y="1690273"/>
            <a:ext cx="2816631" cy="28166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2178" y="4141805"/>
            <a:ext cx="1399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TSA15_small</a:t>
            </a:r>
          </a:p>
          <a:p>
            <a:r>
              <a:rPr lang="en-US" dirty="0" smtClean="0"/>
              <a:t>(</a:t>
            </a:r>
            <a:r>
              <a:rPr lang="en-US" dirty="0"/>
              <a:t>30,607 </a:t>
            </a:r>
            <a:r>
              <a:rPr lang="en-US" dirty="0" err="1"/>
              <a:t>bp</a:t>
            </a:r>
            <a:r>
              <a:rPr lang="en-US" dirty="0"/>
              <a:t> 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91" y="1749939"/>
            <a:ext cx="2679728" cy="26797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55817" y="4916718"/>
            <a:ext cx="411075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Toxin RTX-III translocation ATP-binding protein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Putative multidrug export ATP-binding/</a:t>
            </a:r>
            <a:r>
              <a:rPr lang="en-US" sz="1100" dirty="0" err="1"/>
              <a:t>permease</a:t>
            </a:r>
            <a:r>
              <a:rPr lang="en-US" sz="1100" dirty="0"/>
              <a:t> protein SA1683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Lactococcin</a:t>
            </a:r>
            <a:r>
              <a:rPr lang="en-US" sz="1100" dirty="0"/>
              <a:t>-G-processing and transport ATP-binding protein </a:t>
            </a:r>
            <a:r>
              <a:rPr lang="en-US" sz="1100" dirty="0" err="1"/>
              <a:t>LagD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Histone-lysine N-</a:t>
            </a:r>
            <a:r>
              <a:rPr lang="en-US" sz="1100" dirty="0" err="1"/>
              <a:t>methyltransferase</a:t>
            </a:r>
            <a:r>
              <a:rPr lang="en-US" sz="1100" dirty="0"/>
              <a:t> 2D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Protein </a:t>
            </a:r>
            <a:r>
              <a:rPr lang="en-US" sz="1100" dirty="0" err="1"/>
              <a:t>rlx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Probable replication protein rep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Lactococcin</a:t>
            </a:r>
            <a:r>
              <a:rPr lang="en-US" sz="1100" dirty="0"/>
              <a:t>-G-processing and transport ATP-binding protein </a:t>
            </a:r>
            <a:r>
              <a:rPr lang="en-US" sz="1100" dirty="0" err="1"/>
              <a:t>LagD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Bone </a:t>
            </a:r>
            <a:r>
              <a:rPr lang="en-US" sz="1100" dirty="0" err="1"/>
              <a:t>sialoprotein</a:t>
            </a:r>
            <a:r>
              <a:rPr lang="en-US" sz="1100" dirty="0"/>
              <a:t>-binding protein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95451" y="4879320"/>
            <a:ext cx="3050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Toxin </a:t>
            </a:r>
            <a:r>
              <a:rPr lang="en-US" sz="1000" dirty="0" err="1"/>
              <a:t>YoeB</a:t>
            </a: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GATA zinc finger domain-containing protein 14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Antitoxin </a:t>
            </a:r>
            <a:r>
              <a:rPr lang="en-US" sz="1000" dirty="0" err="1"/>
              <a:t>YefM</a:t>
            </a: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5663794" y="4094433"/>
            <a:ext cx="1399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TSA30_small</a:t>
            </a:r>
          </a:p>
          <a:p>
            <a:r>
              <a:rPr lang="en-US" dirty="0" smtClean="0"/>
              <a:t>(</a:t>
            </a:r>
            <a:r>
              <a:rPr lang="en-US" dirty="0"/>
              <a:t>21,246</a:t>
            </a:r>
            <a:r>
              <a:rPr lang="en-US" dirty="0" smtClean="0"/>
              <a:t> </a:t>
            </a:r>
            <a:r>
              <a:rPr lang="en-US" dirty="0" err="1"/>
              <a:t>bp</a:t>
            </a:r>
            <a:r>
              <a:rPr lang="en-US" dirty="0"/>
              <a:t> 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9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 of the pilot study</a:t>
            </a:r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Institut Pasteur Korea - </a:t>
            </a:r>
            <a:r>
              <a:rPr lang="en-US" altLang="ko-KR" b="1" smtClean="0">
                <a:solidFill>
                  <a:schemeClr val="accent1">
                    <a:lumMod val="50000"/>
                  </a:schemeClr>
                </a:solidFill>
              </a:rPr>
              <a:t>Over 10 Years in Korea Fighting Disease for All Mankind | Confidential</a:t>
            </a:r>
          </a:p>
          <a:p>
            <a:pPr>
              <a:defRPr/>
            </a:pPr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C2264C-651A-48BB-8BF3-2D457F5F9B2C}" type="slidenum">
              <a:rPr lang="en-US" altLang="ko-KR" smtClean="0"/>
              <a:pPr/>
              <a:t>12</a:t>
            </a:fld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363415" y="1453661"/>
            <a:ext cx="828821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 smtClean="0"/>
              <a:t>Various </a:t>
            </a:r>
            <a:r>
              <a:rPr lang="en-US" altLang="ko-KR" dirty="0" err="1" smtClean="0"/>
              <a:t>culturable</a:t>
            </a:r>
            <a:r>
              <a:rPr lang="en-US" altLang="ko-KR" dirty="0" smtClean="0"/>
              <a:t> bacteria including pathogenic bacteria are present in the sample community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b="1" dirty="0" smtClean="0"/>
              <a:t>33 % of bacteria were resistant to at least one of tested antibiotics </a:t>
            </a:r>
            <a:r>
              <a:rPr lang="en-US" altLang="ko-KR" dirty="0" smtClean="0"/>
              <a:t>and 10 % of them were resistant to two antibiotics </a:t>
            </a:r>
          </a:p>
          <a:p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 smtClean="0"/>
              <a:t>The pilot study demonstrated </a:t>
            </a:r>
            <a:r>
              <a:rPr lang="en-US" altLang="ko-KR" b="1" dirty="0" smtClean="0"/>
              <a:t>the potential prevalence of antibiotic resistance in community </a:t>
            </a:r>
            <a:r>
              <a:rPr lang="en-US" altLang="ko-KR" dirty="0" smtClean="0"/>
              <a:t>and</a:t>
            </a:r>
            <a:r>
              <a:rPr lang="en-US" altLang="ko-KR" b="1" dirty="0" smtClean="0"/>
              <a:t> the importance of constant surveillance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 smtClean="0"/>
              <a:t>Also, the study clearly showed a number of limitations including </a:t>
            </a:r>
            <a:r>
              <a:rPr lang="en-US" altLang="ko-KR" b="1" dirty="0" smtClean="0"/>
              <a:t>culture-dependent analysis </a:t>
            </a:r>
            <a:r>
              <a:rPr lang="en-US" altLang="ko-KR" dirty="0" smtClean="0"/>
              <a:t>and </a:t>
            </a:r>
            <a:r>
              <a:rPr lang="en-US" altLang="ko-KR" b="1" dirty="0" smtClean="0"/>
              <a:t>the small sample size </a:t>
            </a:r>
            <a:endParaRPr lang="en-US" altLang="ko-KR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b="1" dirty="0" smtClean="0"/>
              <a:t>We successfully performed the 1</a:t>
            </a:r>
            <a:r>
              <a:rPr lang="en-US" altLang="ko-KR" b="1" baseline="30000" dirty="0" smtClean="0"/>
              <a:t>st</a:t>
            </a:r>
            <a:r>
              <a:rPr lang="en-US" altLang="ko-KR" b="1" dirty="0" smtClean="0"/>
              <a:t> city sampling!  </a:t>
            </a:r>
            <a:r>
              <a:rPr lang="en-US" altLang="ko-K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</a:p>
          <a:p>
            <a:pPr algn="ctr">
              <a:lnSpc>
                <a:spcPct val="200000"/>
              </a:lnSpc>
            </a:pPr>
            <a:r>
              <a:rPr lang="en-US" altLang="ko-K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to come! </a:t>
            </a:r>
            <a:endParaRPr lang="ko-KR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9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Acknowledgements</a:t>
            </a:r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Institut Pasteur Korea - </a:t>
            </a:r>
            <a:r>
              <a:rPr lang="en-US" altLang="ko-KR" b="1" smtClean="0">
                <a:solidFill>
                  <a:schemeClr val="accent1">
                    <a:lumMod val="50000"/>
                  </a:schemeClr>
                </a:solidFill>
              </a:rPr>
              <a:t>Over 10 Years in Korea Fighting Disease for All Mankind | Confidential</a:t>
            </a:r>
          </a:p>
          <a:p>
            <a:pPr>
              <a:defRPr/>
            </a:pPr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C2264C-651A-48BB-8BF3-2D457F5F9B2C}" type="slidenum">
              <a:rPr lang="en-US" altLang="ko-KR" smtClean="0"/>
              <a:pPr/>
              <a:t>13</a:t>
            </a:fld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2790505" y="1468509"/>
            <a:ext cx="46540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ym typeface="Wingdings"/>
              </a:rPr>
              <a:t>  </a:t>
            </a:r>
            <a:r>
              <a:rPr lang="en-US" altLang="ko-KR" dirty="0" smtClean="0"/>
              <a:t>Antibiotic Resistance Research Laboratory</a:t>
            </a:r>
          </a:p>
          <a:p>
            <a:r>
              <a:rPr lang="en-US" altLang="ko-KR" dirty="0" smtClean="0"/>
              <a:t>        Yunmi Lee</a:t>
            </a:r>
          </a:p>
          <a:p>
            <a:r>
              <a:rPr lang="en-US" altLang="ko-KR" dirty="0" smtClean="0"/>
              <a:t>        </a:t>
            </a:r>
            <a:r>
              <a:rPr lang="en-US" altLang="ko-KR" dirty="0" err="1" smtClean="0"/>
              <a:t>Hyungjun</a:t>
            </a:r>
            <a:r>
              <a:rPr lang="en-US" altLang="ko-KR" dirty="0" smtClean="0"/>
              <a:t> Kim</a:t>
            </a:r>
          </a:p>
          <a:p>
            <a:r>
              <a:rPr lang="en-US" altLang="ko-KR" dirty="0" smtClean="0"/>
              <a:t>        </a:t>
            </a:r>
            <a:r>
              <a:rPr lang="en-US" altLang="ko-KR" dirty="0" err="1" smtClean="0"/>
              <a:t>Junhyung</a:t>
            </a:r>
            <a:r>
              <a:rPr lang="en-US" altLang="ko-KR" dirty="0" smtClean="0"/>
              <a:t> </a:t>
            </a:r>
            <a:r>
              <a:rPr lang="en-US" altLang="ko-KR" dirty="0" smtClean="0"/>
              <a:t>Park, </a:t>
            </a:r>
            <a:r>
              <a:rPr lang="en-US" altLang="ko-KR" dirty="0" err="1" smtClean="0"/>
              <a:t>Yunsun</a:t>
            </a:r>
            <a:r>
              <a:rPr lang="en-US" altLang="ko-KR" dirty="0" smtClean="0"/>
              <a:t> Cha, </a:t>
            </a:r>
            <a:r>
              <a:rPr lang="en-US" altLang="ko-KR" dirty="0" err="1" smtClean="0"/>
              <a:t>Takhyun</a:t>
            </a:r>
            <a:r>
              <a:rPr lang="en-US" altLang="ko-KR" dirty="0" smtClean="0"/>
              <a:t> Kim,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</a:t>
            </a:r>
            <a:r>
              <a:rPr lang="en-US" altLang="ko-KR" dirty="0" smtClean="0"/>
              <a:t>&amp; </a:t>
            </a:r>
            <a:r>
              <a:rPr lang="en-US" altLang="ko-KR" dirty="0" err="1" smtClean="0"/>
              <a:t>Hye-ri</a:t>
            </a:r>
            <a:r>
              <a:rPr lang="en-US" altLang="ko-KR" dirty="0" smtClean="0"/>
              <a:t> Lee </a:t>
            </a:r>
            <a:r>
              <a:rPr lang="en-US" altLang="ko-KR" dirty="0" smtClean="0"/>
              <a:t>(Interns)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2790506" y="3355924"/>
            <a:ext cx="46540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ko-KR" dirty="0" smtClean="0">
                <a:sym typeface="Wingdings"/>
              </a:rPr>
              <a:t>Dr. </a:t>
            </a:r>
            <a:r>
              <a:rPr lang="en-US" altLang="ko-KR" dirty="0" smtClean="0"/>
              <a:t>Christopher Mason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</a:t>
            </a:r>
            <a:r>
              <a:rPr lang="en-US" altLang="ko-KR" sz="1400" dirty="0" smtClean="0"/>
              <a:t>Department of Physiology and Biophysics 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      in Weill Cornell Medical College</a:t>
            </a:r>
            <a:endParaRPr lang="en-US" altLang="ko-KR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790506" y="4400624"/>
            <a:ext cx="465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ym typeface="Wingdings"/>
              </a:rPr>
              <a:t>  </a:t>
            </a:r>
            <a:r>
              <a:rPr lang="en-US" altLang="ko-KR" dirty="0" err="1" smtClean="0"/>
              <a:t>MetaSUB</a:t>
            </a:r>
            <a:r>
              <a:rPr lang="en-US" altLang="ko-KR" dirty="0" smtClean="0"/>
              <a:t> consortium</a:t>
            </a:r>
            <a:endParaRPr lang="en-US" altLang="ko-K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91" y="1468509"/>
            <a:ext cx="1131346" cy="113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63" y="3283721"/>
            <a:ext cx="2028602" cy="5137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64" y="4331397"/>
            <a:ext cx="2028602" cy="47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6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100674" y="1850454"/>
            <a:ext cx="4704160" cy="4450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/>
            </a:pPr>
            <a:r>
              <a:rPr lang="en-US" altLang="ko-KR" sz="2800" dirty="0" smtClean="0"/>
              <a:t>Thank you for your attention </a:t>
            </a:r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val="397469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C2264C-651A-48BB-8BF3-2D457F5F9B2C}" type="slidenum">
              <a:rPr lang="en-US" altLang="ko-KR" smtClean="0"/>
              <a:pPr/>
              <a:t>2</a:t>
            </a:fld>
            <a:endParaRPr lang="en-US" altLang="ko-K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Seoul Sampling Day (June 29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Institut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Pasteur Korea - 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Over 10 Years in Korea Fighting Disease for All Mankind | Confidential</a:t>
            </a:r>
          </a:p>
          <a:p>
            <a:pPr>
              <a:defRPr/>
            </a:pPr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079" y="1048747"/>
            <a:ext cx="454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ym typeface="Wingdings" panose="05000000000000000000" pitchFamily="2" charset="2"/>
              </a:rPr>
              <a:t></a:t>
            </a:r>
            <a:r>
              <a:rPr lang="en-US" altLang="ko-KR" sz="2400" b="1" dirty="0" smtClean="0">
                <a:sym typeface="Wingdings" panose="05000000000000000000" pitchFamily="2" charset="2"/>
              </a:rPr>
              <a:t> </a:t>
            </a:r>
            <a:r>
              <a:rPr lang="en-US" altLang="ko-KR" sz="2400" b="1" dirty="0" smtClean="0">
                <a:sym typeface="Wingdings" panose="05000000000000000000" pitchFamily="2" charset="2"/>
              </a:rPr>
              <a:t>Seoul Subway System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2086" y="1448857"/>
            <a:ext cx="87354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sym typeface="Wingdings"/>
              </a:rPr>
              <a:t> </a:t>
            </a:r>
            <a:r>
              <a:rPr lang="en-US" sz="2000" dirty="0"/>
              <a:t>Total 18 lines</a:t>
            </a:r>
          </a:p>
          <a:p>
            <a:r>
              <a:rPr lang="en-US" sz="2000" dirty="0"/>
              <a:t>   </a:t>
            </a:r>
            <a:r>
              <a:rPr lang="en-US" sz="2000" dirty="0" smtClean="0"/>
              <a:t>   </a:t>
            </a:r>
            <a:r>
              <a:rPr lang="en-US" sz="2000" dirty="0"/>
              <a:t>9 lines (in Seoul) + 9 lines (outside Seoul but connected to the main lines</a:t>
            </a:r>
            <a:r>
              <a:rPr lang="en-US" sz="2000" dirty="0" smtClean="0"/>
              <a:t>)</a:t>
            </a:r>
          </a:p>
          <a:p>
            <a:endParaRPr lang="en-US" sz="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Total 541 stations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38" y="2710741"/>
            <a:ext cx="5022371" cy="382180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870900"/>
              </p:ext>
            </p:extLst>
          </p:nvPr>
        </p:nvGraphicFramePr>
        <p:xfrm>
          <a:off x="6097722" y="2786555"/>
          <a:ext cx="2417628" cy="220827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36364"/>
                <a:gridCol w="1136591"/>
                <a:gridCol w="64467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Line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The number of stations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Area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51 (43)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Seoul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44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Seoul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48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Seoul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50 (46)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Seoul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7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51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Seoul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9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30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Seoul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Total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274 (262)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55" y="2743441"/>
            <a:ext cx="5128735" cy="378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9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C2264C-651A-48BB-8BF3-2D457F5F9B2C}" type="slidenum">
              <a:rPr lang="en-US" altLang="ko-KR" smtClean="0"/>
              <a:pPr/>
              <a:t>3</a:t>
            </a:fld>
            <a:endParaRPr lang="en-US" altLang="ko-K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Seoul Sampling Day (June 29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Institut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Pasteur Korea - 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Over 10 Years in Korea Fighting Disease for All Mankind | Confidential</a:t>
            </a:r>
          </a:p>
          <a:p>
            <a:pPr>
              <a:defRPr/>
            </a:pPr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079" y="1048747"/>
            <a:ext cx="454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ym typeface="Wingdings" panose="05000000000000000000" pitchFamily="2" charset="2"/>
              </a:rPr>
              <a:t></a:t>
            </a:r>
            <a:r>
              <a:rPr lang="en-US" altLang="ko-KR" sz="2400" b="1" dirty="0" smtClean="0">
                <a:sym typeface="Wingdings" panose="05000000000000000000" pitchFamily="2" charset="2"/>
              </a:rPr>
              <a:t> </a:t>
            </a:r>
            <a:r>
              <a:rPr lang="en-US" altLang="ko-KR" sz="2400" b="1" dirty="0" smtClean="0">
                <a:sym typeface="Wingdings" panose="05000000000000000000" pitchFamily="2" charset="2"/>
              </a:rPr>
              <a:t>Seoul Subway System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2086" y="1448857"/>
            <a:ext cx="8735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sym typeface="Wingdings"/>
              </a:rPr>
              <a:t> </a:t>
            </a:r>
            <a:r>
              <a:rPr lang="en-US" sz="2000" dirty="0" smtClean="0"/>
              <a:t>26 people (13 teams)</a:t>
            </a: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37"/>
          <a:stretch/>
        </p:blipFill>
        <p:spPr>
          <a:xfrm>
            <a:off x="693277" y="2153554"/>
            <a:ext cx="7295727" cy="381142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28650" y="2059536"/>
            <a:ext cx="7448550" cy="4033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18" y="1986898"/>
            <a:ext cx="4859708" cy="3644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4" name="Group 23"/>
          <p:cNvGrpSpPr/>
          <p:nvPr/>
        </p:nvGrpSpPr>
        <p:grpSpPr>
          <a:xfrm>
            <a:off x="4276553" y="2939039"/>
            <a:ext cx="4581008" cy="3012393"/>
            <a:chOff x="1387800" y="2768838"/>
            <a:chExt cx="5304215" cy="357641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5" t="24154" r="17210"/>
            <a:stretch/>
          </p:blipFill>
          <p:spPr>
            <a:xfrm rot="5400000">
              <a:off x="1317743" y="2838895"/>
              <a:ext cx="2555193" cy="241507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71" r="11527"/>
            <a:stretch/>
          </p:blipFill>
          <p:spPr>
            <a:xfrm rot="5400000">
              <a:off x="3508645" y="3161883"/>
              <a:ext cx="2914116" cy="34526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188255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Institut Pasteur Korea - </a:t>
            </a:r>
            <a:r>
              <a:rPr lang="en-US" altLang="ko-KR" b="1" smtClean="0">
                <a:solidFill>
                  <a:schemeClr val="accent1">
                    <a:lumMod val="50000"/>
                  </a:schemeClr>
                </a:solidFill>
              </a:rPr>
              <a:t>Over 10 Years in Korea Fighting Disease for All Mankind | Confidential</a:t>
            </a:r>
          </a:p>
          <a:p>
            <a:pPr>
              <a:defRPr/>
            </a:pPr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C2264C-651A-48BB-8BF3-2D457F5F9B2C}" type="slidenum">
              <a:rPr lang="en-US" altLang="ko-KR" smtClean="0"/>
              <a:pPr/>
              <a:t>4</a:t>
            </a:fld>
            <a:endParaRPr lang="en-US" altLang="ko-KR" dirty="0"/>
          </a:p>
        </p:txBody>
      </p:sp>
      <p:grpSp>
        <p:nvGrpSpPr>
          <p:cNvPr id="9" name="Group 8"/>
          <p:cNvGrpSpPr/>
          <p:nvPr/>
        </p:nvGrpSpPr>
        <p:grpSpPr>
          <a:xfrm>
            <a:off x="676721" y="2570140"/>
            <a:ext cx="4212919" cy="3635884"/>
            <a:chOff x="477430" y="2277065"/>
            <a:chExt cx="4212919" cy="36358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96" t="14673" r="39320" b="13054"/>
            <a:stretch/>
          </p:blipFill>
          <p:spPr>
            <a:xfrm>
              <a:off x="477430" y="2277065"/>
              <a:ext cx="1602223" cy="230062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323" y="2277065"/>
              <a:ext cx="2546026" cy="190116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223" y="3835814"/>
              <a:ext cx="2781684" cy="207713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410788" y="2570140"/>
            <a:ext cx="2583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• Elevator buttons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Door handles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Surface of tables . . 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029" y="1101026"/>
            <a:ext cx="8970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Wingdings"/>
              <a:buChar char="q"/>
            </a:pP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Pilot study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atinLnBrk="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Analysis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culturable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bacteria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antibiotic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resistance </a:t>
            </a:r>
          </a:p>
          <a:p>
            <a:pPr latinLnBrk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in a small community </a:t>
            </a:r>
          </a:p>
        </p:txBody>
      </p:sp>
      <p:sp>
        <p:nvSpPr>
          <p:cNvPr id="15" name="Title 4"/>
          <p:cNvSpPr>
            <a:spLocks noGrp="1"/>
          </p:cNvSpPr>
          <p:nvPr>
            <p:ph type="title"/>
          </p:nvPr>
        </p:nvSpPr>
        <p:spPr>
          <a:xfrm>
            <a:off x="256418" y="161925"/>
            <a:ext cx="9000870" cy="809625"/>
          </a:xfrm>
        </p:spPr>
        <p:txBody>
          <a:bodyPr/>
          <a:lstStyle/>
          <a:p>
            <a:pPr latinLnBrk="0"/>
            <a:r>
              <a:rPr lang="en-US" dirty="0" smtClean="0"/>
              <a:t>Surveillance of antibiotic resistance in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Institut Pasteur Korea - </a:t>
            </a:r>
            <a:r>
              <a:rPr lang="en-US" altLang="ko-KR" b="1" smtClean="0">
                <a:solidFill>
                  <a:schemeClr val="accent1">
                    <a:lumMod val="50000"/>
                  </a:schemeClr>
                </a:solidFill>
              </a:rPr>
              <a:t>Over 10 Years in Korea Fighting Disease for All Mankind | Confidential</a:t>
            </a:r>
          </a:p>
          <a:p>
            <a:pPr>
              <a:defRPr/>
            </a:pPr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C2264C-651A-48BB-8BF3-2D457F5F9B2C}" type="slidenum">
              <a:rPr lang="en-US" altLang="ko-KR" smtClean="0"/>
              <a:pPr/>
              <a:t>5</a:t>
            </a:fld>
            <a:endParaRPr lang="en-US" altLang="ko-KR" dirty="0"/>
          </a:p>
        </p:txBody>
      </p:sp>
      <p:sp>
        <p:nvSpPr>
          <p:cNvPr id="16" name="Title 4"/>
          <p:cNvSpPr>
            <a:spLocks noGrp="1"/>
          </p:cNvSpPr>
          <p:nvPr>
            <p:ph type="title"/>
          </p:nvPr>
        </p:nvSpPr>
        <p:spPr>
          <a:xfrm>
            <a:off x="256418" y="161925"/>
            <a:ext cx="9000870" cy="809625"/>
          </a:xfrm>
        </p:spPr>
        <p:txBody>
          <a:bodyPr/>
          <a:lstStyle/>
          <a:p>
            <a:pPr latinLnBrk="0"/>
            <a:r>
              <a:rPr lang="en-US" dirty="0" smtClean="0"/>
              <a:t>The study process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0626" y="2198999"/>
            <a:ext cx="223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 collection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40" y="1090278"/>
            <a:ext cx="1153373" cy="11977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18749" y="2355399"/>
            <a:ext cx="243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Cultivation of bacteria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610082" y="1174502"/>
            <a:ext cx="2454385" cy="1181514"/>
            <a:chOff x="5339689" y="3401007"/>
            <a:chExt cx="1872873" cy="933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9689" y="3401007"/>
              <a:ext cx="921150" cy="9167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9501" y="3401007"/>
              <a:ext cx="933061" cy="933061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464660" y="3014254"/>
            <a:ext cx="3694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Analysis of bacterial species profile </a:t>
            </a:r>
          </a:p>
          <a:p>
            <a:pPr algn="ctr"/>
            <a:r>
              <a:rPr lang="en-US" sz="1400" dirty="0" smtClean="0"/>
              <a:t>(16s </a:t>
            </a:r>
            <a:r>
              <a:rPr lang="en-US" sz="1400" dirty="0" err="1" smtClean="0"/>
              <a:t>rRNA</a:t>
            </a:r>
            <a:r>
              <a:rPr lang="en-US" sz="1400" dirty="0" smtClean="0"/>
              <a:t> sequencing)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656591" y="2970348"/>
            <a:ext cx="316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Antibiotic susceptibility test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672775" y="4769796"/>
            <a:ext cx="3212544" cy="5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dirty="0" smtClean="0"/>
              <a:t>Identification of resistant strains </a:t>
            </a:r>
            <a:r>
              <a:rPr lang="en-US" sz="1400" dirty="0" smtClean="0"/>
              <a:t>(whole genome sequencing)</a:t>
            </a:r>
            <a:endParaRPr lang="en-US" sz="14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3441" y="3808524"/>
            <a:ext cx="1810145" cy="1578221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6111797" y="3313177"/>
            <a:ext cx="2304826" cy="1064228"/>
            <a:chOff x="3382471" y="1270450"/>
            <a:chExt cx="5043994" cy="2484255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51" t="18525" r="22445" b="45251"/>
            <a:stretch/>
          </p:blipFill>
          <p:spPr>
            <a:xfrm>
              <a:off x="3382471" y="1270450"/>
              <a:ext cx="2524715" cy="2484254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51" t="62613" r="22445" b="1163"/>
            <a:stretch/>
          </p:blipFill>
          <p:spPr>
            <a:xfrm>
              <a:off x="5901750" y="1270451"/>
              <a:ext cx="2524715" cy="2484254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5382" y="5270134"/>
            <a:ext cx="3212544" cy="987425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4837275" y="2649909"/>
            <a:ext cx="0" cy="146748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435702" y="1634591"/>
            <a:ext cx="1019596" cy="60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2390630" y="2747568"/>
            <a:ext cx="4849304" cy="319992"/>
            <a:chOff x="2607872" y="2690816"/>
            <a:chExt cx="4849304" cy="319992"/>
          </a:xfrm>
        </p:grpSpPr>
        <p:grpSp>
          <p:nvGrpSpPr>
            <p:cNvPr id="51" name="Group 50"/>
            <p:cNvGrpSpPr/>
            <p:nvPr/>
          </p:nvGrpSpPr>
          <p:grpSpPr>
            <a:xfrm>
              <a:off x="2607872" y="2692934"/>
              <a:ext cx="4849304" cy="317874"/>
              <a:chOff x="2200311" y="2878480"/>
              <a:chExt cx="4849304" cy="317874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2200311" y="2903933"/>
                <a:ext cx="4849304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7045131" y="2878480"/>
                <a:ext cx="4484" cy="317874"/>
              </a:xfrm>
              <a:prstGeom prst="line">
                <a:avLst/>
              </a:prstGeom>
              <a:ln w="571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Connector 67"/>
            <p:cNvCxnSpPr/>
            <p:nvPr/>
          </p:nvCxnSpPr>
          <p:spPr>
            <a:xfrm flipH="1">
              <a:off x="2624563" y="2690816"/>
              <a:ext cx="4484" cy="317874"/>
            </a:xfrm>
            <a:prstGeom prst="line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Connector 69"/>
          <p:cNvCxnSpPr/>
          <p:nvPr/>
        </p:nvCxnSpPr>
        <p:spPr>
          <a:xfrm flipH="1">
            <a:off x="7261654" y="4418544"/>
            <a:ext cx="4484" cy="317874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497028" y="2649909"/>
            <a:ext cx="4372615" cy="297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876582" y="2649910"/>
            <a:ext cx="4065118" cy="17605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4884674" y="4410452"/>
            <a:ext cx="4065118" cy="1847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0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Institut Pasteur Korea - </a:t>
            </a:r>
            <a:r>
              <a:rPr lang="en-US" altLang="ko-KR" b="1" smtClean="0">
                <a:solidFill>
                  <a:schemeClr val="accent1">
                    <a:lumMod val="50000"/>
                  </a:schemeClr>
                </a:solidFill>
              </a:rPr>
              <a:t>Over 10 Years in Korea Fighting Disease for All Mankind | Confidential</a:t>
            </a:r>
          </a:p>
          <a:p>
            <a:pPr>
              <a:defRPr/>
            </a:pPr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C2264C-651A-48BB-8BF3-2D457F5F9B2C}" type="slidenum">
              <a:rPr lang="en-US" altLang="ko-KR" smtClean="0"/>
              <a:pPr/>
              <a:t>6</a:t>
            </a:fld>
            <a:endParaRPr lang="en-US" altLang="ko-KR" dirty="0"/>
          </a:p>
        </p:txBody>
      </p:sp>
      <p:sp>
        <p:nvSpPr>
          <p:cNvPr id="16" name="Title 4"/>
          <p:cNvSpPr>
            <a:spLocks noGrp="1"/>
          </p:cNvSpPr>
          <p:nvPr>
            <p:ph type="title"/>
          </p:nvPr>
        </p:nvSpPr>
        <p:spPr>
          <a:xfrm>
            <a:off x="256418" y="161925"/>
            <a:ext cx="9000870" cy="809625"/>
          </a:xfrm>
        </p:spPr>
        <p:txBody>
          <a:bodyPr/>
          <a:lstStyle/>
          <a:p>
            <a:pPr latinLnBrk="0"/>
            <a:r>
              <a:rPr lang="en-US" dirty="0" smtClean="0"/>
              <a:t>Analysis of the </a:t>
            </a:r>
            <a:r>
              <a:rPr lang="en-US" dirty="0" err="1" smtClean="0"/>
              <a:t>culturable</a:t>
            </a:r>
            <a:r>
              <a:rPr lang="en-US" dirty="0" smtClean="0"/>
              <a:t> bacterial community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380" y="1049280"/>
            <a:ext cx="7803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ym typeface="Wingdings"/>
              </a:rPr>
              <a:t> </a:t>
            </a:r>
            <a:r>
              <a:rPr lang="en-US" sz="2400" b="1" dirty="0" smtClean="0"/>
              <a:t>Average composition of the bacterial community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907" t="11771" r="56591" b="1114"/>
          <a:stretch/>
        </p:blipFill>
        <p:spPr>
          <a:xfrm>
            <a:off x="297017" y="1680486"/>
            <a:ext cx="4055702" cy="41431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9305" t="11771" r="595" b="1114"/>
          <a:stretch/>
        </p:blipFill>
        <p:spPr>
          <a:xfrm>
            <a:off x="6554549" y="2123968"/>
            <a:ext cx="2063328" cy="38277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3950" t="11403" r="30772" b="1482"/>
          <a:stretch/>
        </p:blipFill>
        <p:spPr>
          <a:xfrm>
            <a:off x="4638187" y="2123968"/>
            <a:ext cx="1568404" cy="382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Institut Pasteur Korea - </a:t>
            </a:r>
            <a:r>
              <a:rPr lang="en-US" altLang="ko-KR" b="1" smtClean="0">
                <a:solidFill>
                  <a:schemeClr val="accent1">
                    <a:lumMod val="50000"/>
                  </a:schemeClr>
                </a:solidFill>
              </a:rPr>
              <a:t>Over 10 Years in Korea Fighting Disease for All Mankind | Confidential</a:t>
            </a:r>
          </a:p>
          <a:p>
            <a:pPr>
              <a:defRPr/>
            </a:pPr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C2264C-651A-48BB-8BF3-2D457F5F9B2C}" type="slidenum">
              <a:rPr lang="en-US" altLang="ko-KR" smtClean="0"/>
              <a:pPr/>
              <a:t>7</a:t>
            </a:fld>
            <a:endParaRPr lang="en-US" altLang="ko-KR" dirty="0"/>
          </a:p>
        </p:txBody>
      </p:sp>
      <p:sp>
        <p:nvSpPr>
          <p:cNvPr id="16" name="Title 4"/>
          <p:cNvSpPr>
            <a:spLocks noGrp="1"/>
          </p:cNvSpPr>
          <p:nvPr>
            <p:ph type="title"/>
          </p:nvPr>
        </p:nvSpPr>
        <p:spPr>
          <a:xfrm>
            <a:off x="256418" y="161925"/>
            <a:ext cx="9000870" cy="809625"/>
          </a:xfrm>
        </p:spPr>
        <p:txBody>
          <a:bodyPr/>
          <a:lstStyle/>
          <a:p>
            <a:pPr latinLnBrk="0"/>
            <a:r>
              <a:rPr lang="en-US" dirty="0" smtClean="0"/>
              <a:t>Analysis of the </a:t>
            </a:r>
            <a:r>
              <a:rPr lang="en-US" dirty="0" err="1" smtClean="0"/>
              <a:t>culturable</a:t>
            </a:r>
            <a:r>
              <a:rPr lang="en-US" dirty="0" smtClean="0"/>
              <a:t> bacterial community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210" y="1058557"/>
            <a:ext cx="7931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ym typeface="Wingdings"/>
              </a:rPr>
              <a:t> </a:t>
            </a:r>
            <a:r>
              <a:rPr lang="en-US" sz="2400" b="1" dirty="0" smtClean="0"/>
              <a:t>Antibiotic susceptibility test of selected 52 colonies 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59" y="2441436"/>
            <a:ext cx="4048625" cy="38364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244" y="2457909"/>
            <a:ext cx="4304096" cy="381999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102270" y="2340215"/>
            <a:ext cx="2323070" cy="5766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733362" y="2167220"/>
            <a:ext cx="387178" cy="148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918" y="1828061"/>
            <a:ext cx="3677678" cy="557443"/>
          </a:xfrm>
          <a:prstGeom prst="rect">
            <a:avLst/>
          </a:prstGeom>
        </p:spPr>
      </p:pic>
      <p:sp>
        <p:nvSpPr>
          <p:cNvPr id="15" name="Explosion 1 14"/>
          <p:cNvSpPr/>
          <p:nvPr/>
        </p:nvSpPr>
        <p:spPr>
          <a:xfrm>
            <a:off x="1261404" y="1742103"/>
            <a:ext cx="6621192" cy="4579287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Resistance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least one antibiotic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17/52 (33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%)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4654" y="3970681"/>
            <a:ext cx="4271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Multidrug resistance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5/52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(10%)</a:t>
            </a:r>
          </a:p>
        </p:txBody>
      </p:sp>
    </p:spTree>
    <p:extLst>
      <p:ext uri="{BB962C8B-B14F-4D97-AF65-F5344CB8AC3E}">
        <p14:creationId xmlns:p14="http://schemas.microsoft.com/office/powerpoint/2010/main" val="18337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Institut Pasteur Korea - </a:t>
            </a:r>
            <a:r>
              <a:rPr lang="en-US" altLang="ko-KR" b="1" smtClean="0">
                <a:solidFill>
                  <a:schemeClr val="accent1">
                    <a:lumMod val="50000"/>
                  </a:schemeClr>
                </a:solidFill>
              </a:rPr>
              <a:t>Over 10 Years in Korea Fighting Disease for All Mankind | Confidential</a:t>
            </a:r>
          </a:p>
          <a:p>
            <a:pPr>
              <a:defRPr/>
            </a:pPr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C2264C-651A-48BB-8BF3-2D457F5F9B2C}" type="slidenum">
              <a:rPr lang="en-US" altLang="ko-KR" smtClean="0"/>
              <a:pPr/>
              <a:t>8</a:t>
            </a:fld>
            <a:endParaRPr lang="en-US" altLang="ko-K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8" b="8017"/>
          <a:stretch/>
        </p:blipFill>
        <p:spPr>
          <a:xfrm>
            <a:off x="466808" y="2788159"/>
            <a:ext cx="3730053" cy="37035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116" y="1079613"/>
            <a:ext cx="841571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ym typeface="Wingdings"/>
              </a:rPr>
              <a:t> </a:t>
            </a:r>
            <a:r>
              <a:rPr lang="en-US" sz="2400" b="1" dirty="0" smtClean="0"/>
              <a:t>TSA6.1 </a:t>
            </a:r>
            <a:r>
              <a:rPr lang="en-US" sz="2400" b="1" dirty="0"/>
              <a:t>whole genome analysis</a:t>
            </a:r>
          </a:p>
          <a:p>
            <a:r>
              <a:rPr lang="en-US" sz="800" b="1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Isolated </a:t>
            </a:r>
            <a:r>
              <a:rPr lang="en-US" dirty="0"/>
              <a:t>from the elevator button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Grew on TSA plate containing Ampicillin </a:t>
            </a:r>
            <a:r>
              <a:rPr lang="en-US" dirty="0"/>
              <a:t>(50 </a:t>
            </a:r>
            <a:r>
              <a:rPr lang="en-US" dirty="0" err="1"/>
              <a:t>ug</a:t>
            </a:r>
            <a:r>
              <a:rPr lang="en-US" dirty="0"/>
              <a:t>/ml) </a:t>
            </a:r>
            <a:r>
              <a:rPr lang="en-US" dirty="0" smtClean="0"/>
              <a:t>or </a:t>
            </a:r>
            <a:r>
              <a:rPr lang="en-US" dirty="0"/>
              <a:t>Chloramphenicol (35 </a:t>
            </a:r>
            <a:r>
              <a:rPr lang="en-US" dirty="0" err="1"/>
              <a:t>ug</a:t>
            </a:r>
            <a:r>
              <a:rPr lang="en-US" dirty="0"/>
              <a:t>/ml)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Identified as </a:t>
            </a:r>
            <a:r>
              <a:rPr lang="en-US" i="1" dirty="0" err="1"/>
              <a:t>Acinetobacter</a:t>
            </a:r>
            <a:r>
              <a:rPr lang="en-US" i="1" dirty="0"/>
              <a:t> </a:t>
            </a:r>
            <a:r>
              <a:rPr lang="en-US" i="1" dirty="0" err="1"/>
              <a:t>pittii</a:t>
            </a:r>
            <a:r>
              <a:rPr lang="en-US" dirty="0"/>
              <a:t> by whole genome sequencing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4,143,470 </a:t>
            </a:r>
            <a:r>
              <a:rPr lang="en-US" dirty="0" err="1" smtClean="0"/>
              <a:t>bp</a:t>
            </a:r>
            <a:r>
              <a:rPr lang="en-US" dirty="0" smtClean="0"/>
              <a:t> (increased genome size by 30 ~300 kb)</a:t>
            </a:r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393975" y="4288778"/>
            <a:ext cx="4572205" cy="1655299"/>
            <a:chOff x="186116" y="4288779"/>
            <a:chExt cx="4572205" cy="16552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7927" t="24499" r="9859" b="9404"/>
            <a:stretch/>
          </p:blipFill>
          <p:spPr>
            <a:xfrm>
              <a:off x="186116" y="4288779"/>
              <a:ext cx="4572205" cy="165529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225535" y="5551136"/>
              <a:ext cx="532785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</a:rPr>
                <a:t> TSA6.1</a:t>
              </a:r>
              <a:endParaRPr lang="en-US" sz="1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256418" y="161925"/>
            <a:ext cx="9000870" cy="809625"/>
          </a:xfrm>
        </p:spPr>
        <p:txBody>
          <a:bodyPr/>
          <a:lstStyle/>
          <a:p>
            <a:pPr latinLnBrk="0"/>
            <a:r>
              <a:rPr lang="en-US" dirty="0" smtClean="0"/>
              <a:t>Identification of strains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4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Institut Pasteur Korea - </a:t>
            </a:r>
            <a:r>
              <a:rPr lang="en-US" altLang="ko-KR" b="1" smtClean="0">
                <a:solidFill>
                  <a:schemeClr val="accent1">
                    <a:lumMod val="50000"/>
                  </a:schemeClr>
                </a:solidFill>
              </a:rPr>
              <a:t>Over 10 Years in Korea Fighting Disease for All Mankind | Confidential</a:t>
            </a:r>
          </a:p>
          <a:p>
            <a:pPr>
              <a:defRPr/>
            </a:pPr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C2264C-651A-48BB-8BF3-2D457F5F9B2C}" type="slidenum">
              <a:rPr lang="en-US" altLang="ko-KR" smtClean="0"/>
              <a:pPr/>
              <a:t>9</a:t>
            </a:fld>
            <a:endParaRPr lang="en-US" altLang="ko-K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6418" y="161925"/>
            <a:ext cx="9000870" cy="809625"/>
          </a:xfrm>
        </p:spPr>
        <p:txBody>
          <a:bodyPr/>
          <a:lstStyle/>
          <a:p>
            <a:pPr latinLnBrk="0"/>
            <a:r>
              <a:rPr lang="en-US" dirty="0" smtClean="0"/>
              <a:t>Identification of strains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115" y="1079613"/>
            <a:ext cx="88211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ym typeface="Wingdings"/>
              </a:rPr>
              <a:t> </a:t>
            </a:r>
            <a:r>
              <a:rPr lang="en-US" altLang="ko-KR" sz="2400" b="1" dirty="0" smtClean="0">
                <a:sym typeface="Wingdings"/>
              </a:rPr>
              <a:t>Potential antibiotic resistant genes in TSA6.1</a:t>
            </a:r>
            <a:endParaRPr lang="en-US" sz="2400" b="1" dirty="0"/>
          </a:p>
          <a:p>
            <a:r>
              <a:rPr lang="en-US" sz="800" b="1" dirty="0"/>
              <a:t> </a:t>
            </a:r>
          </a:p>
          <a:p>
            <a:r>
              <a:rPr lang="en-US" dirty="0" smtClean="0"/>
              <a:t>      : Growth on TSA plates containing Ampicillin </a:t>
            </a:r>
            <a:r>
              <a:rPr lang="en-US" dirty="0"/>
              <a:t>(50 </a:t>
            </a:r>
            <a:r>
              <a:rPr lang="en-US" dirty="0" err="1"/>
              <a:t>ug</a:t>
            </a:r>
            <a:r>
              <a:rPr lang="en-US" dirty="0"/>
              <a:t>/ml) </a:t>
            </a:r>
            <a:r>
              <a:rPr lang="en-US" dirty="0" smtClean="0"/>
              <a:t>or </a:t>
            </a:r>
            <a:r>
              <a:rPr lang="en-US" dirty="0"/>
              <a:t>Chloramphenicol (35 </a:t>
            </a:r>
            <a:r>
              <a:rPr lang="en-US" dirty="0" err="1"/>
              <a:t>ug</a:t>
            </a:r>
            <a:r>
              <a:rPr lang="en-US" dirty="0"/>
              <a:t>/ml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415943"/>
              </p:ext>
            </p:extLst>
          </p:nvPr>
        </p:nvGraphicFramePr>
        <p:xfrm>
          <a:off x="509008" y="2136026"/>
          <a:ext cx="7886700" cy="3492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0276"/>
                <a:gridCol w="2894573"/>
                <a:gridCol w="1723080"/>
                <a:gridCol w="1113298"/>
                <a:gridCol w="485802"/>
                <a:gridCol w="809671"/>
              </a:tblGrid>
              <a:tr h="3037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Genes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BlastP Hit in CARD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Pathogen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Antibiotic Resitance Ontology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BitScore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PercentIdentity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b"/>
                </a:tc>
              </a:tr>
              <a:tr h="15186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TSA6.1_00833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AdeK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Acinetobacter baumannii AYE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159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31.1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</a:tr>
              <a:tr h="15186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TSA6.1_00834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AdeJ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Acinetobacter baumannii SDF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adeG 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734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41.9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</a:tr>
              <a:tr h="15186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TSA6.1_00835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AdeI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Acinetobacter baumannii SDF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154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32.2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</a:tr>
              <a:tr h="15186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TSA6.1__00915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multidrug efflux protein AdeB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Acinetobacter baumannii SDF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622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37.91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</a:tr>
              <a:tr h="15186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TSA6.1__00968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multidrug efflux protein AdeB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Acinetobacter baumannii AB0057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adeB 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870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43.93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</a:tr>
              <a:tr h="30372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TSA6.1__01190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ampC</a:t>
                      </a:r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protein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Salmonella enterica subsp. enterica serovar Enteritidis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280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37.96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</a:tr>
              <a:tr h="15186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TSA6.1__01190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class C extended-spectrum beta-lactamase ADC-18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Aeromonas dhakensis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345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47.13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</a:tr>
              <a:tr h="15186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TSA6.1__01348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putative Outer membrane efflux protein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Acinetobacter baumannii AYE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adeH 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859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92.68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</a:tr>
              <a:tr h="15186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TSA6.1__01349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multidrug efflux protein AdeH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Acinetobacter baumannii SDF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adeG 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2007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97.83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</a:tr>
              <a:tr h="15186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TSA6.1__01350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multidrug ABC transporter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Acinetobacter baumannii SDF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adeF 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750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95.07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</a:tr>
              <a:tr h="15186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TSA6.1__01356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putative multidrug resistance efflux protein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Acinetobacter baumannii AYE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abeS 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206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96.33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</a:tr>
              <a:tr h="15186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TSA6.1__01696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AdeN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Acinetobacter baumannii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adeN 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364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78.8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</a:tr>
              <a:tr h="15186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TSA6.1__02202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beta-lactamase OXA-213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Acinetobacter calcoaceticus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OXA-213 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500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91.19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</a:tr>
              <a:tr h="15186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TSA6.1__02732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penicillin-binding protein 2'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Staphylococcus aureus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150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25.92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</a:tr>
              <a:tr h="15186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TSA6.1__03368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MacA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Neisseria gonorrhoeae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macA 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264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39.34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</a:tr>
              <a:tr h="15186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TSA6.1__03369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MacB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Neisseria gonorrhoeae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macB 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700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52.58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</a:tr>
              <a:tr h="30372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TSA6.1__03386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cfr</a:t>
                      </a:r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* protein </a:t>
                      </a:r>
                      <a:endParaRPr lang="en-US" sz="900" b="1" u="none" strike="noStrike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 fontAlgn="t"/>
                      <a:r>
                        <a:rPr lang="en-US" sz="9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23S </a:t>
                      </a:r>
                      <a:r>
                        <a:rPr lang="en-US" sz="9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rRNA</a:t>
                      </a:r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(adenine(2503)-C(2))-</a:t>
                      </a:r>
                      <a:r>
                        <a:rPr lang="en-US" sz="9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methyltransferase</a:t>
                      </a:r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9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RlmN</a:t>
                      </a:r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)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Staphylococcus sciuri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cfrA 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171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32.87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</a:tr>
              <a:tr h="15186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TSA6.1__03492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multidrug efflux pump AbeM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Acinetobacter baumannii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abeM 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872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97.54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</a:tr>
              <a:tr h="15186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TSA6.1__03729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aminoglycoside resistance protein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Acinetobacter baumannii AYE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150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40.36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4382" y="5821189"/>
            <a:ext cx="5140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McArthur et al. 2013. The Comprehensive Antibiotic Resistance Database. Antimicrobial Agents and Chemotherapy, 57, 3348-3357</a:t>
            </a:r>
            <a:r>
              <a:rPr lang="en-US" sz="1200" i="1" dirty="0" smtClean="0"/>
              <a:t>.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http://</a:t>
            </a:r>
            <a:r>
              <a:rPr lang="en-US" sz="1200" dirty="0" smtClean="0"/>
              <a:t>arpcard.mcmaster.ca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72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4472</TotalTime>
  <Words>897</Words>
  <Application>Microsoft Office PowerPoint</Application>
  <PresentationFormat>On-screen Show (4:3)</PresentationFormat>
  <Paragraphs>271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MS Mincho</vt:lpstr>
      <vt:lpstr>맑은 고딕</vt:lpstr>
      <vt:lpstr>Arial</vt:lpstr>
      <vt:lpstr>Calibri</vt:lpstr>
      <vt:lpstr>Cambria</vt:lpstr>
      <vt:lpstr>Times New Roman</vt:lpstr>
      <vt:lpstr>Wingdings</vt:lpstr>
      <vt:lpstr>Office Theme</vt:lpstr>
      <vt:lpstr>Investigation of  community based microbiome and antibiotic resistance</vt:lpstr>
      <vt:lpstr>Seoul Sampling Day (June 29th)</vt:lpstr>
      <vt:lpstr>Seoul Sampling Day (June 29th)</vt:lpstr>
      <vt:lpstr>Surveillance of antibiotic resistance in community</vt:lpstr>
      <vt:lpstr>The study process</vt:lpstr>
      <vt:lpstr>Analysis of the culturable bacterial community</vt:lpstr>
      <vt:lpstr>Analysis of the culturable bacterial community</vt:lpstr>
      <vt:lpstr>Identification of strains</vt:lpstr>
      <vt:lpstr>Identification of strains</vt:lpstr>
      <vt:lpstr>Identification of strains</vt:lpstr>
      <vt:lpstr>Identification of strains</vt:lpstr>
      <vt:lpstr>Summary of the pilot study</vt:lpstr>
      <vt:lpstr>Acknowledgements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Dohee Kim</dc:creator>
  <cp:lastModifiedBy>Soojin Jang</cp:lastModifiedBy>
  <cp:revision>208</cp:revision>
  <cp:lastPrinted>2015-12-07T00:24:51Z</cp:lastPrinted>
  <dcterms:created xsi:type="dcterms:W3CDTF">2015-07-09T03:41:02Z</dcterms:created>
  <dcterms:modified xsi:type="dcterms:W3CDTF">2016-06-30T03:35:06Z</dcterms:modified>
</cp:coreProperties>
</file>