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57" r:id="rId3"/>
    <p:sldId id="258" r:id="rId4"/>
    <p:sldId id="266" r:id="rId5"/>
    <p:sldId id="263" r:id="rId6"/>
    <p:sldId id="261" r:id="rId7"/>
    <p:sldId id="259" r:id="rId8"/>
    <p:sldId id="260" r:id="rId9"/>
    <p:sldId id="262"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7" d="100"/>
          <a:sy n="57" d="100"/>
        </p:scale>
        <p:origin x="1776"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BE567-46FD-D64B-9280-7E574330DA14}" type="datetimeFigureOut">
              <a:rPr lang="en-US" smtClean="0"/>
              <a:t>30-Jun-16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136B3-6646-044B-8966-3935FD5DE2F3}" type="slidenum">
              <a:rPr lang="en-US" smtClean="0"/>
              <a:t>‹#›</a:t>
            </a:fld>
            <a:endParaRPr lang="en-US"/>
          </a:p>
        </p:txBody>
      </p:sp>
    </p:spTree>
    <p:extLst>
      <p:ext uri="{BB962C8B-B14F-4D97-AF65-F5344CB8AC3E}">
        <p14:creationId xmlns:p14="http://schemas.microsoft.com/office/powerpoint/2010/main" val="1754509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an old picture of our down town campus, taken following the time it was </a:t>
            </a:r>
            <a:r>
              <a:rPr lang="en-US" dirty="0" smtClean="0"/>
              <a:t>founded in 1919,</a:t>
            </a:r>
            <a:r>
              <a:rPr lang="en-US" baseline="0" dirty="0" smtClean="0"/>
              <a:t> one year after the end of the 1</a:t>
            </a:r>
            <a:r>
              <a:rPr lang="en-US" baseline="30000" dirty="0" smtClean="0"/>
              <a:t>st</a:t>
            </a:r>
            <a:r>
              <a:rPr lang="en-US" baseline="0" dirty="0" smtClean="0"/>
              <a:t> world war, it’s the second oldest university in Egypt. The downtown campus (shown here), is right on </a:t>
            </a:r>
            <a:r>
              <a:rPr lang="en-US" baseline="0" dirty="0" err="1" smtClean="0"/>
              <a:t>Tahrir</a:t>
            </a:r>
            <a:r>
              <a:rPr lang="en-US" baseline="0" dirty="0" smtClean="0"/>
              <a:t> square, where the revolution started. Now, the university has two campuses, the old downtown campus, and the New Cairo (which is where we are now located) and was founded in the fall of 2007.</a:t>
            </a:r>
            <a:endParaRPr lang="en-US" dirty="0" smtClean="0"/>
          </a:p>
          <a:p>
            <a:endParaRPr lang="en-US" dirty="0"/>
          </a:p>
        </p:txBody>
      </p:sp>
      <p:sp>
        <p:nvSpPr>
          <p:cNvPr id="4" name="Slide Number Placeholder 3"/>
          <p:cNvSpPr>
            <a:spLocks noGrp="1"/>
          </p:cNvSpPr>
          <p:nvPr>
            <p:ph type="sldNum" sz="quarter" idx="10"/>
          </p:nvPr>
        </p:nvSpPr>
        <p:spPr/>
        <p:txBody>
          <a:bodyPr/>
          <a:lstStyle/>
          <a:p>
            <a:fld id="{06B64256-CC80-394E-AD4A-40153D9AAFE0}" type="slidenum">
              <a:rPr lang="en-US" smtClean="0"/>
              <a:t>2</a:t>
            </a:fld>
            <a:endParaRPr lang="en-US"/>
          </a:p>
        </p:txBody>
      </p:sp>
    </p:spTree>
    <p:extLst>
      <p:ext uri="{BB962C8B-B14F-4D97-AF65-F5344CB8AC3E}">
        <p14:creationId xmlns:p14="http://schemas.microsoft.com/office/powerpoint/2010/main" val="259536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00"/>
                </a:solidFill>
                <a:ea typeface="Times New Roman" pitchFamily="-112" charset="0"/>
                <a:cs typeface="Times New Roman" pitchFamily="-112" charset="0"/>
              </a:rPr>
              <a:t>The</a:t>
            </a:r>
            <a:r>
              <a:rPr lang="en-US" b="1" baseline="0" dirty="0" smtClean="0">
                <a:solidFill>
                  <a:srgbClr val="000000"/>
                </a:solidFill>
                <a:ea typeface="Times New Roman" pitchFamily="-112" charset="0"/>
                <a:cs typeface="Times New Roman" pitchFamily="-112" charset="0"/>
              </a:rPr>
              <a:t> Red Sea borders several countries, predominantly……</a:t>
            </a:r>
            <a:r>
              <a:rPr lang="en-US" baseline="0" dirty="0" smtClean="0">
                <a:solidFill>
                  <a:srgbClr val="000000"/>
                </a:solidFill>
              </a:rPr>
              <a:t> This slide shows our initial sampling plan, in Rd (with dots were the different sampling points we planned to sample). However, </a:t>
            </a:r>
            <a:r>
              <a:rPr lang="en-US" b="0" baseline="0" dirty="0" smtClean="0">
                <a:solidFill>
                  <a:srgbClr val="000000"/>
                </a:solidFill>
                <a:ea typeface="+mn-ea"/>
                <a:cs typeface="+mn-cs"/>
              </a:rPr>
              <a:t>w</a:t>
            </a:r>
            <a:r>
              <a:rPr lang="en-US" dirty="0" smtClean="0">
                <a:solidFill>
                  <a:srgbClr val="000000"/>
                </a:solidFill>
              </a:rPr>
              <a:t>e were faced with several limitations</a:t>
            </a:r>
            <a:r>
              <a:rPr lang="en-US" baseline="0" dirty="0" smtClean="0">
                <a:solidFill>
                  <a:srgbClr val="000000"/>
                </a:solidFill>
              </a:rPr>
              <a:t> in this study, the main challenge was obtaining permits for sampling including Egypt (where I am working) where we are unable to obtain permits for sampling. other countries allowed us to collect samples from some interesting sites. For some of you who are interested in coral reefs, the Red Sea have a diverse coral reef population, and studying</a:t>
            </a:r>
            <a:r>
              <a:rPr lang="en-US" dirty="0" smtClean="0">
                <a:solidFill>
                  <a:srgbClr val="000000"/>
                </a:solidFill>
              </a:rPr>
              <a:t> Coral reef and the deeply buried sediments would be interesting. Other interesting sites </a:t>
            </a:r>
            <a:r>
              <a:rPr lang="en-US" baseline="0" dirty="0" smtClean="0">
                <a:solidFill>
                  <a:srgbClr val="000000"/>
                </a:solidFill>
              </a:rPr>
              <a:t>include </a:t>
            </a:r>
            <a:r>
              <a:rPr lang="en-US" dirty="0" smtClean="0">
                <a:solidFill>
                  <a:srgbClr val="000000"/>
                </a:solidFill>
              </a:rPr>
              <a:t>Brine pools, cold seeps</a:t>
            </a:r>
            <a:r>
              <a:rPr lang="en-US" baseline="0" dirty="0" smtClean="0">
                <a:solidFill>
                  <a:srgbClr val="000000"/>
                </a:solidFill>
              </a:rPr>
              <a:t> and </a:t>
            </a:r>
            <a:r>
              <a:rPr lang="en-US" dirty="0" smtClean="0">
                <a:solidFill>
                  <a:srgbClr val="000000"/>
                </a:solidFill>
              </a:rPr>
              <a:t>Hydrothermal vents, which we had an opportunity to sample.</a:t>
            </a:r>
            <a:r>
              <a:rPr lang="en-US" baseline="0" dirty="0" smtClean="0">
                <a:solidFill>
                  <a:srgbClr val="000000"/>
                </a:solidFill>
              </a:rPr>
              <a:t> </a:t>
            </a:r>
            <a:r>
              <a:rPr lang="en-US" dirty="0" smtClean="0">
                <a:solidFill>
                  <a:srgbClr val="000000"/>
                </a:solidFill>
              </a:rPr>
              <a:t>However, the sites we</a:t>
            </a:r>
            <a:r>
              <a:rPr lang="en-US" baseline="0" dirty="0" smtClean="0">
                <a:solidFill>
                  <a:srgbClr val="000000"/>
                </a:solidFill>
              </a:rPr>
              <a:t> are interested in, in the Red Sea are the brine pools, which I will talk about in a few slides.</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8309ACA-81FF-B04E-A487-76567A1018EC}"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first started in a region in the Red Sea between KSA</a:t>
            </a:r>
            <a:r>
              <a:rPr lang="en-US" sz="1200" baseline="0" dirty="0" smtClean="0"/>
              <a:t> and Sudan known as the Atlantis II area. This area has two major brine pools shown here: ATII and DD</a:t>
            </a:r>
            <a:endParaRPr lang="en-US" sz="1200" dirty="0"/>
          </a:p>
        </p:txBody>
      </p:sp>
      <p:sp>
        <p:nvSpPr>
          <p:cNvPr id="4" name="Slide Number Placeholder 3"/>
          <p:cNvSpPr>
            <a:spLocks noGrp="1"/>
          </p:cNvSpPr>
          <p:nvPr>
            <p:ph type="sldNum" sz="quarter" idx="10"/>
          </p:nvPr>
        </p:nvSpPr>
        <p:spPr/>
        <p:txBody>
          <a:bodyPr/>
          <a:lstStyle/>
          <a:p>
            <a:fld id="{06B64256-CC80-394E-AD4A-40153D9AAFE0}" type="slidenum">
              <a:rPr lang="en-US" smtClean="0"/>
              <a:t>7</a:t>
            </a:fld>
            <a:endParaRPr lang="en-US"/>
          </a:p>
        </p:txBody>
      </p:sp>
    </p:spTree>
    <p:extLst>
      <p:ext uri="{BB962C8B-B14F-4D97-AF65-F5344CB8AC3E}">
        <p14:creationId xmlns:p14="http://schemas.microsoft.com/office/powerpoint/2010/main" val="36215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66EE41-33A9-B844-8685-D21B78B09329}" type="slidenum">
              <a:rPr lang="en-US" smtClean="0">
                <a:latin typeface="Times" pitchFamily="-112" charset="0"/>
              </a:rPr>
              <a:pPr/>
              <a:t>8</a:t>
            </a:fld>
            <a:endParaRPr lang="en-US" smtClean="0">
              <a:latin typeface="Times" pitchFamily="-112"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dirty="0" smtClean="0">
                <a:solidFill>
                  <a:schemeClr val="tx1"/>
                </a:solidFill>
                <a:latin typeface="+mn-lt"/>
                <a:ea typeface="Arial Narrow" pitchFamily="-112" charset="0"/>
                <a:cs typeface="Arial Narrow" pitchFamily="-112" charset="0"/>
              </a:rPr>
              <a:t>The Atlantis II brine</a:t>
            </a:r>
            <a:r>
              <a:rPr lang="en-US" sz="1200" b="0" baseline="0" dirty="0" smtClean="0">
                <a:solidFill>
                  <a:schemeClr val="tx1"/>
                </a:solidFill>
                <a:latin typeface="+mn-lt"/>
                <a:ea typeface="Arial Narrow" pitchFamily="-112" charset="0"/>
                <a:cs typeface="Arial Narrow" pitchFamily="-112" charset="0"/>
              </a:rPr>
              <a:t> pool has multiple harsh environments: it is hot </a:t>
            </a:r>
            <a:r>
              <a:rPr lang="en-US" sz="1200" dirty="0" smtClean="0">
                <a:solidFill>
                  <a:schemeClr val="tx1"/>
                </a:solidFill>
                <a:latin typeface="+mn-lt"/>
              </a:rPr>
              <a:t>up</a:t>
            </a:r>
            <a:r>
              <a:rPr lang="en-US" sz="1200" baseline="0" dirty="0" smtClean="0">
                <a:solidFill>
                  <a:schemeClr val="tx1"/>
                </a:solidFill>
                <a:latin typeface="+mn-lt"/>
              </a:rPr>
              <a:t> to </a:t>
            </a:r>
            <a:r>
              <a:rPr lang="en-US" sz="1200" dirty="0" smtClean="0">
                <a:solidFill>
                  <a:schemeClr val="tx1"/>
                </a:solidFill>
                <a:latin typeface="+mn-lt"/>
              </a:rPr>
              <a:t>70 </a:t>
            </a:r>
            <a:r>
              <a:rPr lang="en-US" sz="1200" baseline="30000" dirty="0" err="1" smtClean="0">
                <a:solidFill>
                  <a:schemeClr val="tx1"/>
                </a:solidFill>
                <a:latin typeface="+mn-lt"/>
              </a:rPr>
              <a:t>o</a:t>
            </a:r>
            <a:r>
              <a:rPr lang="en-US" sz="1200" dirty="0" err="1" smtClean="0">
                <a:solidFill>
                  <a:schemeClr val="tx1"/>
                </a:solidFill>
                <a:latin typeface="+mn-lt"/>
              </a:rPr>
              <a:t>C</a:t>
            </a:r>
            <a:r>
              <a:rPr lang="en-US" sz="1200" dirty="0" smtClean="0">
                <a:solidFill>
                  <a:schemeClr val="tx1"/>
                </a:solidFill>
                <a:latin typeface="+mn-lt"/>
              </a:rPr>
              <a:t>,</a:t>
            </a:r>
            <a:r>
              <a:rPr lang="en-US" sz="1200" baseline="0" dirty="0" smtClean="0">
                <a:solidFill>
                  <a:schemeClr val="tx1"/>
                </a:solidFill>
                <a:latin typeface="+mn-lt"/>
              </a:rPr>
              <a:t> </a:t>
            </a:r>
            <a:r>
              <a:rPr lang="en-US" sz="1200" dirty="0" smtClean="0">
                <a:solidFill>
                  <a:schemeClr val="tx1"/>
                </a:solidFill>
                <a:latin typeface="+mn-lt"/>
              </a:rPr>
              <a:t>Saturated salt (250PSU),</a:t>
            </a:r>
            <a:r>
              <a:rPr lang="en-US" sz="1200" baseline="0" dirty="0" smtClean="0">
                <a:solidFill>
                  <a:schemeClr val="tx1"/>
                </a:solidFill>
                <a:latin typeface="+mn-lt"/>
              </a:rPr>
              <a:t> very h</a:t>
            </a:r>
            <a:r>
              <a:rPr lang="en-US" sz="1200" dirty="0" smtClean="0">
                <a:solidFill>
                  <a:schemeClr val="tx1"/>
                </a:solidFill>
                <a:latin typeface="+mn-lt"/>
              </a:rPr>
              <a:t>igh concentration of heavy metals</a:t>
            </a:r>
            <a:r>
              <a:rPr lang="en-US" sz="1200" baseline="0" dirty="0" smtClean="0">
                <a:solidFill>
                  <a:schemeClr val="tx1"/>
                </a:solidFill>
                <a:latin typeface="+mn-lt"/>
              </a:rPr>
              <a:t>. It is also an </a:t>
            </a:r>
            <a:r>
              <a:rPr lang="en-US" sz="1200" dirty="0" smtClean="0">
                <a:solidFill>
                  <a:schemeClr val="tx1"/>
                </a:solidFill>
                <a:latin typeface="+mn-lt"/>
              </a:rPr>
              <a:t>Anoxic environment ,and is relatively deep not as deep as the Med brine pools but is at a depth of 2200 meters below the sea surface. This shows 3 pools: ATII, DD and CD. Each one of these pools has different</a:t>
            </a:r>
            <a:r>
              <a:rPr lang="en-US" sz="1200" baseline="0" dirty="0" smtClean="0">
                <a:solidFill>
                  <a:schemeClr val="tx1"/>
                </a:solidFill>
                <a:latin typeface="+mn-lt"/>
              </a:rPr>
              <a:t> parameters.</a:t>
            </a:r>
            <a:endParaRPr lang="en-US" sz="1200" dirty="0" smtClean="0">
              <a:solidFill>
                <a:schemeClr val="tx1"/>
              </a:solidFill>
              <a:latin typeface="+mn-lt"/>
            </a:endParaRPr>
          </a:p>
          <a:p>
            <a:r>
              <a:rPr lang="en-US" sz="1200" dirty="0" smtClean="0">
                <a:solidFill>
                  <a:schemeClr val="tx1"/>
                </a:solidFill>
                <a:latin typeface="+mn-lt"/>
              </a:rPr>
              <a:t> </a:t>
            </a:r>
          </a:p>
          <a:p>
            <a:endParaRPr lang="en-US" sz="1200" dirty="0" smtClean="0">
              <a:solidFill>
                <a:schemeClr val="tx1"/>
              </a:solidFill>
              <a:latin typeface="+mn-lt"/>
              <a:ea typeface="Arial Narrow" pitchFamily="-112" charset="0"/>
              <a:cs typeface="Arial Narrow" pitchFamily="-112" charset="0"/>
            </a:endParaRPr>
          </a:p>
          <a:p>
            <a:pPr eaLnBrk="1" hangingPunct="1">
              <a:spcBef>
                <a:spcPct val="0"/>
              </a:spcBef>
            </a:pPr>
            <a:endParaRPr lang="en-US" sz="1200" dirty="0" smtClean="0">
              <a:solidFill>
                <a:schemeClr val="tx1"/>
              </a:solidFill>
              <a:latin typeface="+mn-lt"/>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000000"/>
              </a:solidFill>
            </a:endParaRPr>
          </a:p>
        </p:txBody>
      </p:sp>
      <p:sp>
        <p:nvSpPr>
          <p:cNvPr id="4" name="Slide Number Placeholder 3"/>
          <p:cNvSpPr>
            <a:spLocks noGrp="1"/>
          </p:cNvSpPr>
          <p:nvPr>
            <p:ph type="sldNum" sz="quarter" idx="10"/>
          </p:nvPr>
        </p:nvSpPr>
        <p:spPr/>
        <p:txBody>
          <a:bodyPr/>
          <a:lstStyle/>
          <a:p>
            <a:fld id="{06B64256-CC80-394E-AD4A-40153D9AAFE0}" type="slidenum">
              <a:rPr lang="en-US" smtClean="0"/>
              <a:t>9</a:t>
            </a:fld>
            <a:endParaRPr lang="en-US" dirty="0"/>
          </a:p>
        </p:txBody>
      </p:sp>
    </p:spTree>
    <p:extLst>
      <p:ext uri="{BB962C8B-B14F-4D97-AF65-F5344CB8AC3E}">
        <p14:creationId xmlns:p14="http://schemas.microsoft.com/office/powerpoint/2010/main" val="124831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5B88509-5F5C-B743-9A86-9CB93250D600}"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2B419E-C168-BA4C-A2BE-76D39737A29D}" type="datetimeFigureOut">
              <a:rPr lang="en-US" smtClean="0"/>
              <a:t>30-Jun-16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335519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B419E-C168-BA4C-A2BE-76D39737A29D}" type="datetimeFigureOut">
              <a:rPr lang="en-US" smtClean="0"/>
              <a:t>30-Jun-16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247191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B419E-C168-BA4C-A2BE-76D39737A29D}" type="datetimeFigureOut">
              <a:rPr lang="en-US" smtClean="0"/>
              <a:t>30-Jun-16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19326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B419E-C168-BA4C-A2BE-76D39737A29D}" type="datetimeFigureOut">
              <a:rPr lang="en-US" smtClean="0"/>
              <a:t>30-Jun-16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349564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B419E-C168-BA4C-A2BE-76D39737A29D}" type="datetimeFigureOut">
              <a:rPr lang="en-US" smtClean="0"/>
              <a:t>30-Jun-16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401728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2B419E-C168-BA4C-A2BE-76D39737A29D}" type="datetimeFigureOut">
              <a:rPr lang="en-US" smtClean="0"/>
              <a:t>30-Jun-16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304517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2B419E-C168-BA4C-A2BE-76D39737A29D}" type="datetimeFigureOut">
              <a:rPr lang="en-US" smtClean="0"/>
              <a:t>30-Jun-16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7643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2B419E-C168-BA4C-A2BE-76D39737A29D}" type="datetimeFigureOut">
              <a:rPr lang="en-US" smtClean="0"/>
              <a:t>30-Jun-16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73924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B419E-C168-BA4C-A2BE-76D39737A29D}" type="datetimeFigureOut">
              <a:rPr lang="en-US" smtClean="0"/>
              <a:t>30-Jun-16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98203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B419E-C168-BA4C-A2BE-76D39737A29D}" type="datetimeFigureOut">
              <a:rPr lang="en-US" smtClean="0"/>
              <a:t>30-Jun-16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233644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B419E-C168-BA4C-A2BE-76D39737A29D}" type="datetimeFigureOut">
              <a:rPr lang="en-US" smtClean="0"/>
              <a:t>30-Jun-16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3B1CB-0A53-524B-A9A2-D9F807CF275F}" type="slidenum">
              <a:rPr lang="en-US" smtClean="0"/>
              <a:t>‹#›</a:t>
            </a:fld>
            <a:endParaRPr lang="en-US"/>
          </a:p>
        </p:txBody>
      </p:sp>
    </p:spTree>
    <p:extLst>
      <p:ext uri="{BB962C8B-B14F-4D97-AF65-F5344CB8AC3E}">
        <p14:creationId xmlns:p14="http://schemas.microsoft.com/office/powerpoint/2010/main" val="93345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B419E-C168-BA4C-A2BE-76D39737A29D}" type="datetimeFigureOut">
              <a:rPr lang="en-US" smtClean="0"/>
              <a:t>30-Jun-16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3B1CB-0A53-524B-A9A2-D9F807CF275F}" type="slidenum">
              <a:rPr lang="en-US" smtClean="0"/>
              <a:t>‹#›</a:t>
            </a:fld>
            <a:endParaRPr lang="en-US"/>
          </a:p>
        </p:txBody>
      </p:sp>
    </p:spTree>
    <p:extLst>
      <p:ext uri="{BB962C8B-B14F-4D97-AF65-F5344CB8AC3E}">
        <p14:creationId xmlns:p14="http://schemas.microsoft.com/office/powerpoint/2010/main" val="192579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Egyptian Subway Plan and Red Sea </a:t>
            </a:r>
            <a:r>
              <a:rPr lang="en-US" dirty="0" err="1" smtClean="0"/>
              <a:t>Metagenomic</a:t>
            </a:r>
            <a:r>
              <a:rPr lang="en-US" dirty="0" smtClean="0"/>
              <a:t> projects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Amged </a:t>
            </a:r>
            <a:r>
              <a:rPr lang="en-US" dirty="0" err="1" smtClean="0"/>
              <a:t>Ouf</a:t>
            </a:r>
            <a:endParaRPr lang="en-US" dirty="0" smtClean="0"/>
          </a:p>
          <a:p>
            <a:r>
              <a:rPr lang="en-US" dirty="0" smtClean="0"/>
              <a:t>Genomics Specialist.</a:t>
            </a:r>
          </a:p>
          <a:p>
            <a:r>
              <a:rPr lang="en-US" dirty="0" smtClean="0"/>
              <a:t>Member of Dr. Rania Siam Research group </a:t>
            </a:r>
          </a:p>
          <a:p>
            <a:r>
              <a:rPr lang="en-US" dirty="0" smtClean="0"/>
              <a:t>The American University in Cairo, Egypt.</a:t>
            </a:r>
            <a:endParaRPr lang="en-US" dirty="0"/>
          </a:p>
        </p:txBody>
      </p:sp>
    </p:spTree>
    <p:extLst>
      <p:ext uri="{BB962C8B-B14F-4D97-AF65-F5344CB8AC3E}">
        <p14:creationId xmlns:p14="http://schemas.microsoft.com/office/powerpoint/2010/main" val="73493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Box 4"/>
          <p:cNvSpPr txBox="1">
            <a:spLocks noChangeArrowheads="1"/>
          </p:cNvSpPr>
          <p:nvPr/>
        </p:nvSpPr>
        <p:spPr bwMode="auto">
          <a:xfrm>
            <a:off x="7462838" y="6553200"/>
            <a:ext cx="14525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00" i="1">
                <a:solidFill>
                  <a:srgbClr val="FFFFFF"/>
                </a:solidFill>
                <a:latin typeface="Helvetica" charset="0"/>
                <a:cs typeface="Helvetica" charset="0"/>
              </a:rPr>
              <a:t>Courtesy of M. Ghazy </a:t>
            </a:r>
          </a:p>
        </p:txBody>
      </p:sp>
      <p:sp>
        <p:nvSpPr>
          <p:cNvPr id="4" name="Content Placeholder 2"/>
          <p:cNvSpPr txBox="1">
            <a:spLocks/>
          </p:cNvSpPr>
          <p:nvPr/>
        </p:nvSpPr>
        <p:spPr bwMode="auto">
          <a:xfrm>
            <a:off x="275492" y="1174576"/>
            <a:ext cx="7979906" cy="4525962"/>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solidFill>
                  <a:srgbClr val="000000"/>
                </a:solidFill>
              </a:rPr>
              <a:t>Rania Siam-Principal Investigator</a:t>
            </a:r>
          </a:p>
          <a:p>
            <a:endParaRPr lang="en-US" sz="1400" b="1" dirty="0" smtClean="0">
              <a:solidFill>
                <a:srgbClr val="000000"/>
              </a:solidFill>
            </a:endParaRPr>
          </a:p>
          <a:p>
            <a:r>
              <a:rPr lang="en-US" sz="1400" b="1" dirty="0" smtClean="0">
                <a:solidFill>
                  <a:srgbClr val="000000"/>
                </a:solidFill>
              </a:rPr>
              <a:t>AMGED OUF-</a:t>
            </a:r>
            <a:r>
              <a:rPr lang="en-US" sz="1400" dirty="0">
                <a:solidFill>
                  <a:srgbClr val="000000"/>
                </a:solidFill>
              </a:rPr>
              <a:t>Genomic </a:t>
            </a:r>
            <a:r>
              <a:rPr lang="en-US" sz="1400" dirty="0" smtClean="0">
                <a:solidFill>
                  <a:srgbClr val="000000"/>
                </a:solidFill>
              </a:rPr>
              <a:t>Specialist</a:t>
            </a:r>
          </a:p>
          <a:p>
            <a:pPr marL="0" indent="0">
              <a:buNone/>
            </a:pPr>
            <a:endParaRPr lang="en-US" sz="1400" b="1" dirty="0" smtClean="0">
              <a:solidFill>
                <a:srgbClr val="000000"/>
              </a:solidFill>
            </a:endParaRPr>
          </a:p>
          <a:p>
            <a:r>
              <a:rPr lang="en-US" sz="1400" b="1" dirty="0" err="1" smtClean="0">
                <a:solidFill>
                  <a:srgbClr val="FF0000"/>
                </a:solidFill>
              </a:rPr>
              <a:t>Noha</a:t>
            </a:r>
            <a:r>
              <a:rPr lang="en-US" sz="1400" b="1" dirty="0" smtClean="0">
                <a:solidFill>
                  <a:srgbClr val="FF0000"/>
                </a:solidFill>
              </a:rPr>
              <a:t> </a:t>
            </a:r>
            <a:r>
              <a:rPr lang="en-US" sz="1400" b="1" dirty="0" err="1" smtClean="0">
                <a:solidFill>
                  <a:srgbClr val="FF0000"/>
                </a:solidFill>
              </a:rPr>
              <a:t>Attalah</a:t>
            </a:r>
            <a:r>
              <a:rPr lang="en-US" sz="1400" b="1" dirty="0" err="1" smtClean="0">
                <a:solidFill>
                  <a:srgbClr val="000000"/>
                </a:solidFill>
              </a:rPr>
              <a:t>-Thermophilic</a:t>
            </a:r>
            <a:r>
              <a:rPr lang="en-US" sz="1400" b="1" dirty="0" smtClean="0">
                <a:solidFill>
                  <a:srgbClr val="000000"/>
                </a:solidFill>
              </a:rPr>
              <a:t> Ligase from </a:t>
            </a:r>
            <a:r>
              <a:rPr lang="en-US" sz="1400" b="1" dirty="0">
                <a:solidFill>
                  <a:srgbClr val="000000"/>
                </a:solidFill>
              </a:rPr>
              <a:t>LCL ATII Red Sea </a:t>
            </a:r>
            <a:r>
              <a:rPr lang="en-US" sz="1400" b="1" dirty="0" smtClean="0">
                <a:solidFill>
                  <a:srgbClr val="000000"/>
                </a:solidFill>
              </a:rPr>
              <a:t>Pools</a:t>
            </a:r>
          </a:p>
          <a:p>
            <a:r>
              <a:rPr lang="en-US" sz="1400" b="1" dirty="0" smtClean="0">
                <a:solidFill>
                  <a:srgbClr val="FF0000"/>
                </a:solidFill>
              </a:rPr>
              <a:t>Ali El </a:t>
            </a:r>
            <a:r>
              <a:rPr lang="en-US" sz="1400" b="1" dirty="0" err="1" smtClean="0">
                <a:solidFill>
                  <a:srgbClr val="FF0000"/>
                </a:solidFill>
              </a:rPr>
              <a:t>Behery</a:t>
            </a:r>
            <a:r>
              <a:rPr lang="en-US" sz="1400" b="1" dirty="0" smtClean="0">
                <a:solidFill>
                  <a:srgbClr val="000000"/>
                </a:solidFill>
              </a:rPr>
              <a:t>-Antimicrobial and antimicrobial resistance </a:t>
            </a:r>
          </a:p>
          <a:p>
            <a:pPr marL="0" indent="0">
              <a:buNone/>
            </a:pPr>
            <a:r>
              <a:rPr lang="en-US" sz="1400" b="1" dirty="0" smtClean="0">
                <a:solidFill>
                  <a:srgbClr val="000000"/>
                </a:solidFill>
              </a:rPr>
              <a:t>(Professor </a:t>
            </a:r>
            <a:r>
              <a:rPr lang="en-US" sz="1400" b="1" dirty="0" err="1" smtClean="0">
                <a:solidFill>
                  <a:srgbClr val="000000"/>
                </a:solidFill>
              </a:rPr>
              <a:t>Ramy</a:t>
            </a:r>
            <a:r>
              <a:rPr lang="en-US" sz="1400" b="1" dirty="0" smtClean="0">
                <a:solidFill>
                  <a:srgbClr val="000000"/>
                </a:solidFill>
              </a:rPr>
              <a:t> Aziz</a:t>
            </a:r>
            <a:r>
              <a:rPr lang="en-US" sz="1400" b="1" dirty="0">
                <a:solidFill>
                  <a:srgbClr val="000000"/>
                </a:solidFill>
              </a:rPr>
              <a:t>)</a:t>
            </a:r>
            <a:endParaRPr lang="en-US" sz="1400" b="1" dirty="0" smtClean="0">
              <a:solidFill>
                <a:srgbClr val="000000"/>
              </a:solidFill>
            </a:endParaRPr>
          </a:p>
          <a:p>
            <a:r>
              <a:rPr lang="en-US" sz="1400" b="1" dirty="0" smtClean="0">
                <a:solidFill>
                  <a:srgbClr val="FF0000"/>
                </a:solidFill>
              </a:rPr>
              <a:t>Sherry </a:t>
            </a:r>
            <a:r>
              <a:rPr lang="en-US" sz="1400" b="1" dirty="0" err="1" smtClean="0">
                <a:solidFill>
                  <a:srgbClr val="FF0000"/>
                </a:solidFill>
              </a:rPr>
              <a:t>Kamel</a:t>
            </a:r>
            <a:r>
              <a:rPr lang="en-US" sz="1400" b="1" dirty="0" smtClean="0">
                <a:solidFill>
                  <a:srgbClr val="000000"/>
                </a:solidFill>
              </a:rPr>
              <a:t>-</a:t>
            </a:r>
            <a:r>
              <a:rPr lang="en-US" sz="1400" dirty="0"/>
              <a:t>sediments only viruses in Red Sea brine pools</a:t>
            </a:r>
            <a:r>
              <a:rPr lang="en-US" sz="1400" dirty="0" smtClean="0"/>
              <a:t>.</a:t>
            </a:r>
          </a:p>
          <a:p>
            <a:r>
              <a:rPr lang="en-US" sz="1400" b="1" dirty="0" err="1">
                <a:solidFill>
                  <a:srgbClr val="FF0000"/>
                </a:solidFill>
              </a:rPr>
              <a:t>Ghada</a:t>
            </a:r>
            <a:r>
              <a:rPr lang="en-US" sz="1400" b="1" dirty="0">
                <a:solidFill>
                  <a:srgbClr val="FF0000"/>
                </a:solidFill>
              </a:rPr>
              <a:t> </a:t>
            </a:r>
            <a:r>
              <a:rPr lang="en-US" sz="1400" b="1" dirty="0" err="1">
                <a:solidFill>
                  <a:srgbClr val="FF0000"/>
                </a:solidFill>
              </a:rPr>
              <a:t>Moustafa</a:t>
            </a:r>
            <a:r>
              <a:rPr lang="en-US" sz="1400" b="1" dirty="0">
                <a:solidFill>
                  <a:srgbClr val="000000"/>
                </a:solidFill>
              </a:rPr>
              <a:t>-Microbial Communities in Sediments</a:t>
            </a:r>
          </a:p>
          <a:p>
            <a:r>
              <a:rPr lang="en-US" sz="1400" b="1" dirty="0">
                <a:solidFill>
                  <a:srgbClr val="FF0000"/>
                </a:solidFill>
              </a:rPr>
              <a:t>Sarah </a:t>
            </a:r>
            <a:r>
              <a:rPr lang="en-US" sz="1400" b="1" dirty="0" err="1">
                <a:solidFill>
                  <a:srgbClr val="FF0000"/>
                </a:solidFill>
              </a:rPr>
              <a:t>Sonbol</a:t>
            </a:r>
            <a:r>
              <a:rPr lang="en-US" sz="1400" b="1" dirty="0" err="1">
                <a:solidFill>
                  <a:srgbClr val="000000"/>
                </a:solidFill>
              </a:rPr>
              <a:t>-Integrons</a:t>
            </a:r>
            <a:r>
              <a:rPr lang="en-US" sz="1400" b="1" dirty="0">
                <a:solidFill>
                  <a:srgbClr val="000000"/>
                </a:solidFill>
              </a:rPr>
              <a:t> in Extreme </a:t>
            </a:r>
            <a:r>
              <a:rPr lang="en-US" sz="1400" b="1" dirty="0" smtClean="0">
                <a:solidFill>
                  <a:srgbClr val="000000"/>
                </a:solidFill>
              </a:rPr>
              <a:t>Environments</a:t>
            </a:r>
            <a:endParaRPr lang="en-US" sz="1400" dirty="0" smtClean="0"/>
          </a:p>
          <a:p>
            <a:r>
              <a:rPr lang="en-US" sz="1400" b="1" dirty="0" err="1">
                <a:solidFill>
                  <a:srgbClr val="FF0000"/>
                </a:solidFill>
              </a:rPr>
              <a:t>Laila</a:t>
            </a:r>
            <a:r>
              <a:rPr lang="en-US" sz="1400" b="1" dirty="0">
                <a:solidFill>
                  <a:srgbClr val="FF0000"/>
                </a:solidFill>
              </a:rPr>
              <a:t> </a:t>
            </a:r>
            <a:r>
              <a:rPr lang="en-US" sz="1400" b="1" dirty="0" err="1">
                <a:solidFill>
                  <a:srgbClr val="FF0000"/>
                </a:solidFill>
              </a:rPr>
              <a:t>Ziko</a:t>
            </a:r>
            <a:r>
              <a:rPr lang="en-US" sz="1400" b="1" dirty="0"/>
              <a:t>-</a:t>
            </a:r>
            <a:r>
              <a:rPr lang="en-US" sz="1400" dirty="0"/>
              <a:t>Anticancer </a:t>
            </a:r>
            <a:r>
              <a:rPr lang="en-US" sz="1400" dirty="0" err="1"/>
              <a:t>Polyketide</a:t>
            </a:r>
            <a:r>
              <a:rPr lang="en-US" sz="1400" dirty="0"/>
              <a:t> Synthases and Non-Ribosomal Peptide Synthases </a:t>
            </a:r>
          </a:p>
          <a:p>
            <a:pPr marL="0" indent="0">
              <a:buNone/>
            </a:pPr>
            <a:r>
              <a:rPr lang="en-US" sz="1400" dirty="0"/>
              <a:t>from the Red Sea Brine Pools.</a:t>
            </a:r>
            <a:endParaRPr lang="en-US" sz="1400" b="1" dirty="0">
              <a:solidFill>
                <a:srgbClr val="000000"/>
              </a:solidFill>
            </a:endParaRPr>
          </a:p>
          <a:p>
            <a:endParaRPr lang="en-US" sz="1400" dirty="0"/>
          </a:p>
          <a:p>
            <a:pPr marL="0" indent="0">
              <a:buNone/>
            </a:pPr>
            <a:r>
              <a:rPr lang="en-US" sz="1400" dirty="0"/>
              <a:t> </a:t>
            </a:r>
          </a:p>
          <a:p>
            <a:pPr marL="0" indent="0">
              <a:buNone/>
            </a:pPr>
            <a:endParaRPr lang="en-US" sz="1400" dirty="0">
              <a:solidFill>
                <a:srgbClr val="000000"/>
              </a:solidFill>
            </a:endParaRPr>
          </a:p>
        </p:txBody>
      </p:sp>
      <p:sp>
        <p:nvSpPr>
          <p:cNvPr id="5" name="Title 1"/>
          <p:cNvSpPr txBox="1">
            <a:spLocks/>
          </p:cNvSpPr>
          <p:nvPr/>
        </p:nvSpPr>
        <p:spPr bwMode="auto">
          <a:xfrm>
            <a:off x="145736" y="6121389"/>
            <a:ext cx="8229600" cy="1143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latin typeface="+mn-lt"/>
                <a:ea typeface="Arial Narrow" pitchFamily="-112" charset="0"/>
                <a:cs typeface="Arial Narrow" pitchFamily="-112" charset="0"/>
              </a:rPr>
              <a:t>Funding: King Abdullah University for Science and Technology-CRP grant</a:t>
            </a:r>
          </a:p>
        </p:txBody>
      </p:sp>
      <p:sp>
        <p:nvSpPr>
          <p:cNvPr id="6" name="Title 1"/>
          <p:cNvSpPr txBox="1">
            <a:spLocks/>
          </p:cNvSpPr>
          <p:nvPr/>
        </p:nvSpPr>
        <p:spPr bwMode="auto">
          <a:xfrm>
            <a:off x="457200" y="533400"/>
            <a:ext cx="8229600" cy="1143000"/>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0000"/>
                </a:solidFill>
                <a:latin typeface="+mn-lt"/>
                <a:ea typeface="Arial Narrow" pitchFamily="-112" charset="0"/>
                <a:cs typeface="Arial Narrow" pitchFamily="-112" charset="0"/>
              </a:rPr>
              <a:t>R</a:t>
            </a:r>
            <a:r>
              <a:rPr lang="en-US" sz="2800" b="1" dirty="0" smtClean="0">
                <a:solidFill>
                  <a:srgbClr val="000000"/>
                </a:solidFill>
                <a:latin typeface="+mn-lt"/>
                <a:ea typeface="Arial Narrow" pitchFamily="-112" charset="0"/>
                <a:cs typeface="Arial Narrow" pitchFamily="-112" charset="0"/>
              </a:rPr>
              <a:t>esearch team</a:t>
            </a:r>
          </a:p>
        </p:txBody>
      </p:sp>
      <p:pic>
        <p:nvPicPr>
          <p:cNvPr id="7" name="Picture 4" descr="https://fbcdn-sphotos-b-a.akamaihd.net/hphotos-ak-ash4/408686_10151421818937803_86916193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216" y="4626921"/>
            <a:ext cx="1085343" cy="187135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sarah_sonb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284" y="4572000"/>
            <a:ext cx="1955800" cy="1981200"/>
          </a:xfrm>
          <a:prstGeom prst="rect">
            <a:avLst/>
          </a:prstGeom>
        </p:spPr>
      </p:pic>
      <p:pic>
        <p:nvPicPr>
          <p:cNvPr id="3" name="Picture 2" descr="al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457" y="4572000"/>
            <a:ext cx="1594069" cy="1981200"/>
          </a:xfrm>
          <a:prstGeom prst="rect">
            <a:avLst/>
          </a:prstGeom>
        </p:spPr>
      </p:pic>
      <p:pic>
        <p:nvPicPr>
          <p:cNvPr id="11" name="Picture 10" descr="sherry_kamal_aziz-140x17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5464" y="4572000"/>
            <a:ext cx="1594069" cy="1981200"/>
          </a:xfrm>
          <a:prstGeom prst="rect">
            <a:avLst/>
          </a:prstGeom>
        </p:spPr>
      </p:pic>
      <p:pic>
        <p:nvPicPr>
          <p:cNvPr id="12" name="Picture 11" descr="laila_ziko-171x17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632" y="4571999"/>
            <a:ext cx="1893068" cy="1926279"/>
          </a:xfrm>
          <a:prstGeom prst="rect">
            <a:avLst/>
          </a:prstGeom>
        </p:spPr>
      </p:pic>
      <p:pic>
        <p:nvPicPr>
          <p:cNvPr id="13" name="Picture 12" descr="raniasia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3560" y="237067"/>
            <a:ext cx="1974948" cy="2468685"/>
          </a:xfrm>
          <a:prstGeom prst="rect">
            <a:avLst/>
          </a:prstGeom>
        </p:spPr>
      </p:pic>
    </p:spTree>
    <p:extLst>
      <p:ext uri="{BB962C8B-B14F-4D97-AF65-F5344CB8AC3E}">
        <p14:creationId xmlns:p14="http://schemas.microsoft.com/office/powerpoint/2010/main" val="33567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5736" y="1410034"/>
            <a:ext cx="8851592" cy="5017400"/>
          </a:xfrm>
          <a:prstGeom prst="rect">
            <a:avLst/>
          </a:prstGeom>
        </p:spPr>
      </p:pic>
      <p:sp>
        <p:nvSpPr>
          <p:cNvPr id="9" name="Title 1"/>
          <p:cNvSpPr>
            <a:spLocks noGrp="1"/>
          </p:cNvSpPr>
          <p:nvPr>
            <p:ph type="ctrTitle"/>
          </p:nvPr>
        </p:nvSpPr>
        <p:spPr>
          <a:xfrm>
            <a:off x="0" y="-17295"/>
            <a:ext cx="9144000" cy="1470025"/>
          </a:xfrm>
        </p:spPr>
        <p:txBody>
          <a:bodyPr>
            <a:normAutofit/>
          </a:bodyPr>
          <a:lstStyle/>
          <a:p>
            <a:r>
              <a:rPr lang="en-US" sz="3600" b="1" dirty="0" smtClean="0">
                <a:solidFill>
                  <a:srgbClr val="000000"/>
                </a:solidFill>
              </a:rPr>
              <a:t>The </a:t>
            </a:r>
            <a:r>
              <a:rPr lang="en-US" sz="3600" b="1" dirty="0" err="1" smtClean="0">
                <a:solidFill>
                  <a:srgbClr val="000000"/>
                </a:solidFill>
              </a:rPr>
              <a:t>Microbiome</a:t>
            </a:r>
            <a:r>
              <a:rPr lang="en-US" sz="3600" b="1" dirty="0" smtClean="0">
                <a:solidFill>
                  <a:srgbClr val="000000"/>
                </a:solidFill>
              </a:rPr>
              <a:t> of the Red </a:t>
            </a:r>
            <a:r>
              <a:rPr lang="en-US" sz="3600" b="1" dirty="0">
                <a:solidFill>
                  <a:srgbClr val="000000"/>
                </a:solidFill>
              </a:rPr>
              <a:t>Sea </a:t>
            </a:r>
            <a:r>
              <a:rPr lang="en-US" sz="3600" b="1" dirty="0" smtClean="0">
                <a:solidFill>
                  <a:srgbClr val="000000"/>
                </a:solidFill>
              </a:rPr>
              <a:t/>
            </a:r>
            <a:br>
              <a:rPr lang="en-US" sz="3600" b="1" dirty="0" smtClean="0">
                <a:solidFill>
                  <a:srgbClr val="000000"/>
                </a:solidFill>
              </a:rPr>
            </a:br>
            <a:endParaRPr lang="en-US" sz="3600" i="1" dirty="0">
              <a:solidFill>
                <a:srgbClr val="000000"/>
              </a:solidFill>
            </a:endParaRPr>
          </a:p>
        </p:txBody>
      </p:sp>
      <p:sp>
        <p:nvSpPr>
          <p:cNvPr id="10" name="Subtitle 2"/>
          <p:cNvSpPr>
            <a:spLocks noGrp="1"/>
          </p:cNvSpPr>
          <p:nvPr>
            <p:ph type="subTitle" idx="1"/>
          </p:nvPr>
        </p:nvSpPr>
        <p:spPr>
          <a:xfrm>
            <a:off x="1371600" y="2893120"/>
            <a:ext cx="6400800" cy="1752600"/>
          </a:xfrm>
        </p:spPr>
        <p:txBody>
          <a:bodyPr>
            <a:normAutofit fontScale="85000" lnSpcReduction="20000"/>
          </a:bodyPr>
          <a:lstStyle/>
          <a:p>
            <a:endParaRPr lang="en-US" dirty="0" smtClean="0">
              <a:solidFill>
                <a:schemeClr val="bg1"/>
              </a:solidFill>
            </a:endParaRPr>
          </a:p>
          <a:p>
            <a:r>
              <a:rPr lang="en-US" dirty="0" smtClean="0">
                <a:solidFill>
                  <a:schemeClr val="bg1"/>
                </a:solidFill>
              </a:rPr>
              <a:t>BIOLOGY DEPARTMENT</a:t>
            </a:r>
          </a:p>
          <a:p>
            <a:r>
              <a:rPr lang="en-US" dirty="0" smtClean="0">
                <a:solidFill>
                  <a:schemeClr val="bg1"/>
                </a:solidFill>
              </a:rPr>
              <a:t>YJ-Science and Technology Research Center</a:t>
            </a:r>
          </a:p>
          <a:p>
            <a:r>
              <a:rPr lang="en-US" dirty="0" smtClean="0">
                <a:solidFill>
                  <a:schemeClr val="bg1"/>
                </a:solidFill>
              </a:rPr>
              <a:t>AMERICAN UNIVERSITY IN CAIRO</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p:txBody>
      </p:sp>
      <p:pic>
        <p:nvPicPr>
          <p:cNvPr id="11" name="Picture 10"/>
          <p:cNvPicPr>
            <a:picLocks noChangeAspect="1"/>
          </p:cNvPicPr>
          <p:nvPr/>
        </p:nvPicPr>
        <p:blipFill>
          <a:blip r:embed="rId4"/>
          <a:stretch>
            <a:fillRect/>
          </a:stretch>
        </p:blipFill>
        <p:spPr>
          <a:xfrm>
            <a:off x="31368" y="5119250"/>
            <a:ext cx="1738749" cy="1738749"/>
          </a:xfrm>
          <a:prstGeom prst="rect">
            <a:avLst/>
          </a:prstGeom>
        </p:spPr>
      </p:pic>
      <p:sp>
        <p:nvSpPr>
          <p:cNvPr id="6" name="Subtitle 2"/>
          <p:cNvSpPr txBox="1">
            <a:spLocks/>
          </p:cNvSpPr>
          <p:nvPr/>
        </p:nvSpPr>
        <p:spPr>
          <a:xfrm>
            <a:off x="1796101" y="5669665"/>
            <a:ext cx="7473328"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rPr>
              <a:t>Image of American University in Cairo Downtown Campus-</a:t>
            </a:r>
          </a:p>
          <a:p>
            <a:pPr algn="l"/>
            <a:r>
              <a:rPr lang="en-US" sz="2000" dirty="0" err="1" smtClean="0">
                <a:solidFill>
                  <a:schemeClr val="bg1"/>
                </a:solidFill>
              </a:rPr>
              <a:t>Tahrir</a:t>
            </a:r>
            <a:r>
              <a:rPr lang="en-US" sz="2000" dirty="0" smtClean="0">
                <a:solidFill>
                  <a:schemeClr val="bg1"/>
                </a:solidFill>
              </a:rPr>
              <a:t> Square</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62589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li_emea_09_06x.jpg"/>
          <p:cNvPicPr>
            <a:picLocks noGrp="1" noChangeAspect="1"/>
          </p:cNvPicPr>
          <p:nvPr>
            <p:ph idx="1"/>
          </p:nvPr>
        </p:nvPicPr>
        <p:blipFill>
          <a:blip r:embed="rId2">
            <a:extLst>
              <a:ext uri="{28A0092B-C50C-407E-A947-70E740481C1C}">
                <a14:useLocalDpi xmlns:a14="http://schemas.microsoft.com/office/drawing/2010/main" val="0"/>
              </a:ext>
            </a:extLst>
          </a:blip>
          <a:srcRect l="754" r="754"/>
          <a:stretch>
            <a:fillRect/>
          </a:stretch>
        </p:blipFill>
        <p:spPr/>
      </p:pic>
      <p:sp>
        <p:nvSpPr>
          <p:cNvPr id="5" name="Subtitle 2"/>
          <p:cNvSpPr txBox="1">
            <a:spLocks/>
          </p:cNvSpPr>
          <p:nvPr/>
        </p:nvSpPr>
        <p:spPr>
          <a:xfrm>
            <a:off x="1049855" y="5618866"/>
            <a:ext cx="10048338"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rPr>
              <a:t>Image of American University in Cairo </a:t>
            </a:r>
            <a:r>
              <a:rPr lang="en-US" sz="2000" dirty="0">
                <a:solidFill>
                  <a:schemeClr val="bg1"/>
                </a:solidFill>
              </a:rPr>
              <a:t>New Campus </a:t>
            </a:r>
            <a:r>
              <a:rPr lang="en-US" sz="2000" dirty="0" smtClean="0">
                <a:solidFill>
                  <a:schemeClr val="bg1"/>
                </a:solidFill>
              </a:rPr>
              <a:t>-New Cairo</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2818506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auc:Downloads:5-Map Cairo Metro.png"/>
          <p:cNvPicPr/>
          <p:nvPr/>
        </p:nvPicPr>
        <p:blipFill>
          <a:blip r:embed="rId2">
            <a:extLst>
              <a:ext uri="{28A0092B-C50C-407E-A947-70E740481C1C}">
                <a14:useLocalDpi xmlns:a14="http://schemas.microsoft.com/office/drawing/2010/main" val="0"/>
              </a:ext>
            </a:extLst>
          </a:blip>
          <a:srcRect/>
          <a:stretch>
            <a:fillRect/>
          </a:stretch>
        </p:blipFill>
        <p:spPr bwMode="auto">
          <a:xfrm>
            <a:off x="803366" y="703421"/>
            <a:ext cx="6701246" cy="5451158"/>
          </a:xfrm>
          <a:prstGeom prst="round1Rect">
            <a:avLst/>
          </a:prstGeom>
          <a:noFill/>
          <a:ln>
            <a:noFill/>
          </a:ln>
        </p:spPr>
      </p:pic>
    </p:spTree>
    <p:extLst>
      <p:ext uri="{BB962C8B-B14F-4D97-AF65-F5344CB8AC3E}">
        <p14:creationId xmlns:p14="http://schemas.microsoft.com/office/powerpoint/2010/main" val="344978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641258" y="1121146"/>
            <a:ext cx="3290710" cy="357308"/>
          </a:xfrm>
          <a:custGeom>
            <a:avLst/>
            <a:gdLst/>
            <a:ahLst/>
            <a:cxnLst/>
            <a:rect l="0" t="0" r="0" b="0"/>
            <a:pathLst>
              <a:path>
                <a:moveTo>
                  <a:pt x="0" y="0"/>
                </a:moveTo>
                <a:lnTo>
                  <a:pt x="0" y="42591"/>
                </a:lnTo>
                <a:lnTo>
                  <a:pt x="4387613" y="42591"/>
                </a:lnTo>
                <a:lnTo>
                  <a:pt x="4387613" y="357308"/>
                </a:lnTo>
              </a:path>
            </a:pathLst>
          </a:custGeom>
          <a:noFill/>
          <a:ln>
            <a:solidFill>
              <a:schemeClr val="bg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5" name="Freeform 4"/>
          <p:cNvSpPr/>
          <p:nvPr/>
        </p:nvSpPr>
        <p:spPr>
          <a:xfrm>
            <a:off x="4641259" y="1121146"/>
            <a:ext cx="286358" cy="357308"/>
          </a:xfrm>
          <a:custGeom>
            <a:avLst/>
            <a:gdLst/>
            <a:ahLst/>
            <a:cxnLst/>
            <a:rect l="0" t="0" r="0" b="0"/>
            <a:pathLst>
              <a:path>
                <a:moveTo>
                  <a:pt x="0" y="0"/>
                </a:moveTo>
                <a:lnTo>
                  <a:pt x="0" y="42591"/>
                </a:lnTo>
                <a:lnTo>
                  <a:pt x="381811" y="42591"/>
                </a:lnTo>
                <a:lnTo>
                  <a:pt x="381811" y="357308"/>
                </a:lnTo>
              </a:path>
            </a:pathLst>
          </a:custGeom>
          <a:noFill/>
          <a:ln>
            <a:solidFill>
              <a:schemeClr val="bg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Freeform 5"/>
          <p:cNvSpPr/>
          <p:nvPr/>
        </p:nvSpPr>
        <p:spPr>
          <a:xfrm>
            <a:off x="1636906" y="1121146"/>
            <a:ext cx="3004352" cy="357308"/>
          </a:xfrm>
          <a:custGeom>
            <a:avLst/>
            <a:gdLst/>
            <a:ahLst/>
            <a:cxnLst/>
            <a:rect l="0" t="0" r="0" b="0"/>
            <a:pathLst>
              <a:path>
                <a:moveTo>
                  <a:pt x="4005802" y="0"/>
                </a:moveTo>
                <a:lnTo>
                  <a:pt x="4005802" y="42591"/>
                </a:lnTo>
                <a:lnTo>
                  <a:pt x="0" y="42591"/>
                </a:lnTo>
                <a:lnTo>
                  <a:pt x="0" y="357308"/>
                </a:lnTo>
              </a:path>
            </a:pathLst>
          </a:custGeom>
          <a:noFill/>
          <a:ln>
            <a:solidFill>
              <a:schemeClr val="bg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Freeform 6"/>
          <p:cNvSpPr/>
          <p:nvPr/>
        </p:nvSpPr>
        <p:spPr>
          <a:xfrm>
            <a:off x="213195" y="1231900"/>
            <a:ext cx="2847421" cy="1326054"/>
          </a:xfrm>
          <a:custGeom>
            <a:avLst/>
            <a:gdLst>
              <a:gd name="connsiteX0" fmla="*/ 0 w 3796561"/>
              <a:gd name="connsiteY0" fmla="*/ 0 h 1537990"/>
              <a:gd name="connsiteX1" fmla="*/ 3796561 w 3796561"/>
              <a:gd name="connsiteY1" fmla="*/ 0 h 1537990"/>
              <a:gd name="connsiteX2" fmla="*/ 3796561 w 3796561"/>
              <a:gd name="connsiteY2" fmla="*/ 1537990 h 1537990"/>
              <a:gd name="connsiteX3" fmla="*/ 0 w 3796561"/>
              <a:gd name="connsiteY3" fmla="*/ 1537990 h 1537990"/>
              <a:gd name="connsiteX4" fmla="*/ 0 w 3796561"/>
              <a:gd name="connsiteY4" fmla="*/ 0 h 153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561" h="1537990">
                <a:moveTo>
                  <a:pt x="0" y="0"/>
                </a:moveTo>
                <a:lnTo>
                  <a:pt x="3796561" y="0"/>
                </a:lnTo>
                <a:lnTo>
                  <a:pt x="3796561" y="1537990"/>
                </a:lnTo>
                <a:lnTo>
                  <a:pt x="0" y="1537990"/>
                </a:lnTo>
                <a:lnTo>
                  <a:pt x="0" y="0"/>
                </a:lnTo>
                <a:close/>
              </a:path>
            </a:pathLst>
          </a:custGeom>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AUC Red Sea Marine Metagenomic project </a:t>
            </a:r>
          </a:p>
          <a:p>
            <a:pPr lvl="0" algn="ctr" defTabSz="889000">
              <a:lnSpc>
                <a:spcPct val="100000"/>
              </a:lnSpc>
              <a:spcBef>
                <a:spcPct val="0"/>
              </a:spcBef>
              <a:spcAft>
                <a:spcPct val="35000"/>
              </a:spcAft>
            </a:pPr>
            <a:r>
              <a:rPr lang="en-US" sz="1200" kern="1200" dirty="0" smtClean="0"/>
              <a:t>In collaboration with the King Abdullah University for science and Technology, KSA</a:t>
            </a:r>
            <a:endParaRPr lang="en-US" sz="1200" kern="1200" dirty="0"/>
          </a:p>
        </p:txBody>
      </p:sp>
      <p:sp>
        <p:nvSpPr>
          <p:cNvPr id="8" name="Freeform 7"/>
          <p:cNvSpPr/>
          <p:nvPr/>
        </p:nvSpPr>
        <p:spPr>
          <a:xfrm>
            <a:off x="3532691" y="1478454"/>
            <a:ext cx="2789850" cy="1079500"/>
          </a:xfrm>
          <a:custGeom>
            <a:avLst/>
            <a:gdLst>
              <a:gd name="connsiteX0" fmla="*/ 0 w 3719800"/>
              <a:gd name="connsiteY0" fmla="*/ 0 h 1968132"/>
              <a:gd name="connsiteX1" fmla="*/ 3719800 w 3719800"/>
              <a:gd name="connsiteY1" fmla="*/ 0 h 1968132"/>
              <a:gd name="connsiteX2" fmla="*/ 3719800 w 3719800"/>
              <a:gd name="connsiteY2" fmla="*/ 1968132 h 1968132"/>
              <a:gd name="connsiteX3" fmla="*/ 0 w 3719800"/>
              <a:gd name="connsiteY3" fmla="*/ 1968132 h 1968132"/>
              <a:gd name="connsiteX4" fmla="*/ 0 w 3719800"/>
              <a:gd name="connsiteY4" fmla="*/ 0 h 196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800" h="1968132">
                <a:moveTo>
                  <a:pt x="0" y="0"/>
                </a:moveTo>
                <a:lnTo>
                  <a:pt x="3719800" y="0"/>
                </a:lnTo>
                <a:lnTo>
                  <a:pt x="3719800" y="1968132"/>
                </a:lnTo>
                <a:lnTo>
                  <a:pt x="0" y="1968132"/>
                </a:lnTo>
                <a:lnTo>
                  <a:pt x="0" y="0"/>
                </a:lnTo>
                <a:close/>
              </a:path>
            </a:pathLst>
          </a:custGeom>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t>Assessing the effect of industrialization along the Red Sea coast</a:t>
            </a:r>
          </a:p>
        </p:txBody>
      </p:sp>
      <p:sp>
        <p:nvSpPr>
          <p:cNvPr id="9" name="Freeform 8"/>
          <p:cNvSpPr/>
          <p:nvPr/>
        </p:nvSpPr>
        <p:spPr>
          <a:xfrm>
            <a:off x="6794616" y="1121147"/>
            <a:ext cx="2274704" cy="1436808"/>
          </a:xfrm>
          <a:custGeom>
            <a:avLst/>
            <a:gdLst>
              <a:gd name="connsiteX0" fmla="*/ 0 w 3032938"/>
              <a:gd name="connsiteY0" fmla="*/ 0 h 1583728"/>
              <a:gd name="connsiteX1" fmla="*/ 3032938 w 3032938"/>
              <a:gd name="connsiteY1" fmla="*/ 0 h 1583728"/>
              <a:gd name="connsiteX2" fmla="*/ 3032938 w 3032938"/>
              <a:gd name="connsiteY2" fmla="*/ 1583728 h 1583728"/>
              <a:gd name="connsiteX3" fmla="*/ 0 w 3032938"/>
              <a:gd name="connsiteY3" fmla="*/ 1583728 h 1583728"/>
              <a:gd name="connsiteX4" fmla="*/ 0 w 3032938"/>
              <a:gd name="connsiteY4" fmla="*/ 0 h 158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938" h="1583728">
                <a:moveTo>
                  <a:pt x="0" y="0"/>
                </a:moveTo>
                <a:lnTo>
                  <a:pt x="3032938" y="0"/>
                </a:lnTo>
                <a:lnTo>
                  <a:pt x="3032938" y="1583728"/>
                </a:lnTo>
                <a:lnTo>
                  <a:pt x="0" y="1583728"/>
                </a:lnTo>
                <a:lnTo>
                  <a:pt x="0" y="0"/>
                </a:lnTo>
                <a:close/>
              </a:path>
            </a:pathLst>
          </a:custGeom>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Ocean Sampling Day (OSD) initiative</a:t>
            </a:r>
          </a:p>
          <a:p>
            <a:pPr algn="ctr" defTabSz="889000">
              <a:lnSpc>
                <a:spcPct val="90000"/>
              </a:lnSpc>
              <a:spcBef>
                <a:spcPct val="0"/>
              </a:spcBef>
              <a:spcAft>
                <a:spcPct val="35000"/>
              </a:spcAft>
            </a:pPr>
            <a:r>
              <a:rPr lang="en-US" sz="1200" dirty="0" smtClean="0"/>
              <a:t>Coordinated by Professor Frank Oliver </a:t>
            </a:r>
            <a:r>
              <a:rPr lang="en-US" sz="1200" dirty="0" err="1" smtClean="0"/>
              <a:t>Glockner</a:t>
            </a:r>
            <a:r>
              <a:rPr lang="en-US" sz="1200" dirty="0" smtClean="0"/>
              <a:t>-Max Plank Institute for Marine Microbiology, Bremen, Germany </a:t>
            </a:r>
            <a:endParaRPr lang="en-US" sz="1200" dirty="0"/>
          </a:p>
          <a:p>
            <a:pPr lvl="0" algn="ctr" defTabSz="889000">
              <a:lnSpc>
                <a:spcPct val="90000"/>
              </a:lnSpc>
              <a:spcBef>
                <a:spcPct val="0"/>
              </a:spcBef>
              <a:spcAft>
                <a:spcPct val="35000"/>
              </a:spcAft>
            </a:pPr>
            <a:endParaRPr lang="en-US" sz="2000" b="1" u="sng" kern="1200" dirty="0" smtClean="0"/>
          </a:p>
        </p:txBody>
      </p:sp>
      <p:sp>
        <p:nvSpPr>
          <p:cNvPr id="10" name="TextBox 9"/>
          <p:cNvSpPr txBox="1"/>
          <p:nvPr/>
        </p:nvSpPr>
        <p:spPr>
          <a:xfrm>
            <a:off x="3418450" y="2966646"/>
            <a:ext cx="2975317" cy="1323439"/>
          </a:xfrm>
          <a:prstGeom prst="rect">
            <a:avLst/>
          </a:prstGeom>
          <a:noFill/>
        </p:spPr>
        <p:txBody>
          <a:bodyPr wrap="square" rtlCol="0">
            <a:spAutoFit/>
          </a:bodyPr>
          <a:lstStyle/>
          <a:p>
            <a:r>
              <a:rPr lang="en-US" sz="1600" dirty="0">
                <a:latin typeface="+mj-lt"/>
                <a:ea typeface="Adobe Myungjo Std M" panose="02020600000000000000" pitchFamily="18" charset="-128"/>
                <a:cs typeface="Arial" panose="020B0604020202020204" pitchFamily="34" charset="0"/>
              </a:rPr>
              <a:t>S</a:t>
            </a:r>
            <a:r>
              <a:rPr lang="en-US" sz="1600" dirty="0" smtClean="0">
                <a:latin typeface="+mj-lt"/>
                <a:ea typeface="Adobe Myungjo Std M" panose="02020600000000000000" pitchFamily="18" charset="-128"/>
                <a:cs typeface="Arial" panose="020B0604020202020204" pitchFamily="34" charset="0"/>
              </a:rPr>
              <a:t>tudy the effect of industrial and touristic activities </a:t>
            </a:r>
            <a:r>
              <a:rPr lang="en-US" sz="1600" dirty="0">
                <a:latin typeface="+mj-lt"/>
                <a:ea typeface="Adobe Myungjo Std M" panose="02020600000000000000" pitchFamily="18" charset="-128"/>
                <a:cs typeface="Arial" panose="020B0604020202020204" pitchFamily="34" charset="0"/>
              </a:rPr>
              <a:t>on </a:t>
            </a:r>
            <a:r>
              <a:rPr lang="en-US" sz="1600" dirty="0" smtClean="0">
                <a:latin typeface="+mj-lt"/>
                <a:ea typeface="Adobe Myungjo Std M" panose="02020600000000000000" pitchFamily="18" charset="-128"/>
                <a:cs typeface="Arial" panose="020B0604020202020204" pitchFamily="34" charset="0"/>
              </a:rPr>
              <a:t>Red Sea biological life. The project utilizes microbial  communities alteration in different industrialized site. </a:t>
            </a:r>
            <a:endParaRPr lang="en-US" sz="1400" b="1" dirty="0"/>
          </a:p>
        </p:txBody>
      </p:sp>
      <p:sp>
        <p:nvSpPr>
          <p:cNvPr id="11" name="TextBox 10"/>
          <p:cNvSpPr txBox="1"/>
          <p:nvPr/>
        </p:nvSpPr>
        <p:spPr>
          <a:xfrm>
            <a:off x="6513331" y="2946202"/>
            <a:ext cx="2753752" cy="2246769"/>
          </a:xfrm>
          <a:prstGeom prst="rect">
            <a:avLst/>
          </a:prstGeom>
          <a:noFill/>
        </p:spPr>
        <p:txBody>
          <a:bodyPr wrap="square" rtlCol="0">
            <a:spAutoFit/>
          </a:bodyPr>
          <a:lstStyle/>
          <a:p>
            <a:r>
              <a:rPr lang="en-US" sz="1600" dirty="0"/>
              <a:t>S</a:t>
            </a:r>
            <a:r>
              <a:rPr lang="en-US" sz="1600" dirty="0" smtClean="0"/>
              <a:t>ampling </a:t>
            </a:r>
            <a:r>
              <a:rPr lang="en-US" sz="1600" dirty="0"/>
              <a:t>campaign of </a:t>
            </a:r>
            <a:r>
              <a:rPr lang="en-US" sz="1600" dirty="0" smtClean="0"/>
              <a:t>world’s </a:t>
            </a:r>
            <a:r>
              <a:rPr lang="en-US" sz="1600" dirty="0"/>
              <a:t>oceans </a:t>
            </a:r>
            <a:r>
              <a:rPr lang="en-US" sz="1600" dirty="0" smtClean="0"/>
              <a:t>and Seas</a:t>
            </a:r>
          </a:p>
          <a:p>
            <a:endParaRPr lang="en-US" sz="1600" dirty="0"/>
          </a:p>
          <a:p>
            <a:r>
              <a:rPr lang="en-US" sz="1600" dirty="0" smtClean="0"/>
              <a:t>Aim: Standardized sampling and processing techniques, large database for future research</a:t>
            </a:r>
          </a:p>
          <a:p>
            <a:pPr marL="285750" indent="-285750">
              <a:buFontTx/>
              <a:buChar char="-"/>
            </a:pPr>
            <a:endParaRPr lang="en-US" sz="1400" dirty="0"/>
          </a:p>
          <a:p>
            <a:endParaRPr lang="en-US" sz="1400" dirty="0"/>
          </a:p>
        </p:txBody>
      </p:sp>
      <p:pic>
        <p:nvPicPr>
          <p:cNvPr id="12" name="Picture 6" descr="https://fbcdn-sphotos-c-a.akamaihd.net/hphotos-ak-ash4/254184_10150260695067803_611617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954" y="4395351"/>
            <a:ext cx="2107145" cy="197094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655" y="4801751"/>
            <a:ext cx="2155159" cy="1657520"/>
          </a:xfrm>
          <a:prstGeom prst="rect">
            <a:avLst/>
          </a:prstGeom>
        </p:spPr>
      </p:pic>
      <p:sp>
        <p:nvSpPr>
          <p:cNvPr id="14" name="TextBox 13"/>
          <p:cNvSpPr txBox="1"/>
          <p:nvPr/>
        </p:nvSpPr>
        <p:spPr>
          <a:xfrm>
            <a:off x="7835514" y="4763355"/>
            <a:ext cx="904107" cy="261610"/>
          </a:xfrm>
          <a:prstGeom prst="rect">
            <a:avLst/>
          </a:prstGeom>
          <a:noFill/>
        </p:spPr>
        <p:txBody>
          <a:bodyPr wrap="none" rtlCol="0">
            <a:spAutoFit/>
          </a:bodyPr>
          <a:lstStyle/>
          <a:p>
            <a:r>
              <a:rPr lang="en-US" sz="1100" dirty="0" smtClean="0">
                <a:solidFill>
                  <a:schemeClr val="bg1"/>
                </a:solidFill>
              </a:rPr>
              <a:t>Abu-Hashish</a:t>
            </a:r>
            <a:endParaRPr lang="en-US" sz="1100" dirty="0">
              <a:solidFill>
                <a:schemeClr val="bg1"/>
              </a:solidFill>
            </a:endParaRPr>
          </a:p>
        </p:txBody>
      </p:sp>
      <p:sp>
        <p:nvSpPr>
          <p:cNvPr id="15" name="TextBox 14"/>
          <p:cNvSpPr txBox="1"/>
          <p:nvPr/>
        </p:nvSpPr>
        <p:spPr>
          <a:xfrm>
            <a:off x="5136609" y="4501745"/>
            <a:ext cx="739142" cy="261610"/>
          </a:xfrm>
          <a:prstGeom prst="rect">
            <a:avLst/>
          </a:prstGeom>
          <a:noFill/>
        </p:spPr>
        <p:txBody>
          <a:bodyPr wrap="none" rtlCol="0">
            <a:spAutoFit/>
          </a:bodyPr>
          <a:lstStyle/>
          <a:p>
            <a:r>
              <a:rPr lang="en-US" sz="1100" dirty="0" smtClean="0">
                <a:solidFill>
                  <a:schemeClr val="bg1"/>
                </a:solidFill>
              </a:rPr>
              <a:t>Solar lake</a:t>
            </a:r>
            <a:endParaRPr lang="en-US" sz="1100" dirty="0">
              <a:solidFill>
                <a:schemeClr val="bg1"/>
              </a:solidFill>
            </a:endParaRPr>
          </a:p>
        </p:txBody>
      </p:sp>
      <p:sp>
        <p:nvSpPr>
          <p:cNvPr id="16" name="Title 1"/>
          <p:cNvSpPr>
            <a:spLocks noGrp="1"/>
          </p:cNvSpPr>
          <p:nvPr>
            <p:ph type="title"/>
          </p:nvPr>
        </p:nvSpPr>
        <p:spPr>
          <a:xfrm>
            <a:off x="457200" y="274638"/>
            <a:ext cx="8229600" cy="1143000"/>
          </a:xfrm>
        </p:spPr>
        <p:txBody>
          <a:bodyPr>
            <a:normAutofit/>
          </a:bodyPr>
          <a:lstStyle/>
          <a:p>
            <a:r>
              <a:rPr lang="en-US" sz="3600" b="1" dirty="0" smtClean="0"/>
              <a:t>Research Projects</a:t>
            </a:r>
            <a:endParaRPr lang="en-US" sz="3600" b="1" dirty="0"/>
          </a:p>
        </p:txBody>
      </p:sp>
      <p:pic>
        <p:nvPicPr>
          <p:cNvPr id="17" name="Picture 16"/>
          <p:cNvPicPr>
            <a:picLocks noChangeAspect="1"/>
          </p:cNvPicPr>
          <p:nvPr/>
        </p:nvPicPr>
        <p:blipFill>
          <a:blip r:embed="rId4"/>
          <a:stretch>
            <a:fillRect/>
          </a:stretch>
        </p:blipFill>
        <p:spPr>
          <a:xfrm>
            <a:off x="31368" y="5119250"/>
            <a:ext cx="1738749" cy="1738749"/>
          </a:xfrm>
          <a:prstGeom prst="rect">
            <a:avLst/>
          </a:prstGeom>
        </p:spPr>
      </p:pic>
    </p:spTree>
    <p:extLst>
      <p:ext uri="{BB962C8B-B14F-4D97-AF65-F5344CB8AC3E}">
        <p14:creationId xmlns:p14="http://schemas.microsoft.com/office/powerpoint/2010/main" val="323638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b="3579"/>
          <a:stretch>
            <a:fillRect/>
          </a:stretch>
        </p:blipFill>
        <p:spPr bwMode="auto">
          <a:xfrm>
            <a:off x="3845712" y="0"/>
            <a:ext cx="5041963" cy="6808338"/>
          </a:xfrm>
          <a:prstGeom prst="rect">
            <a:avLst/>
          </a:prstGeom>
          <a:noFill/>
          <a:ln w="9525">
            <a:noFill/>
            <a:miter lim="800000"/>
            <a:headEnd/>
            <a:tailEnd/>
          </a:ln>
        </p:spPr>
      </p:pic>
      <p:sp>
        <p:nvSpPr>
          <p:cNvPr id="6" name="Text Box 8"/>
          <p:cNvSpPr txBox="1">
            <a:spLocks noChangeArrowheads="1"/>
          </p:cNvSpPr>
          <p:nvPr/>
        </p:nvSpPr>
        <p:spPr bwMode="auto">
          <a:xfrm>
            <a:off x="3074410" y="90488"/>
            <a:ext cx="2884023"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00"/>
                </a:solidFill>
                <a:ea typeface="Arial Narrow" pitchFamily="-112" charset="0"/>
                <a:cs typeface="Arial Narrow" pitchFamily="-112" charset="0"/>
              </a:rPr>
              <a:t>Why the Red Sea?</a:t>
            </a:r>
            <a:endParaRPr lang="en-US" sz="2800" b="1" dirty="0">
              <a:solidFill>
                <a:srgbClr val="000000"/>
              </a:solidFill>
              <a:ea typeface="Arial Narrow" pitchFamily="-112" charset="0"/>
              <a:cs typeface="Arial Narrow" pitchFamily="-112" charset="0"/>
            </a:endParaRPr>
          </a:p>
        </p:txBody>
      </p:sp>
      <p:sp>
        <p:nvSpPr>
          <p:cNvPr id="7" name="Rectangle 25"/>
          <p:cNvSpPr>
            <a:spLocks noChangeArrowheads="1"/>
          </p:cNvSpPr>
          <p:nvPr/>
        </p:nvSpPr>
        <p:spPr bwMode="auto">
          <a:xfrm>
            <a:off x="-406400" y="1371600"/>
            <a:ext cx="9758056" cy="4247317"/>
          </a:xfrm>
          <a:prstGeom prst="rect">
            <a:avLst/>
          </a:prstGeom>
          <a:noFill/>
          <a:ln w="9525">
            <a:noFill/>
            <a:miter lim="800000"/>
            <a:headEnd/>
            <a:tailEnd/>
          </a:ln>
        </p:spPr>
        <p:txBody>
          <a:bodyPr wrap="square">
            <a:prstTxWarp prst="textNoShape">
              <a:avLst/>
            </a:prstTxWarp>
            <a:spAutoFit/>
          </a:bodyPr>
          <a:lstStyle/>
          <a:p>
            <a:pPr>
              <a:buFont typeface="Arial" pitchFamily="-112" charset="0"/>
              <a:buChar char="•"/>
            </a:pPr>
            <a:r>
              <a:rPr lang="en-US" b="1" dirty="0" smtClean="0">
                <a:solidFill>
                  <a:schemeClr val="bg1"/>
                </a:solidFill>
              </a:rPr>
              <a:t> Expeditions in the Red Sea and Sample Collection </a:t>
            </a:r>
          </a:p>
          <a:p>
            <a:pPr lvl="1">
              <a:buFont typeface="Courier New" pitchFamily="-112" charset="0"/>
              <a:buChar char="o"/>
            </a:pPr>
            <a:r>
              <a:rPr lang="en-US" b="1" dirty="0" smtClean="0">
                <a:solidFill>
                  <a:srgbClr val="000000"/>
                </a:solidFill>
              </a:rPr>
              <a:t>  Poorly studied</a:t>
            </a:r>
          </a:p>
          <a:p>
            <a:pPr lvl="1">
              <a:buFont typeface="Courier New" pitchFamily="-112" charset="0"/>
              <a:buChar char="o"/>
            </a:pPr>
            <a:endParaRPr lang="en-US" b="1" dirty="0" smtClean="0">
              <a:solidFill>
                <a:srgbClr val="000000"/>
              </a:solidFill>
            </a:endParaRPr>
          </a:p>
          <a:p>
            <a:pPr lvl="1">
              <a:buFont typeface="Courier New" pitchFamily="-112" charset="0"/>
              <a:buChar char="o"/>
            </a:pPr>
            <a:r>
              <a:rPr lang="en-US" b="1" dirty="0" smtClean="0">
                <a:solidFill>
                  <a:srgbClr val="000000"/>
                </a:solidFill>
              </a:rPr>
              <a:t>  Unique environments</a:t>
            </a:r>
          </a:p>
          <a:p>
            <a:pPr lvl="1"/>
            <a:r>
              <a:rPr lang="en-US" b="1" dirty="0" smtClean="0">
                <a:solidFill>
                  <a:srgbClr val="000000"/>
                </a:solidFill>
              </a:rPr>
              <a:t>	</a:t>
            </a:r>
            <a:r>
              <a:rPr lang="en-US" dirty="0" smtClean="0">
                <a:solidFill>
                  <a:srgbClr val="000000"/>
                </a:solidFill>
              </a:rPr>
              <a:t>Brine Pools</a:t>
            </a:r>
          </a:p>
          <a:p>
            <a:pPr lvl="1"/>
            <a:r>
              <a:rPr lang="en-US" dirty="0">
                <a:solidFill>
                  <a:srgbClr val="000000"/>
                </a:solidFill>
              </a:rPr>
              <a:t>	</a:t>
            </a:r>
            <a:r>
              <a:rPr lang="en-US" dirty="0" smtClean="0">
                <a:solidFill>
                  <a:srgbClr val="000000"/>
                </a:solidFill>
              </a:rPr>
              <a:t>Coral Reefs</a:t>
            </a:r>
          </a:p>
          <a:p>
            <a:pPr lvl="1"/>
            <a:endParaRPr lang="en-US" dirty="0" smtClean="0">
              <a:solidFill>
                <a:srgbClr val="000000"/>
              </a:solidFill>
            </a:endParaRPr>
          </a:p>
          <a:p>
            <a:pPr lvl="1"/>
            <a:endParaRPr lang="en-US" dirty="0" smtClean="0">
              <a:solidFill>
                <a:srgbClr val="000000"/>
              </a:solidFill>
            </a:endParaRPr>
          </a:p>
          <a:p>
            <a:pPr lvl="1">
              <a:buFont typeface="Courier New" pitchFamily="-112" charset="0"/>
              <a:buChar char="o"/>
            </a:pPr>
            <a:r>
              <a:rPr lang="en-US" b="1" dirty="0">
                <a:solidFill>
                  <a:srgbClr val="000000"/>
                </a:solidFill>
              </a:rPr>
              <a:t> </a:t>
            </a:r>
            <a:r>
              <a:rPr lang="en-US" b="1" dirty="0" smtClean="0">
                <a:solidFill>
                  <a:srgbClr val="000000"/>
                </a:solidFill>
              </a:rPr>
              <a:t> Biotechnological/Pharmaceutical applications</a:t>
            </a:r>
          </a:p>
          <a:p>
            <a:pPr lvl="1">
              <a:buFont typeface="Courier New" pitchFamily="-112" charset="0"/>
              <a:buChar char="o"/>
            </a:pPr>
            <a:endParaRPr lang="en-US" b="1" dirty="0" smtClean="0">
              <a:solidFill>
                <a:srgbClr val="000000"/>
              </a:solidFill>
            </a:endParaRPr>
          </a:p>
          <a:p>
            <a:pPr lvl="1">
              <a:buFont typeface="Courier New" pitchFamily="-112" charset="0"/>
              <a:buChar char="o"/>
            </a:pPr>
            <a:r>
              <a:rPr lang="en-US" b="1" dirty="0" smtClean="0">
                <a:solidFill>
                  <a:srgbClr val="000000"/>
                </a:solidFill>
              </a:rPr>
              <a:t>  Mining Importance</a:t>
            </a:r>
          </a:p>
          <a:p>
            <a:pPr lvl="2"/>
            <a:r>
              <a:rPr lang="en-US" dirty="0">
                <a:cs typeface="Arial" panose="020B0604020202020204" pitchFamily="34" charset="0"/>
              </a:rPr>
              <a:t>S</a:t>
            </a:r>
            <a:r>
              <a:rPr lang="en-US" dirty="0" smtClean="0">
                <a:cs typeface="Arial" panose="020B0604020202020204" pitchFamily="34" charset="0"/>
              </a:rPr>
              <a:t>eabed </a:t>
            </a:r>
            <a:r>
              <a:rPr lang="en-US" dirty="0">
                <a:cs typeface="Arial" panose="020B0604020202020204" pitchFamily="34" charset="0"/>
              </a:rPr>
              <a:t>minerals in the Red Sea basins is </a:t>
            </a:r>
            <a:endParaRPr lang="en-US" dirty="0" smtClean="0">
              <a:cs typeface="Arial" panose="020B0604020202020204" pitchFamily="34" charset="0"/>
            </a:endParaRPr>
          </a:p>
          <a:p>
            <a:pPr lvl="2"/>
            <a:r>
              <a:rPr lang="en-US" dirty="0" smtClean="0">
                <a:cs typeface="Arial" panose="020B0604020202020204" pitchFamily="34" charset="0"/>
              </a:rPr>
              <a:t>estimated </a:t>
            </a:r>
            <a:r>
              <a:rPr lang="en-US" dirty="0">
                <a:cs typeface="Arial" panose="020B0604020202020204" pitchFamily="34" charset="0"/>
              </a:rPr>
              <a:t>to </a:t>
            </a:r>
            <a:r>
              <a:rPr lang="en-US" dirty="0" smtClean="0">
                <a:cs typeface="Arial" panose="020B0604020202020204" pitchFamily="34" charset="0"/>
              </a:rPr>
              <a:t>have a value of </a:t>
            </a:r>
            <a:r>
              <a:rPr lang="en-US" dirty="0">
                <a:cs typeface="Arial" panose="020B0604020202020204" pitchFamily="34" charset="0"/>
              </a:rPr>
              <a:t>up to </a:t>
            </a:r>
            <a:endParaRPr lang="en-US" dirty="0" smtClean="0">
              <a:cs typeface="Arial" panose="020B0604020202020204" pitchFamily="34" charset="0"/>
            </a:endParaRPr>
          </a:p>
          <a:p>
            <a:pPr lvl="2"/>
            <a:r>
              <a:rPr lang="en-US" dirty="0" smtClean="0">
                <a:cs typeface="Arial" panose="020B0604020202020204" pitchFamily="34" charset="0"/>
              </a:rPr>
              <a:t>$</a:t>
            </a:r>
            <a:r>
              <a:rPr lang="en-US" dirty="0">
                <a:cs typeface="Arial" panose="020B0604020202020204" pitchFamily="34" charset="0"/>
              </a:rPr>
              <a:t>8.21 billion </a:t>
            </a:r>
          </a:p>
          <a:p>
            <a:pPr lvl="2">
              <a:buFont typeface="Courier New" pitchFamily="-112" charset="0"/>
              <a:buChar char="o"/>
            </a:pPr>
            <a:endParaRPr lang="en-US" dirty="0">
              <a:solidFill>
                <a:srgbClr val="000000"/>
              </a:solidFill>
            </a:endParaRPr>
          </a:p>
        </p:txBody>
      </p:sp>
    </p:spTree>
    <p:extLst>
      <p:ext uri="{BB962C8B-B14F-4D97-AF65-F5344CB8AC3E}">
        <p14:creationId xmlns:p14="http://schemas.microsoft.com/office/powerpoint/2010/main" val="3253713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928813" y="788917"/>
            <a:ext cx="5286375" cy="5895975"/>
          </a:xfrm>
          <a:prstGeom prst="rect">
            <a:avLst/>
          </a:prstGeom>
          <a:noFill/>
          <a:ln w="9525">
            <a:noFill/>
            <a:miter lim="800000"/>
            <a:headEnd/>
            <a:tailEnd/>
          </a:ln>
          <a:effectLst/>
        </p:spPr>
      </p:pic>
      <p:sp>
        <p:nvSpPr>
          <p:cNvPr id="5" name="Text Box 8"/>
          <p:cNvSpPr txBox="1">
            <a:spLocks noChangeArrowheads="1"/>
          </p:cNvSpPr>
          <p:nvPr/>
        </p:nvSpPr>
        <p:spPr bwMode="auto">
          <a:xfrm>
            <a:off x="3420926" y="90488"/>
            <a:ext cx="2395382"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00"/>
                </a:solidFill>
                <a:ea typeface="Arial Narrow" pitchFamily="-112" charset="0"/>
                <a:cs typeface="Arial Narrow" pitchFamily="-112" charset="0"/>
              </a:rPr>
              <a:t>Atlantis II Area</a:t>
            </a:r>
            <a:endParaRPr lang="en-US" sz="2800" b="1" dirty="0">
              <a:solidFill>
                <a:srgbClr val="000000"/>
              </a:solidFill>
              <a:ea typeface="Arial Narrow" pitchFamily="-112" charset="0"/>
              <a:cs typeface="Arial Narrow" pitchFamily="-112" charset="0"/>
            </a:endParaRPr>
          </a:p>
        </p:txBody>
      </p:sp>
      <p:sp>
        <p:nvSpPr>
          <p:cNvPr id="6" name="Left Arrow 5"/>
          <p:cNvSpPr/>
          <p:nvPr/>
        </p:nvSpPr>
        <p:spPr>
          <a:xfrm>
            <a:off x="5635953" y="5733098"/>
            <a:ext cx="1231386" cy="267839"/>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1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srcRect/>
          <a:stretch>
            <a:fillRect/>
          </a:stretch>
        </p:blipFill>
        <p:spPr bwMode="auto">
          <a:xfrm>
            <a:off x="3962400" y="896304"/>
            <a:ext cx="4191000" cy="5638800"/>
          </a:xfrm>
          <a:prstGeom prst="rect">
            <a:avLst/>
          </a:prstGeom>
          <a:noFill/>
          <a:ln w="9525">
            <a:noFill/>
            <a:miter lim="800000"/>
            <a:headEnd/>
            <a:tailEnd/>
          </a:ln>
        </p:spPr>
      </p:pic>
      <p:sp>
        <p:nvSpPr>
          <p:cNvPr id="4" name="Left Arrow 3"/>
          <p:cNvSpPr/>
          <p:nvPr/>
        </p:nvSpPr>
        <p:spPr>
          <a:xfrm>
            <a:off x="6544260" y="3320098"/>
            <a:ext cx="1231386" cy="267839"/>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6207453" y="4475798"/>
            <a:ext cx="1231386" cy="267839"/>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6998214" y="2227898"/>
            <a:ext cx="1231386" cy="267839"/>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983870" y="90488"/>
            <a:ext cx="5837956"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00"/>
                </a:solidFill>
                <a:ea typeface="Arial Narrow" pitchFamily="-112" charset="0"/>
                <a:cs typeface="Arial Narrow" pitchFamily="-112" charset="0"/>
              </a:rPr>
              <a:t>Atlantis II/Discovery Deep Brine Pools</a:t>
            </a:r>
            <a:endParaRPr lang="en-US" sz="2800" b="1" dirty="0">
              <a:solidFill>
                <a:srgbClr val="000000"/>
              </a:solidFill>
              <a:ea typeface="Arial Narrow" pitchFamily="-112" charset="0"/>
              <a:cs typeface="Arial Narrow" pitchFamily="-112" charset="0"/>
            </a:endParaRPr>
          </a:p>
        </p:txBody>
      </p:sp>
      <p:sp>
        <p:nvSpPr>
          <p:cNvPr id="10" name="Rectangle 25"/>
          <p:cNvSpPr>
            <a:spLocks noChangeArrowheads="1"/>
          </p:cNvSpPr>
          <p:nvPr/>
        </p:nvSpPr>
        <p:spPr bwMode="auto">
          <a:xfrm>
            <a:off x="-406400" y="1371600"/>
            <a:ext cx="9758056" cy="4801315"/>
          </a:xfrm>
          <a:prstGeom prst="rect">
            <a:avLst/>
          </a:prstGeom>
          <a:noFill/>
          <a:ln w="9525">
            <a:noFill/>
            <a:miter lim="800000"/>
            <a:headEnd/>
            <a:tailEnd/>
          </a:ln>
        </p:spPr>
        <p:txBody>
          <a:bodyPr wrap="square">
            <a:prstTxWarp prst="textNoShape">
              <a:avLst/>
            </a:prstTxWarp>
            <a:spAutoFit/>
          </a:bodyPr>
          <a:lstStyle/>
          <a:p>
            <a:pPr>
              <a:buFont typeface="Arial" pitchFamily="-112" charset="0"/>
              <a:buChar char="•"/>
            </a:pPr>
            <a:r>
              <a:rPr lang="en-US" b="1" dirty="0" smtClean="0">
                <a:solidFill>
                  <a:schemeClr val="bg1"/>
                </a:solidFill>
              </a:rPr>
              <a:t> Expeditions in the Red Sea and Sample Collection </a:t>
            </a:r>
          </a:p>
          <a:p>
            <a:pPr lvl="1">
              <a:buFont typeface="Courier New" pitchFamily="-112" charset="0"/>
              <a:buChar char="o"/>
            </a:pPr>
            <a:r>
              <a:rPr lang="en-US" b="1" dirty="0" smtClean="0">
                <a:solidFill>
                  <a:srgbClr val="000000"/>
                </a:solidFill>
              </a:rPr>
              <a:t>  Brine Pools:</a:t>
            </a:r>
          </a:p>
          <a:p>
            <a:pPr lvl="1"/>
            <a:r>
              <a:rPr lang="en-US" dirty="0"/>
              <a:t>topographic depressions filled with geothermal </a:t>
            </a:r>
            <a:endParaRPr lang="en-US" dirty="0" smtClean="0"/>
          </a:p>
          <a:p>
            <a:pPr lvl="1"/>
            <a:r>
              <a:rPr lang="en-US" dirty="0" smtClean="0"/>
              <a:t>brines</a:t>
            </a:r>
            <a:endParaRPr lang="en-US" b="1" dirty="0" smtClean="0">
              <a:solidFill>
                <a:srgbClr val="000000"/>
              </a:solidFill>
            </a:endParaRPr>
          </a:p>
          <a:p>
            <a:pPr lvl="1"/>
            <a:endParaRPr lang="en-US" b="1" dirty="0" smtClean="0">
              <a:solidFill>
                <a:srgbClr val="000000"/>
              </a:solidFill>
            </a:endParaRPr>
          </a:p>
          <a:p>
            <a:pPr lvl="1">
              <a:buFont typeface="Courier New" pitchFamily="-112" charset="0"/>
              <a:buChar char="o"/>
            </a:pPr>
            <a:r>
              <a:rPr lang="en-US" b="1" dirty="0" smtClean="0">
                <a:solidFill>
                  <a:srgbClr val="000000"/>
                </a:solidFill>
              </a:rPr>
              <a:t>  High temperature</a:t>
            </a:r>
          </a:p>
          <a:p>
            <a:pPr lvl="1"/>
            <a:r>
              <a:rPr lang="en-US" b="1" dirty="0" smtClean="0">
                <a:solidFill>
                  <a:srgbClr val="000000"/>
                </a:solidFill>
              </a:rPr>
              <a:t>	</a:t>
            </a:r>
            <a:r>
              <a:rPr lang="en-US" dirty="0" smtClean="0">
                <a:solidFill>
                  <a:srgbClr val="000000"/>
                </a:solidFill>
              </a:rPr>
              <a:t>up to 70</a:t>
            </a:r>
            <a:r>
              <a:rPr lang="en-US" baseline="30000" dirty="0" smtClean="0">
                <a:solidFill>
                  <a:srgbClr val="000000"/>
                </a:solidFill>
              </a:rPr>
              <a:t>o</a:t>
            </a:r>
            <a:r>
              <a:rPr lang="en-US" dirty="0" smtClean="0">
                <a:solidFill>
                  <a:srgbClr val="000000"/>
                </a:solidFill>
              </a:rPr>
              <a:t>C</a:t>
            </a:r>
          </a:p>
          <a:p>
            <a:pPr lvl="1"/>
            <a:endParaRPr lang="en-US" dirty="0" smtClean="0">
              <a:solidFill>
                <a:srgbClr val="000000"/>
              </a:solidFill>
            </a:endParaRPr>
          </a:p>
          <a:p>
            <a:pPr lvl="1">
              <a:buFont typeface="Courier New" pitchFamily="-112" charset="0"/>
              <a:buChar char="o"/>
            </a:pPr>
            <a:r>
              <a:rPr lang="en-US" b="1" dirty="0">
                <a:solidFill>
                  <a:srgbClr val="000000"/>
                </a:solidFill>
              </a:rPr>
              <a:t> </a:t>
            </a:r>
            <a:r>
              <a:rPr lang="en-US" b="1" dirty="0" smtClean="0">
                <a:solidFill>
                  <a:srgbClr val="000000"/>
                </a:solidFill>
              </a:rPr>
              <a:t> High salinity</a:t>
            </a:r>
          </a:p>
          <a:p>
            <a:pPr lvl="1"/>
            <a:r>
              <a:rPr lang="en-US" dirty="0" smtClean="0">
                <a:solidFill>
                  <a:srgbClr val="000000"/>
                </a:solidFill>
              </a:rPr>
              <a:t>	7.5X surface sea water</a:t>
            </a:r>
            <a:endParaRPr lang="en-US" b="1" dirty="0" smtClean="0">
              <a:solidFill>
                <a:srgbClr val="000000"/>
              </a:solidFill>
            </a:endParaRPr>
          </a:p>
          <a:p>
            <a:pPr lvl="1">
              <a:buFont typeface="Courier New" pitchFamily="-112" charset="0"/>
              <a:buChar char="o"/>
            </a:pPr>
            <a:endParaRPr lang="en-US" b="1" dirty="0" smtClean="0">
              <a:solidFill>
                <a:srgbClr val="000000"/>
              </a:solidFill>
            </a:endParaRPr>
          </a:p>
          <a:p>
            <a:pPr lvl="1">
              <a:buFont typeface="Courier New" pitchFamily="-112" charset="0"/>
              <a:buChar char="o"/>
            </a:pPr>
            <a:r>
              <a:rPr lang="en-US" b="1" dirty="0" smtClean="0">
                <a:solidFill>
                  <a:srgbClr val="000000"/>
                </a:solidFill>
              </a:rPr>
              <a:t>  High concentration heavy metals</a:t>
            </a:r>
          </a:p>
          <a:p>
            <a:pPr lvl="1"/>
            <a:r>
              <a:rPr lang="en-US" dirty="0" smtClean="0">
                <a:solidFill>
                  <a:srgbClr val="000000"/>
                </a:solidFill>
              </a:rPr>
              <a:t>	Hg</a:t>
            </a:r>
            <a:r>
              <a:rPr lang="en-US" b="1" dirty="0" smtClean="0">
                <a:solidFill>
                  <a:srgbClr val="000000"/>
                </a:solidFill>
              </a:rPr>
              <a:t>, </a:t>
            </a:r>
            <a:r>
              <a:rPr lang="en-US" dirty="0" smtClean="0">
                <a:solidFill>
                  <a:srgbClr val="000000"/>
                </a:solidFill>
              </a:rPr>
              <a:t>Mg, As…</a:t>
            </a:r>
          </a:p>
          <a:p>
            <a:pPr lvl="1">
              <a:buFont typeface="Courier New" pitchFamily="-112" charset="0"/>
              <a:buChar char="o"/>
            </a:pPr>
            <a:endParaRPr lang="en-US" b="1" dirty="0">
              <a:solidFill>
                <a:srgbClr val="000000"/>
              </a:solidFill>
            </a:endParaRPr>
          </a:p>
          <a:p>
            <a:pPr lvl="1">
              <a:buFont typeface="Courier New" pitchFamily="-112" charset="0"/>
              <a:buChar char="o"/>
            </a:pPr>
            <a:r>
              <a:rPr lang="en-US" b="1" dirty="0">
                <a:solidFill>
                  <a:srgbClr val="000000"/>
                </a:solidFill>
              </a:rPr>
              <a:t> </a:t>
            </a:r>
            <a:r>
              <a:rPr lang="en-US" b="1" dirty="0" smtClean="0">
                <a:solidFill>
                  <a:srgbClr val="000000"/>
                </a:solidFill>
              </a:rPr>
              <a:t> High concentration of </a:t>
            </a:r>
            <a:r>
              <a:rPr lang="en-US" b="1" dirty="0">
                <a:solidFill>
                  <a:srgbClr val="000000"/>
                </a:solidFill>
              </a:rPr>
              <a:t>Hydrocarbons</a:t>
            </a:r>
          </a:p>
          <a:p>
            <a:pPr lvl="1"/>
            <a:r>
              <a:rPr lang="en-US" b="1" dirty="0" smtClean="0">
                <a:solidFill>
                  <a:srgbClr val="000000"/>
                </a:solidFill>
              </a:rPr>
              <a:t>(methane</a:t>
            </a:r>
            <a:r>
              <a:rPr lang="en-US" b="1" dirty="0">
                <a:solidFill>
                  <a:srgbClr val="000000"/>
                </a:solidFill>
              </a:rPr>
              <a:t>)</a:t>
            </a:r>
            <a:r>
              <a:rPr lang="en-US" b="1" dirty="0" smtClean="0">
                <a:solidFill>
                  <a:srgbClr val="000000"/>
                </a:solidFill>
              </a:rPr>
              <a:t> and H</a:t>
            </a:r>
            <a:r>
              <a:rPr lang="en-US" b="1" baseline="-25000" dirty="0" smtClean="0">
                <a:solidFill>
                  <a:srgbClr val="000000"/>
                </a:solidFill>
              </a:rPr>
              <a:t>2</a:t>
            </a:r>
            <a:r>
              <a:rPr lang="en-US" b="1" dirty="0" smtClean="0">
                <a:solidFill>
                  <a:srgbClr val="000000"/>
                </a:solidFill>
              </a:rPr>
              <a:t>S </a:t>
            </a:r>
          </a:p>
          <a:p>
            <a:pPr lvl="2">
              <a:buFont typeface="Courier New" pitchFamily="-112" charset="0"/>
              <a:buChar char="o"/>
            </a:pPr>
            <a:endParaRPr lang="en-US" dirty="0">
              <a:solidFill>
                <a:srgbClr val="000000"/>
              </a:solidFill>
            </a:endParaRPr>
          </a:p>
        </p:txBody>
      </p:sp>
    </p:spTree>
    <p:extLst>
      <p:ext uri="{BB962C8B-B14F-4D97-AF65-F5344CB8AC3E}">
        <p14:creationId xmlns:p14="http://schemas.microsoft.com/office/powerpoint/2010/main" val="37106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Objectives</a:t>
            </a:r>
            <a:endParaRPr lang="en-US" sz="3600" b="1"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45736" y="1410034"/>
            <a:ext cx="8851592" cy="5017400"/>
          </a:xfrm>
          <a:prstGeom prst="rect">
            <a:avLst/>
          </a:prstGeom>
        </p:spPr>
      </p:pic>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b="1" dirty="0" smtClean="0">
                <a:solidFill>
                  <a:srgbClr val="FFFFFF"/>
                </a:solidFill>
              </a:rPr>
              <a:t>Microbial Communities in the Red Sea Brine Pools</a:t>
            </a:r>
          </a:p>
          <a:p>
            <a:pPr marL="914400" lvl="2" indent="0">
              <a:buNone/>
            </a:pPr>
            <a:endParaRPr lang="en-US" sz="2000" b="1" dirty="0" smtClean="0">
              <a:solidFill>
                <a:srgbClr val="FFFFFF"/>
              </a:solidFill>
            </a:endParaRPr>
          </a:p>
          <a:p>
            <a:pPr lvl="2"/>
            <a:r>
              <a:rPr lang="en-US" sz="2000" b="1" dirty="0" smtClean="0">
                <a:solidFill>
                  <a:schemeClr val="bg1"/>
                </a:solidFill>
              </a:rPr>
              <a:t>Extremophiles in Red Sea Pools </a:t>
            </a:r>
            <a:r>
              <a:rPr lang="en-US" sz="2000" b="1" dirty="0">
                <a:solidFill>
                  <a:schemeClr val="bg1"/>
                </a:solidFill>
              </a:rPr>
              <a:t>[</a:t>
            </a:r>
            <a:r>
              <a:rPr lang="en-US" sz="2000" b="1" dirty="0" smtClean="0">
                <a:solidFill>
                  <a:schemeClr val="bg1"/>
                </a:solidFill>
              </a:rPr>
              <a:t>Microbial Evolution]</a:t>
            </a:r>
          </a:p>
          <a:p>
            <a:pPr lvl="2"/>
            <a:r>
              <a:rPr lang="en-US" sz="2000" b="1" dirty="0" smtClean="0">
                <a:solidFill>
                  <a:srgbClr val="FFFFFF"/>
                </a:solidFill>
              </a:rPr>
              <a:t>Applications in Biotechnology</a:t>
            </a:r>
          </a:p>
          <a:p>
            <a:pPr marL="914400" lvl="2" indent="0">
              <a:buFont typeface="Arial"/>
              <a:buNone/>
            </a:pPr>
            <a:endParaRPr lang="en-US" sz="2000" b="1" dirty="0" smtClean="0">
              <a:solidFill>
                <a:srgbClr val="FFFFFF"/>
              </a:solidFill>
            </a:endParaRPr>
          </a:p>
        </p:txBody>
      </p:sp>
    </p:spTree>
    <p:extLst>
      <p:ext uri="{BB962C8B-B14F-4D97-AF65-F5344CB8AC3E}">
        <p14:creationId xmlns:p14="http://schemas.microsoft.com/office/powerpoint/2010/main" val="25125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TotalTime>
  <Words>698</Words>
  <Application>Microsoft Office PowerPoint</Application>
  <PresentationFormat>On-screen Show (4:3)</PresentationFormat>
  <Paragraphs>98</Paragraphs>
  <Slides>10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Adobe Myungjo Std M</vt:lpstr>
      <vt:lpstr>Arial</vt:lpstr>
      <vt:lpstr>Arial Narrow</vt:lpstr>
      <vt:lpstr>Calibri</vt:lpstr>
      <vt:lpstr>Courier New</vt:lpstr>
      <vt:lpstr>Helvetica</vt:lpstr>
      <vt:lpstr>Times</vt:lpstr>
      <vt:lpstr>Times New Roman</vt:lpstr>
      <vt:lpstr>Office Theme</vt:lpstr>
      <vt:lpstr>Egyptian Subway Plan and Red Sea Metagenomic projects</vt:lpstr>
      <vt:lpstr>The Microbiome of the Red Sea  </vt:lpstr>
      <vt:lpstr>PowerPoint Presentation</vt:lpstr>
      <vt:lpstr>PowerPoint Presentation</vt:lpstr>
      <vt:lpstr>Research Projects</vt:lpstr>
      <vt:lpstr>PowerPoint Presentation</vt:lpstr>
      <vt:lpstr>PowerPoint Presentation</vt:lpstr>
      <vt:lpstr>PowerPoint Presentation</vt:lpstr>
      <vt:lpstr>Objectives</vt:lpstr>
      <vt:lpstr>PowerPoint Presentation</vt:lpstr>
    </vt:vector>
  </TitlesOfParts>
  <Company>auc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 Khedr</dc:creator>
  <cp:lastModifiedBy>Amged</cp:lastModifiedBy>
  <cp:revision>11</cp:revision>
  <dcterms:created xsi:type="dcterms:W3CDTF">2016-06-30T06:31:25Z</dcterms:created>
  <dcterms:modified xsi:type="dcterms:W3CDTF">2016-06-30T11:51:50Z</dcterms:modified>
</cp:coreProperties>
</file>